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0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0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1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118"/>
  </p:notesMasterIdLst>
  <p:handoutMasterIdLst>
    <p:handoutMasterId r:id="rId119"/>
  </p:handoutMasterIdLst>
  <p:sldIdLst>
    <p:sldId id="383" r:id="rId2"/>
    <p:sldId id="359" r:id="rId3"/>
    <p:sldId id="363" r:id="rId4"/>
    <p:sldId id="378" r:id="rId5"/>
    <p:sldId id="398" r:id="rId6"/>
    <p:sldId id="364" r:id="rId7"/>
    <p:sldId id="380" r:id="rId8"/>
    <p:sldId id="365" r:id="rId9"/>
    <p:sldId id="366" r:id="rId10"/>
    <p:sldId id="367" r:id="rId11"/>
    <p:sldId id="368" r:id="rId12"/>
    <p:sldId id="384" r:id="rId13"/>
    <p:sldId id="370" r:id="rId14"/>
    <p:sldId id="385" r:id="rId15"/>
    <p:sldId id="400" r:id="rId16"/>
    <p:sldId id="401" r:id="rId17"/>
    <p:sldId id="402" r:id="rId18"/>
    <p:sldId id="403" r:id="rId19"/>
    <p:sldId id="405" r:id="rId20"/>
    <p:sldId id="406" r:id="rId21"/>
    <p:sldId id="407" r:id="rId22"/>
    <p:sldId id="410" r:id="rId23"/>
    <p:sldId id="413" r:id="rId24"/>
    <p:sldId id="414" r:id="rId25"/>
    <p:sldId id="415" r:id="rId26"/>
    <p:sldId id="416" r:id="rId27"/>
    <p:sldId id="418" r:id="rId28"/>
    <p:sldId id="419" r:id="rId29"/>
    <p:sldId id="420" r:id="rId30"/>
    <p:sldId id="422" r:id="rId31"/>
    <p:sldId id="423" r:id="rId32"/>
    <p:sldId id="424" r:id="rId33"/>
    <p:sldId id="425" r:id="rId34"/>
    <p:sldId id="428" r:id="rId35"/>
    <p:sldId id="430" r:id="rId36"/>
    <p:sldId id="431" r:id="rId37"/>
    <p:sldId id="432" r:id="rId38"/>
    <p:sldId id="433" r:id="rId39"/>
    <p:sldId id="434" r:id="rId40"/>
    <p:sldId id="435" r:id="rId41"/>
    <p:sldId id="436" r:id="rId42"/>
    <p:sldId id="437" r:id="rId43"/>
    <p:sldId id="526" r:id="rId44"/>
    <p:sldId id="528" r:id="rId45"/>
    <p:sldId id="529" r:id="rId46"/>
    <p:sldId id="530" r:id="rId47"/>
    <p:sldId id="531" r:id="rId48"/>
    <p:sldId id="532" r:id="rId49"/>
    <p:sldId id="533" r:id="rId50"/>
    <p:sldId id="534" r:id="rId51"/>
    <p:sldId id="535" r:id="rId52"/>
    <p:sldId id="536" r:id="rId53"/>
    <p:sldId id="537" r:id="rId54"/>
    <p:sldId id="538" r:id="rId55"/>
    <p:sldId id="539" r:id="rId56"/>
    <p:sldId id="540" r:id="rId57"/>
    <p:sldId id="541" r:id="rId58"/>
    <p:sldId id="543" r:id="rId59"/>
    <p:sldId id="544" r:id="rId60"/>
    <p:sldId id="545" r:id="rId61"/>
    <p:sldId id="547" r:id="rId62"/>
    <p:sldId id="548" r:id="rId63"/>
    <p:sldId id="549" r:id="rId64"/>
    <p:sldId id="550" r:id="rId65"/>
    <p:sldId id="551" r:id="rId66"/>
    <p:sldId id="552" r:id="rId67"/>
    <p:sldId id="553" r:id="rId68"/>
    <p:sldId id="554" r:id="rId69"/>
    <p:sldId id="555" r:id="rId70"/>
    <p:sldId id="469" r:id="rId71"/>
    <p:sldId id="478" r:id="rId72"/>
    <p:sldId id="479" r:id="rId73"/>
    <p:sldId id="480" r:id="rId74"/>
    <p:sldId id="481" r:id="rId75"/>
    <p:sldId id="482" r:id="rId76"/>
    <p:sldId id="483" r:id="rId77"/>
    <p:sldId id="484" r:id="rId78"/>
    <p:sldId id="485" r:id="rId79"/>
    <p:sldId id="486" r:id="rId80"/>
    <p:sldId id="487" r:id="rId81"/>
    <p:sldId id="488" r:id="rId82"/>
    <p:sldId id="489" r:id="rId83"/>
    <p:sldId id="491" r:id="rId84"/>
    <p:sldId id="492" r:id="rId85"/>
    <p:sldId id="493" r:id="rId86"/>
    <p:sldId id="494" r:id="rId87"/>
    <p:sldId id="495" r:id="rId88"/>
    <p:sldId id="496" r:id="rId89"/>
    <p:sldId id="497" r:id="rId90"/>
    <p:sldId id="498" r:id="rId91"/>
    <p:sldId id="499" r:id="rId92"/>
    <p:sldId id="500" r:id="rId93"/>
    <p:sldId id="501" r:id="rId94"/>
    <p:sldId id="502" r:id="rId95"/>
    <p:sldId id="503" r:id="rId96"/>
    <p:sldId id="504" r:id="rId97"/>
    <p:sldId id="505" r:id="rId98"/>
    <p:sldId id="506" r:id="rId99"/>
    <p:sldId id="507" r:id="rId100"/>
    <p:sldId id="508" r:id="rId101"/>
    <p:sldId id="509" r:id="rId102"/>
    <p:sldId id="510" r:id="rId103"/>
    <p:sldId id="511" r:id="rId104"/>
    <p:sldId id="512" r:id="rId105"/>
    <p:sldId id="513" r:id="rId106"/>
    <p:sldId id="514" r:id="rId107"/>
    <p:sldId id="515" r:id="rId108"/>
    <p:sldId id="516" r:id="rId109"/>
    <p:sldId id="517" r:id="rId110"/>
    <p:sldId id="518" r:id="rId111"/>
    <p:sldId id="519" r:id="rId112"/>
    <p:sldId id="520" r:id="rId113"/>
    <p:sldId id="521" r:id="rId114"/>
    <p:sldId id="522" r:id="rId115"/>
    <p:sldId id="523" r:id="rId116"/>
    <p:sldId id="524" r:id="rId11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988"/>
    <a:srgbClr val="E39891"/>
    <a:srgbClr val="4E5174"/>
    <a:srgbClr val="354415"/>
    <a:srgbClr val="0A442F"/>
    <a:srgbClr val="9998FF"/>
    <a:srgbClr val="0000FF"/>
    <a:srgbClr val="FF6666"/>
    <a:srgbClr val="4C4C4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9" autoAdjust="0"/>
    <p:restoredTop sz="82353" autoAdjust="0"/>
  </p:normalViewPr>
  <p:slideViewPr>
    <p:cSldViewPr>
      <p:cViewPr varScale="1">
        <p:scale>
          <a:sx n="74" d="100"/>
          <a:sy n="74" d="100"/>
        </p:scale>
        <p:origin x="1706" y="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71172-F3D2-4A4B-9BEF-D3215B49ABA9}"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CC2952DF-AC03-534F-B405-EB5CAF5DE705}">
      <dgm:prSet custT="1"/>
      <dgm:spPr/>
      <dgm:t>
        <a:bodyPr/>
        <a:lstStyle/>
        <a:p>
          <a:pPr rtl="0"/>
          <a:r>
            <a:rPr lang="en-US" sz="2300" b="1" dirty="0">
              <a:solidFill>
                <a:schemeClr val="bg1"/>
              </a:solidFill>
              <a:latin typeface="+mj-lt"/>
            </a:rPr>
            <a:t>Confidentiality</a:t>
          </a:r>
          <a:endParaRPr lang="en-US" sz="2300" dirty="0">
            <a:solidFill>
              <a:schemeClr val="bg1"/>
            </a:solidFill>
            <a:latin typeface="+mj-lt"/>
          </a:endParaRPr>
        </a:p>
      </dgm:t>
    </dgm:pt>
    <dgm:pt modelId="{40888F45-DB02-4E44-9784-95FA75AFD454}" type="parTrans" cxnId="{B4587728-C9A1-FA4E-82A9-D7B261438D1E}">
      <dgm:prSet/>
      <dgm:spPr/>
      <dgm:t>
        <a:bodyPr/>
        <a:lstStyle/>
        <a:p>
          <a:endParaRPr lang="en-US"/>
        </a:p>
      </dgm:t>
    </dgm:pt>
    <dgm:pt modelId="{9EB32828-026E-2046-BFE2-239970B8AE6B}" type="sibTrans" cxnId="{B4587728-C9A1-FA4E-82A9-D7B261438D1E}">
      <dgm:prSet/>
      <dgm:spPr/>
      <dgm:t>
        <a:bodyPr/>
        <a:lstStyle/>
        <a:p>
          <a:endParaRPr lang="en-US"/>
        </a:p>
      </dgm:t>
    </dgm:pt>
    <dgm:pt modelId="{09385EB0-9460-1347-8FDD-55234D987950}">
      <dgm:prSet custT="1"/>
      <dgm:spPr/>
      <dgm:t>
        <a:bodyPr/>
        <a:lstStyle/>
        <a:p>
          <a:pPr rtl="0"/>
          <a:r>
            <a:rPr lang="en-US" sz="2000" b="1" dirty="0">
              <a:solidFill>
                <a:schemeClr val="bg1"/>
              </a:solidFill>
              <a:latin typeface="+mj-lt"/>
            </a:rPr>
            <a:t>Preserving authorized restrictions on information access and disclosure, including means for protecting personal privacy and proprietary information</a:t>
          </a:r>
          <a:endParaRPr lang="en-US" sz="2000" dirty="0">
            <a:solidFill>
              <a:schemeClr val="bg1"/>
            </a:solidFill>
            <a:latin typeface="+mj-lt"/>
          </a:endParaRPr>
        </a:p>
      </dgm:t>
    </dgm:pt>
    <dgm:pt modelId="{F26493AF-F02E-8446-A9F1-A3B7F982E61B}" type="parTrans" cxnId="{7E42F8D5-6F18-5749-8B3D-A47D284552A5}">
      <dgm:prSet/>
      <dgm:spPr/>
      <dgm:t>
        <a:bodyPr/>
        <a:lstStyle/>
        <a:p>
          <a:endParaRPr lang="en-US"/>
        </a:p>
      </dgm:t>
    </dgm:pt>
    <dgm:pt modelId="{EEE25363-96A6-D04E-87EE-E3BEB479E232}" type="sibTrans" cxnId="{7E42F8D5-6F18-5749-8B3D-A47D284552A5}">
      <dgm:prSet/>
      <dgm:spPr/>
      <dgm:t>
        <a:bodyPr/>
        <a:lstStyle/>
        <a:p>
          <a:endParaRPr lang="en-US"/>
        </a:p>
      </dgm:t>
    </dgm:pt>
    <dgm:pt modelId="{40063ED1-409C-FC44-A2F5-9C91C751F2EE}">
      <dgm:prSet custT="1"/>
      <dgm:spPr/>
      <dgm:t>
        <a:bodyPr/>
        <a:lstStyle/>
        <a:p>
          <a:pPr rtl="0"/>
          <a:r>
            <a:rPr lang="en-US" sz="2400" b="1" dirty="0">
              <a:solidFill>
                <a:schemeClr val="bg2">
                  <a:lumMod val="50000"/>
                </a:schemeClr>
              </a:solidFill>
              <a:latin typeface="+mj-lt"/>
            </a:rPr>
            <a:t>Integrity</a:t>
          </a:r>
          <a:endParaRPr lang="en-US" sz="2400" dirty="0">
            <a:solidFill>
              <a:schemeClr val="bg2">
                <a:lumMod val="50000"/>
              </a:schemeClr>
            </a:solidFill>
            <a:latin typeface="+mj-lt"/>
          </a:endParaRPr>
        </a:p>
      </dgm:t>
    </dgm:pt>
    <dgm:pt modelId="{63E50B16-A73A-4849-8B35-5EA33FEA9FF4}" type="parTrans" cxnId="{69B92DBC-A1A9-C44F-A377-1EE237E81319}">
      <dgm:prSet/>
      <dgm:spPr/>
      <dgm:t>
        <a:bodyPr/>
        <a:lstStyle/>
        <a:p>
          <a:endParaRPr lang="en-US"/>
        </a:p>
      </dgm:t>
    </dgm:pt>
    <dgm:pt modelId="{ABE2992F-EC88-5142-A882-07293919F130}" type="sibTrans" cxnId="{69B92DBC-A1A9-C44F-A377-1EE237E81319}">
      <dgm:prSet/>
      <dgm:spPr/>
      <dgm:t>
        <a:bodyPr/>
        <a:lstStyle/>
        <a:p>
          <a:endParaRPr lang="en-US"/>
        </a:p>
      </dgm:t>
    </dgm:pt>
    <dgm:pt modelId="{5978D22D-D756-1D49-B818-48A1EE68D56D}">
      <dgm:prSet custT="1"/>
      <dgm:spPr/>
      <dgm:t>
        <a:bodyPr/>
        <a:lstStyle/>
        <a:p>
          <a:pPr rtl="0"/>
          <a:r>
            <a:rPr lang="en-US" sz="2000" b="1" dirty="0">
              <a:solidFill>
                <a:schemeClr val="bg1"/>
              </a:solidFill>
              <a:latin typeface="+mj-lt"/>
            </a:rPr>
            <a:t>Guarding against improper information modification or destruction, including ensuring information nonrepudiation and authenticity</a:t>
          </a:r>
        </a:p>
      </dgm:t>
    </dgm:pt>
    <dgm:pt modelId="{D2589990-8548-C94F-98F7-890448CBA79D}" type="parTrans" cxnId="{6FDC73AF-FBF6-2548-ABBB-22743AD94915}">
      <dgm:prSet/>
      <dgm:spPr/>
      <dgm:t>
        <a:bodyPr/>
        <a:lstStyle/>
        <a:p>
          <a:endParaRPr lang="en-US"/>
        </a:p>
      </dgm:t>
    </dgm:pt>
    <dgm:pt modelId="{474EE7B6-01C7-E643-BAED-BED2D46F783F}" type="sibTrans" cxnId="{6FDC73AF-FBF6-2548-ABBB-22743AD94915}">
      <dgm:prSet/>
      <dgm:spPr/>
      <dgm:t>
        <a:bodyPr/>
        <a:lstStyle/>
        <a:p>
          <a:endParaRPr lang="en-US"/>
        </a:p>
      </dgm:t>
    </dgm:pt>
    <dgm:pt modelId="{EADF74B9-168E-944C-B968-82B720F1C125}">
      <dgm:prSet custT="1"/>
      <dgm:spPr/>
      <dgm:t>
        <a:bodyPr/>
        <a:lstStyle/>
        <a:p>
          <a:pPr rtl="0"/>
          <a:r>
            <a:rPr lang="en-US" sz="2400" b="1" dirty="0">
              <a:solidFill>
                <a:schemeClr val="bg2">
                  <a:lumMod val="50000"/>
                </a:schemeClr>
              </a:solidFill>
              <a:latin typeface="+mj-lt"/>
            </a:rPr>
            <a:t>Availability</a:t>
          </a:r>
          <a:endParaRPr lang="en-US" sz="2400" dirty="0">
            <a:solidFill>
              <a:schemeClr val="bg2">
                <a:lumMod val="50000"/>
              </a:schemeClr>
            </a:solidFill>
            <a:latin typeface="+mj-lt"/>
          </a:endParaRPr>
        </a:p>
      </dgm:t>
    </dgm:pt>
    <dgm:pt modelId="{F74FE56B-E426-A745-85F1-83912FDA8101}" type="parTrans" cxnId="{D4CB0DBA-23FB-B447-B9A7-94713C18E119}">
      <dgm:prSet/>
      <dgm:spPr/>
      <dgm:t>
        <a:bodyPr/>
        <a:lstStyle/>
        <a:p>
          <a:endParaRPr lang="en-US"/>
        </a:p>
      </dgm:t>
    </dgm:pt>
    <dgm:pt modelId="{72BFDC2A-6676-644B-B953-978D0B972DF9}" type="sibTrans" cxnId="{D4CB0DBA-23FB-B447-B9A7-94713C18E119}">
      <dgm:prSet/>
      <dgm:spPr/>
      <dgm:t>
        <a:bodyPr/>
        <a:lstStyle/>
        <a:p>
          <a:endParaRPr lang="en-US"/>
        </a:p>
      </dgm:t>
    </dgm:pt>
    <dgm:pt modelId="{6B57FDDA-8F0C-8B42-BABC-39C99BE7864F}">
      <dgm:prSet custT="1"/>
      <dgm:spPr/>
      <dgm:t>
        <a:bodyPr/>
        <a:lstStyle/>
        <a:p>
          <a:pPr rtl="0"/>
          <a:r>
            <a:rPr lang="en-US" sz="2000" b="1" dirty="0">
              <a:solidFill>
                <a:schemeClr val="bg1"/>
              </a:solidFill>
              <a:latin typeface="+mj-lt"/>
            </a:rPr>
            <a:t>Ensuring timely and reliable access to and use of information</a:t>
          </a:r>
        </a:p>
      </dgm:t>
    </dgm:pt>
    <dgm:pt modelId="{B257E21D-7B0C-6A48-8CE5-DCA7C0C78347}" type="parTrans" cxnId="{43EDDF10-11C3-9542-93EF-D6E1EDFCB4D6}">
      <dgm:prSet/>
      <dgm:spPr/>
      <dgm:t>
        <a:bodyPr/>
        <a:lstStyle/>
        <a:p>
          <a:endParaRPr lang="en-US"/>
        </a:p>
      </dgm:t>
    </dgm:pt>
    <dgm:pt modelId="{D23D747C-9A87-3F48-B657-3DDC226BD5F6}" type="sibTrans" cxnId="{43EDDF10-11C3-9542-93EF-D6E1EDFCB4D6}">
      <dgm:prSet/>
      <dgm:spPr/>
      <dgm:t>
        <a:bodyPr/>
        <a:lstStyle/>
        <a:p>
          <a:endParaRPr lang="en-US"/>
        </a:p>
      </dgm:t>
    </dgm:pt>
    <dgm:pt modelId="{4FE5D1E9-ED82-0F45-86A4-7E3F6D691E65}" type="pres">
      <dgm:prSet presAssocID="{3C371172-F3D2-4A4B-9BEF-D3215B49ABA9}" presName="Name0" presStyleCnt="0">
        <dgm:presLayoutVars>
          <dgm:dir/>
          <dgm:animLvl val="lvl"/>
          <dgm:resizeHandles val="exact"/>
        </dgm:presLayoutVars>
      </dgm:prSet>
      <dgm:spPr/>
    </dgm:pt>
    <dgm:pt modelId="{E3E77CF0-4539-1549-8A27-6B602C871039}" type="pres">
      <dgm:prSet presAssocID="{CC2952DF-AC03-534F-B405-EB5CAF5DE705}" presName="composite" presStyleCnt="0"/>
      <dgm:spPr/>
    </dgm:pt>
    <dgm:pt modelId="{2669473D-5311-9F43-858A-DA4F11AAF30A}" type="pres">
      <dgm:prSet presAssocID="{CC2952DF-AC03-534F-B405-EB5CAF5DE705}" presName="parTx" presStyleLbl="node1" presStyleIdx="0" presStyleCnt="3" custScaleX="111077">
        <dgm:presLayoutVars>
          <dgm:chMax val="0"/>
          <dgm:chPref val="0"/>
          <dgm:bulletEnabled val="1"/>
        </dgm:presLayoutVars>
      </dgm:prSet>
      <dgm:spPr/>
    </dgm:pt>
    <dgm:pt modelId="{C5173CA9-CAEE-B642-8B8F-CD4B816E3BFB}" type="pres">
      <dgm:prSet presAssocID="{CC2952DF-AC03-534F-B405-EB5CAF5DE705}" presName="desTx" presStyleLbl="revTx" presStyleIdx="0" presStyleCnt="3" custScaleY="118826" custLinFactNeighborX="5402" custLinFactNeighborY="12065">
        <dgm:presLayoutVars>
          <dgm:bulletEnabled val="1"/>
        </dgm:presLayoutVars>
      </dgm:prSet>
      <dgm:spPr/>
    </dgm:pt>
    <dgm:pt modelId="{8D6DA9DC-68B9-3346-8820-35A9B4A9FB2F}" type="pres">
      <dgm:prSet presAssocID="{9EB32828-026E-2046-BFE2-239970B8AE6B}" presName="space" presStyleCnt="0"/>
      <dgm:spPr/>
    </dgm:pt>
    <dgm:pt modelId="{6EDEFE10-E2C8-1448-8A31-9FAB252E7F00}" type="pres">
      <dgm:prSet presAssocID="{40063ED1-409C-FC44-A2F5-9C91C751F2EE}" presName="composite" presStyleCnt="0"/>
      <dgm:spPr/>
    </dgm:pt>
    <dgm:pt modelId="{EC783FE8-0006-004E-9EC5-CCA2F7583147}" type="pres">
      <dgm:prSet presAssocID="{40063ED1-409C-FC44-A2F5-9C91C751F2EE}" presName="parTx" presStyleLbl="node1" presStyleIdx="1" presStyleCnt="3">
        <dgm:presLayoutVars>
          <dgm:chMax val="0"/>
          <dgm:chPref val="0"/>
          <dgm:bulletEnabled val="1"/>
        </dgm:presLayoutVars>
      </dgm:prSet>
      <dgm:spPr/>
    </dgm:pt>
    <dgm:pt modelId="{92F85E19-9F62-2146-BBFE-59F35C65EE0E}" type="pres">
      <dgm:prSet presAssocID="{40063ED1-409C-FC44-A2F5-9C91C751F2EE}" presName="desTx" presStyleLbl="revTx" presStyleIdx="1" presStyleCnt="3" custScaleY="113872" custLinFactNeighborX="5343" custLinFactNeighborY="5872">
        <dgm:presLayoutVars>
          <dgm:bulletEnabled val="1"/>
        </dgm:presLayoutVars>
      </dgm:prSet>
      <dgm:spPr/>
    </dgm:pt>
    <dgm:pt modelId="{3955E22D-6180-2644-BF8C-CF6687C98768}" type="pres">
      <dgm:prSet presAssocID="{ABE2992F-EC88-5142-A882-07293919F130}" presName="space" presStyleCnt="0"/>
      <dgm:spPr/>
    </dgm:pt>
    <dgm:pt modelId="{08E3F871-3101-EE48-8D9C-C734641FA3CF}" type="pres">
      <dgm:prSet presAssocID="{EADF74B9-168E-944C-B968-82B720F1C125}" presName="composite" presStyleCnt="0"/>
      <dgm:spPr/>
    </dgm:pt>
    <dgm:pt modelId="{FAB70A0B-6355-A049-80C7-D281E9662899}" type="pres">
      <dgm:prSet presAssocID="{EADF74B9-168E-944C-B968-82B720F1C125}" presName="parTx" presStyleLbl="node1" presStyleIdx="2" presStyleCnt="3">
        <dgm:presLayoutVars>
          <dgm:chMax val="0"/>
          <dgm:chPref val="0"/>
          <dgm:bulletEnabled val="1"/>
        </dgm:presLayoutVars>
      </dgm:prSet>
      <dgm:spPr/>
    </dgm:pt>
    <dgm:pt modelId="{2A12BD47-4BDB-3343-9554-B0171B10A11F}" type="pres">
      <dgm:prSet presAssocID="{EADF74B9-168E-944C-B968-82B720F1C125}" presName="desTx" presStyleLbl="revTx" presStyleIdx="2" presStyleCnt="3" custScaleY="113872" custLinFactNeighborX="9067" custLinFactNeighborY="8349">
        <dgm:presLayoutVars>
          <dgm:bulletEnabled val="1"/>
        </dgm:presLayoutVars>
      </dgm:prSet>
      <dgm:spPr/>
    </dgm:pt>
  </dgm:ptLst>
  <dgm:cxnLst>
    <dgm:cxn modelId="{4A7DCD0D-2283-E846-8C58-44C334E8AE5B}" type="presOf" srcId="{5978D22D-D756-1D49-B818-48A1EE68D56D}" destId="{92F85E19-9F62-2146-BBFE-59F35C65EE0E}" srcOrd="0" destOrd="0" presId="urn:microsoft.com/office/officeart/2005/8/layout/chevron1"/>
    <dgm:cxn modelId="{43EDDF10-11C3-9542-93EF-D6E1EDFCB4D6}" srcId="{EADF74B9-168E-944C-B968-82B720F1C125}" destId="{6B57FDDA-8F0C-8B42-BABC-39C99BE7864F}" srcOrd="0" destOrd="0" parTransId="{B257E21D-7B0C-6A48-8CE5-DCA7C0C78347}" sibTransId="{D23D747C-9A87-3F48-B657-3DDC226BD5F6}"/>
    <dgm:cxn modelId="{B4587728-C9A1-FA4E-82A9-D7B261438D1E}" srcId="{3C371172-F3D2-4A4B-9BEF-D3215B49ABA9}" destId="{CC2952DF-AC03-534F-B405-EB5CAF5DE705}" srcOrd="0" destOrd="0" parTransId="{40888F45-DB02-4E44-9784-95FA75AFD454}" sibTransId="{9EB32828-026E-2046-BFE2-239970B8AE6B}"/>
    <dgm:cxn modelId="{9FB9145D-8A59-724B-9FFD-3FC20702C844}" type="presOf" srcId="{6B57FDDA-8F0C-8B42-BABC-39C99BE7864F}" destId="{2A12BD47-4BDB-3343-9554-B0171B10A11F}" srcOrd="0" destOrd="0" presId="urn:microsoft.com/office/officeart/2005/8/layout/chevron1"/>
    <dgm:cxn modelId="{4D09D848-8C4A-4B41-9CBF-C5D776ECFC0F}" type="presOf" srcId="{EADF74B9-168E-944C-B968-82B720F1C125}" destId="{FAB70A0B-6355-A049-80C7-D281E9662899}" srcOrd="0" destOrd="0" presId="urn:microsoft.com/office/officeart/2005/8/layout/chevron1"/>
    <dgm:cxn modelId="{22532881-9504-FB4C-BA35-58C71CD26479}" type="presOf" srcId="{CC2952DF-AC03-534F-B405-EB5CAF5DE705}" destId="{2669473D-5311-9F43-858A-DA4F11AAF30A}" srcOrd="0" destOrd="0" presId="urn:microsoft.com/office/officeart/2005/8/layout/chevron1"/>
    <dgm:cxn modelId="{CA82DA86-47BB-D449-8178-DDF24B140840}" type="presOf" srcId="{40063ED1-409C-FC44-A2F5-9C91C751F2EE}" destId="{EC783FE8-0006-004E-9EC5-CCA2F7583147}" srcOrd="0" destOrd="0" presId="urn:microsoft.com/office/officeart/2005/8/layout/chevron1"/>
    <dgm:cxn modelId="{6FDC73AF-FBF6-2548-ABBB-22743AD94915}" srcId="{40063ED1-409C-FC44-A2F5-9C91C751F2EE}" destId="{5978D22D-D756-1D49-B818-48A1EE68D56D}" srcOrd="0" destOrd="0" parTransId="{D2589990-8548-C94F-98F7-890448CBA79D}" sibTransId="{474EE7B6-01C7-E643-BAED-BED2D46F783F}"/>
    <dgm:cxn modelId="{D4CB0DBA-23FB-B447-B9A7-94713C18E119}" srcId="{3C371172-F3D2-4A4B-9BEF-D3215B49ABA9}" destId="{EADF74B9-168E-944C-B968-82B720F1C125}" srcOrd="2" destOrd="0" parTransId="{F74FE56B-E426-A745-85F1-83912FDA8101}" sibTransId="{72BFDC2A-6676-644B-B953-978D0B972DF9}"/>
    <dgm:cxn modelId="{69B92DBC-A1A9-C44F-A377-1EE237E81319}" srcId="{3C371172-F3D2-4A4B-9BEF-D3215B49ABA9}" destId="{40063ED1-409C-FC44-A2F5-9C91C751F2EE}" srcOrd="1" destOrd="0" parTransId="{63E50B16-A73A-4849-8B35-5EA33FEA9FF4}" sibTransId="{ABE2992F-EC88-5142-A882-07293919F130}"/>
    <dgm:cxn modelId="{7E42F8D5-6F18-5749-8B3D-A47D284552A5}" srcId="{CC2952DF-AC03-534F-B405-EB5CAF5DE705}" destId="{09385EB0-9460-1347-8FDD-55234D987950}" srcOrd="0" destOrd="0" parTransId="{F26493AF-F02E-8446-A9F1-A3B7F982E61B}" sibTransId="{EEE25363-96A6-D04E-87EE-E3BEB479E232}"/>
    <dgm:cxn modelId="{639C11DB-CB03-5148-8BFA-8D382B8EB482}" type="presOf" srcId="{09385EB0-9460-1347-8FDD-55234D987950}" destId="{C5173CA9-CAEE-B642-8B8F-CD4B816E3BFB}" srcOrd="0" destOrd="0" presId="urn:microsoft.com/office/officeart/2005/8/layout/chevron1"/>
    <dgm:cxn modelId="{3F9CE1E7-332D-CC4B-84C5-BFF44CC9C6DD}" type="presOf" srcId="{3C371172-F3D2-4A4B-9BEF-D3215B49ABA9}" destId="{4FE5D1E9-ED82-0F45-86A4-7E3F6D691E65}" srcOrd="0" destOrd="0" presId="urn:microsoft.com/office/officeart/2005/8/layout/chevron1"/>
    <dgm:cxn modelId="{5EFE181E-621D-C34D-A4C9-EB4D70BAC9A6}" type="presParOf" srcId="{4FE5D1E9-ED82-0F45-86A4-7E3F6D691E65}" destId="{E3E77CF0-4539-1549-8A27-6B602C871039}" srcOrd="0" destOrd="0" presId="urn:microsoft.com/office/officeart/2005/8/layout/chevron1"/>
    <dgm:cxn modelId="{8FAE5F01-6FB4-4648-B930-80680B3C4AC7}" type="presParOf" srcId="{E3E77CF0-4539-1549-8A27-6B602C871039}" destId="{2669473D-5311-9F43-858A-DA4F11AAF30A}" srcOrd="0" destOrd="0" presId="urn:microsoft.com/office/officeart/2005/8/layout/chevron1"/>
    <dgm:cxn modelId="{0E825875-C344-2246-82F7-C020EACB7309}" type="presParOf" srcId="{E3E77CF0-4539-1549-8A27-6B602C871039}" destId="{C5173CA9-CAEE-B642-8B8F-CD4B816E3BFB}" srcOrd="1" destOrd="0" presId="urn:microsoft.com/office/officeart/2005/8/layout/chevron1"/>
    <dgm:cxn modelId="{CE21CB00-59B1-A241-B049-F10E26C951D5}" type="presParOf" srcId="{4FE5D1E9-ED82-0F45-86A4-7E3F6D691E65}" destId="{8D6DA9DC-68B9-3346-8820-35A9B4A9FB2F}" srcOrd="1" destOrd="0" presId="urn:microsoft.com/office/officeart/2005/8/layout/chevron1"/>
    <dgm:cxn modelId="{82E98A38-5084-5A44-9502-F808297D340A}" type="presParOf" srcId="{4FE5D1E9-ED82-0F45-86A4-7E3F6D691E65}" destId="{6EDEFE10-E2C8-1448-8A31-9FAB252E7F00}" srcOrd="2" destOrd="0" presId="urn:microsoft.com/office/officeart/2005/8/layout/chevron1"/>
    <dgm:cxn modelId="{DCB521BD-A995-3C4F-BF4B-312A17D00B97}" type="presParOf" srcId="{6EDEFE10-E2C8-1448-8A31-9FAB252E7F00}" destId="{EC783FE8-0006-004E-9EC5-CCA2F7583147}" srcOrd="0" destOrd="0" presId="urn:microsoft.com/office/officeart/2005/8/layout/chevron1"/>
    <dgm:cxn modelId="{1991EE75-9E7E-8043-AE1C-ECAD56CE1D57}" type="presParOf" srcId="{6EDEFE10-E2C8-1448-8A31-9FAB252E7F00}" destId="{92F85E19-9F62-2146-BBFE-59F35C65EE0E}" srcOrd="1" destOrd="0" presId="urn:microsoft.com/office/officeart/2005/8/layout/chevron1"/>
    <dgm:cxn modelId="{9D886389-57D0-9345-9CC5-9323B1229E59}" type="presParOf" srcId="{4FE5D1E9-ED82-0F45-86A4-7E3F6D691E65}" destId="{3955E22D-6180-2644-BF8C-CF6687C98768}" srcOrd="3" destOrd="0" presId="urn:microsoft.com/office/officeart/2005/8/layout/chevron1"/>
    <dgm:cxn modelId="{5EA5695A-F978-854F-B296-35219879578E}" type="presParOf" srcId="{4FE5D1E9-ED82-0F45-86A4-7E3F6D691E65}" destId="{08E3F871-3101-EE48-8D9C-C734641FA3CF}" srcOrd="4" destOrd="0" presId="urn:microsoft.com/office/officeart/2005/8/layout/chevron1"/>
    <dgm:cxn modelId="{7A500F83-B66C-864E-802A-644EA1141221}" type="presParOf" srcId="{08E3F871-3101-EE48-8D9C-C734641FA3CF}" destId="{FAB70A0B-6355-A049-80C7-D281E9662899}" srcOrd="0" destOrd="0" presId="urn:microsoft.com/office/officeart/2005/8/layout/chevron1"/>
    <dgm:cxn modelId="{3B6BDA6A-930D-BD4F-908B-EB99AD16033F}" type="presParOf" srcId="{08E3F871-3101-EE48-8D9C-C734641FA3CF}" destId="{2A12BD47-4BDB-3343-9554-B0171B10A11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0" dirty="0">
              <a:latin typeface="+mj-lt"/>
            </a:rPr>
            <a:t>Protects against active attacks</a:t>
          </a:r>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0" dirty="0">
              <a:latin typeface="+mj-lt"/>
            </a:rPr>
            <a:t>Verifies received message is authentic</a:t>
          </a: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0" dirty="0">
              <a:latin typeface="+mj-lt"/>
            </a:rPr>
            <a:t>Contents have not been altered</a:t>
          </a: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0" dirty="0">
              <a:latin typeface="+mj-lt"/>
            </a:rPr>
            <a:t>From authentic source</a:t>
          </a:r>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0" dirty="0">
              <a:latin typeface="+mj-lt"/>
            </a:rPr>
            <a:t>Timely and in correct sequence</a:t>
          </a:r>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0" dirty="0">
              <a:latin typeface="+mj-lt"/>
            </a:rPr>
            <a:t>Can use conventional encryption</a:t>
          </a:r>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0" dirty="0">
              <a:latin typeface="+mj-lt"/>
            </a:rPr>
            <a:t>Only sender &amp; receiver share a key</a:t>
          </a:r>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pt>
    <dgm:pt modelId="{50000305-E90F-9F48-832D-1B551E78EEA1}" type="pres">
      <dgm:prSet presAssocID="{6A13F55D-EDBD-114A-AEDB-6520654B78A8}" presName="rect1ParTx" presStyleLbl="alignAcc1" presStyleIdx="2" presStyleCnt="3">
        <dgm:presLayoutVars>
          <dgm:chMax val="1"/>
          <dgm:bulletEnabled val="1"/>
        </dgm:presLayoutVars>
      </dgm:prSet>
      <dgm:spPr/>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pt>
    <dgm:pt modelId="{F63C5721-CDCD-0E44-857F-A3B146150CD4}" type="pres">
      <dgm:prSet presAssocID="{F97FF3C3-A6A7-3F4B-8A53-19B20FA19182}" presName="rect2ChTx" presStyleLbl="alignAcc1" presStyleIdx="2" presStyleCnt="3">
        <dgm:presLayoutVars>
          <dgm:bulletEnabled val="1"/>
        </dgm:presLayoutVars>
      </dgm:prSet>
      <dgm:spPr/>
    </dgm:pt>
    <dgm:pt modelId="{576C8ECA-F6A7-4D46-B348-ECB99A8DC954}" type="pres">
      <dgm:prSet presAssocID="{46A5FF01-1017-4340-8BF9-A7EF0DA32086}" presName="rect3ParTx" presStyleLbl="alignAcc1" presStyleIdx="2" presStyleCnt="3">
        <dgm:presLayoutVars>
          <dgm:chMax val="1"/>
          <dgm:bulletEnabled val="1"/>
        </dgm:presLayoutVars>
      </dgm:prSet>
      <dgm:spPr/>
    </dgm:pt>
    <dgm:pt modelId="{52907ABB-2798-234B-AC87-6694DC68A9CB}" type="pres">
      <dgm:prSet presAssocID="{46A5FF01-1017-4340-8BF9-A7EF0DA32086}" presName="rect3ChTx" presStyleLbl="alignAcc1" presStyleIdx="2" presStyleCnt="3">
        <dgm:presLayoutVars>
          <dgm:bulletEnabled val="1"/>
        </dgm:presLayoutVars>
      </dgm:prSet>
      <dgm:spPr/>
    </dgm:pt>
  </dgm:ptLst>
  <dgm:cxnLst>
    <dgm:cxn modelId="{F2927914-5C62-9D4C-BF03-6812E0C17C4A}" srcId="{F97FF3C3-A6A7-3F4B-8A53-19B20FA19182}" destId="{6AD3880F-016F-D046-8948-37FF48B0EBB6}" srcOrd="2" destOrd="0" parTransId="{E1D1C5A6-C380-CB4A-A64F-6ADB2A7933D0}" sibTransId="{220612C2-B472-E44D-BCF8-620FC6502369}"/>
    <dgm:cxn modelId="{E27FA615-E5BB-D64E-887F-482BC87F0D46}" type="presOf" srcId="{46A5FF01-1017-4340-8BF9-A7EF0DA32086}" destId="{576C8ECA-F6A7-4D46-B348-ECB99A8DC954}" srcOrd="1"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64822249-6D04-6744-85C1-1DFB4B488A7C}" type="presOf" srcId="{B9D9C573-115F-BE44-B0DE-CCF6D4B01F53}" destId="{F63C5721-CDCD-0E44-857F-A3B146150CD4}" srcOrd="0" destOrd="0" presId="urn:microsoft.com/office/officeart/2005/8/layout/target3"/>
    <dgm:cxn modelId="{31A32C4D-4531-E24F-97D2-C5E1C099C4DF}" srcId="{F97FF3C3-A6A7-3F4B-8A53-19B20FA19182}" destId="{B9D9C573-115F-BE44-B0DE-CCF6D4B01F53}" srcOrd="0" destOrd="0" parTransId="{0AEA0AD9-30FD-3D45-9972-FB5BE226CCA2}" sibTransId="{980400B9-A6D3-4044-B407-B8FF7B2F8ED8}"/>
    <dgm:cxn modelId="{3D28C181-50B5-594B-B410-14368C20A7FE}" type="presOf" srcId="{6A13F55D-EDBD-114A-AEDB-6520654B78A8}" destId="{50000305-E90F-9F48-832D-1B551E78EEA1}" srcOrd="1"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85E9819D-9F60-A542-88F6-6E73397B37C8}" srcId="{467ED640-C614-3E4A-9195-721F16A5A826}" destId="{F97FF3C3-A6A7-3F4B-8A53-19B20FA19182}" srcOrd="1" destOrd="0" parTransId="{28B0D4F4-DA6A-CC46-AFE4-163C3C62627D}" sibTransId="{BC76B6A4-C13D-BA47-B643-B0BD85BEC4E5}"/>
    <dgm:cxn modelId="{CE6777B1-3BC7-5E44-A110-075D82624DDF}" type="presOf" srcId="{F97FF3C3-A6A7-3F4B-8A53-19B20FA19182}" destId="{E3C5539B-5B49-6644-93F1-0733497FD27B}" srcOrd="1"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5C52DBBD-1866-C449-9AFE-DF940D6CD323}" type="presOf" srcId="{8704466E-DCAE-7A4D-98EB-B7DF618A20AB}" destId="{52907ABB-2798-234B-AC87-6694DC68A9CB}" srcOrd="0" destOrd="0" presId="urn:microsoft.com/office/officeart/2005/8/layout/target3"/>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848AE8FF-0F6F-C749-975A-B58F8C7513C8}" type="presOf" srcId="{6A13F55D-EDBD-114A-AEDB-6520654B78A8}" destId="{162FAF4A-757D-EE44-8C29-6578B7BE8894}" srcOrd="0" destOrd="0" presId="urn:microsoft.com/office/officeart/2005/8/layout/target3"/>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9BD5E3-EB33-8B47-844D-47FC9D462F9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DED8AF20-1530-CA4C-B21F-4DD70E743F50}">
      <dgm:prSet custT="1"/>
      <dgm:spPr/>
      <dgm:t>
        <a:bodyPr/>
        <a:lstStyle/>
        <a:p>
          <a:pPr rtl="0"/>
          <a:r>
            <a:rPr lang="en-US" sz="1800"/>
            <a:t>Can be applied to a block of data of any size</a:t>
          </a:r>
        </a:p>
      </dgm:t>
    </dgm:pt>
    <dgm:pt modelId="{9E8CF9CA-9A50-FA4D-BE09-93BB47E6ECB8}" type="parTrans" cxnId="{B9C2458C-4A7A-864C-BE80-4FE18B490050}">
      <dgm:prSet/>
      <dgm:spPr/>
      <dgm:t>
        <a:bodyPr/>
        <a:lstStyle/>
        <a:p>
          <a:endParaRPr lang="en-US" sz="2800"/>
        </a:p>
      </dgm:t>
    </dgm:pt>
    <dgm:pt modelId="{EAF00437-7F0E-A343-A2DD-747CE1CC66F1}" type="sibTrans" cxnId="{B9C2458C-4A7A-864C-BE80-4FE18B490050}">
      <dgm:prSet/>
      <dgm:spPr/>
      <dgm:t>
        <a:bodyPr/>
        <a:lstStyle/>
        <a:p>
          <a:endParaRPr lang="en-US" sz="2800"/>
        </a:p>
      </dgm:t>
    </dgm:pt>
    <dgm:pt modelId="{DFE10521-EEEF-F944-A944-534F0A79F7E5}">
      <dgm:prSet custT="1"/>
      <dgm:spPr/>
      <dgm:t>
        <a:bodyPr/>
        <a:lstStyle/>
        <a:p>
          <a:pPr rtl="0"/>
          <a:r>
            <a:rPr lang="en-US" sz="1800"/>
            <a:t>Produces a fixed-length output</a:t>
          </a:r>
        </a:p>
      </dgm:t>
    </dgm:pt>
    <dgm:pt modelId="{0A9EC2A2-1EE9-6E44-9062-734AE441FB88}" type="parTrans" cxnId="{4FDA099F-6F83-2741-ABCF-74C92BB57355}">
      <dgm:prSet/>
      <dgm:spPr/>
      <dgm:t>
        <a:bodyPr/>
        <a:lstStyle/>
        <a:p>
          <a:endParaRPr lang="en-US" sz="2800"/>
        </a:p>
      </dgm:t>
    </dgm:pt>
    <dgm:pt modelId="{D2959B7C-00BC-CB44-A21F-6DF0EE6B3000}" type="sibTrans" cxnId="{4FDA099F-6F83-2741-ABCF-74C92BB57355}">
      <dgm:prSet/>
      <dgm:spPr/>
      <dgm:t>
        <a:bodyPr/>
        <a:lstStyle/>
        <a:p>
          <a:endParaRPr lang="en-US" sz="2800"/>
        </a:p>
      </dgm:t>
    </dgm:pt>
    <dgm:pt modelId="{D2CFAD1B-7382-1C45-8430-56EC2C2C1EAE}">
      <dgm:prSet custT="1"/>
      <dgm:spPr/>
      <dgm:t>
        <a:bodyPr/>
        <a:lstStyle/>
        <a:p>
          <a:pPr rtl="0"/>
          <a:r>
            <a:rPr lang="en-US" sz="1800"/>
            <a:t>H(x) is relatively easy to compute for any given x</a:t>
          </a:r>
        </a:p>
      </dgm:t>
    </dgm:pt>
    <dgm:pt modelId="{220392C2-2B01-DE4C-AB3D-F0A0E7BB0B96}" type="parTrans" cxnId="{065C5B67-10D7-BF42-92C8-97810F4B368A}">
      <dgm:prSet/>
      <dgm:spPr/>
      <dgm:t>
        <a:bodyPr/>
        <a:lstStyle/>
        <a:p>
          <a:endParaRPr lang="en-US" sz="2800"/>
        </a:p>
      </dgm:t>
    </dgm:pt>
    <dgm:pt modelId="{4FE5E2A1-29FC-3A4C-A703-52A0C008A60B}" type="sibTrans" cxnId="{065C5B67-10D7-BF42-92C8-97810F4B368A}">
      <dgm:prSet/>
      <dgm:spPr/>
      <dgm:t>
        <a:bodyPr/>
        <a:lstStyle/>
        <a:p>
          <a:endParaRPr lang="en-US" sz="2800"/>
        </a:p>
      </dgm:t>
    </dgm:pt>
    <dgm:pt modelId="{BBF89938-F6A5-DD4C-ACDB-3654B3C78424}">
      <dgm:prSet custT="1"/>
      <dgm:spPr/>
      <dgm:t>
        <a:bodyPr/>
        <a:lstStyle/>
        <a:p>
          <a:pPr rtl="0">
            <a:lnSpc>
              <a:spcPct val="100000"/>
            </a:lnSpc>
            <a:spcAft>
              <a:spcPts val="0"/>
            </a:spcAft>
          </a:pPr>
          <a:r>
            <a:rPr lang="en-US" sz="1800" dirty="0"/>
            <a:t>One-way or pre-image resistant</a:t>
          </a:r>
        </a:p>
      </dgm:t>
    </dgm:pt>
    <dgm:pt modelId="{44036F87-FE5D-144F-B582-8D7051EDFCFC}" type="parTrans" cxnId="{A13A8B75-C4F7-2043-B742-877234C7701B}">
      <dgm:prSet/>
      <dgm:spPr/>
      <dgm:t>
        <a:bodyPr/>
        <a:lstStyle/>
        <a:p>
          <a:endParaRPr lang="en-US" sz="2800"/>
        </a:p>
      </dgm:t>
    </dgm:pt>
    <dgm:pt modelId="{D4962C4E-D15E-AC41-9881-8B954C808056}" type="sibTrans" cxnId="{A13A8B75-C4F7-2043-B742-877234C7701B}">
      <dgm:prSet/>
      <dgm:spPr/>
      <dgm:t>
        <a:bodyPr/>
        <a:lstStyle/>
        <a:p>
          <a:endParaRPr lang="en-US" sz="2800"/>
        </a:p>
      </dgm:t>
    </dgm:pt>
    <dgm:pt modelId="{7F896DCC-3165-CF40-A069-19AA5D0C5082}">
      <dgm:prSet custT="1"/>
      <dgm:spPr/>
      <dgm:t>
        <a:bodyPr/>
        <a:lstStyle/>
        <a:p>
          <a:pPr rtl="0">
            <a:lnSpc>
              <a:spcPct val="100000"/>
            </a:lnSpc>
            <a:spcAft>
              <a:spcPts val="0"/>
            </a:spcAft>
          </a:pPr>
          <a:r>
            <a:rPr lang="en-US" sz="1200" dirty="0"/>
            <a:t>Computationally infeasible to find x such that H(x) = h</a:t>
          </a:r>
        </a:p>
      </dgm:t>
    </dgm:pt>
    <dgm:pt modelId="{623C602B-05A8-E647-A47D-4CA866E87B00}" type="parTrans" cxnId="{BB2224B2-6EE7-8941-86FB-F3B9BEA1D2BD}">
      <dgm:prSet/>
      <dgm:spPr/>
      <dgm:t>
        <a:bodyPr/>
        <a:lstStyle/>
        <a:p>
          <a:endParaRPr lang="en-US" sz="2800"/>
        </a:p>
      </dgm:t>
    </dgm:pt>
    <dgm:pt modelId="{528FED1B-22C3-B842-87E9-486A18F37C6B}" type="sibTrans" cxnId="{BB2224B2-6EE7-8941-86FB-F3B9BEA1D2BD}">
      <dgm:prSet/>
      <dgm:spPr/>
      <dgm:t>
        <a:bodyPr/>
        <a:lstStyle/>
        <a:p>
          <a:endParaRPr lang="en-US" sz="2800"/>
        </a:p>
      </dgm:t>
    </dgm:pt>
    <dgm:pt modelId="{E5C53E5A-E3F3-A24B-A9BB-3DC95B9B3FDF}">
      <dgm:prSet custT="1"/>
      <dgm:spPr/>
      <dgm:t>
        <a:bodyPr/>
        <a:lstStyle/>
        <a:p>
          <a:pPr rtl="0"/>
          <a:r>
            <a:rPr lang="en-US" sz="1800"/>
            <a:t>Computationally infeasible to find y ≠ x such that H(y) = H(x)</a:t>
          </a:r>
        </a:p>
      </dgm:t>
    </dgm:pt>
    <dgm:pt modelId="{F752E2D6-4B34-EB4F-BA5B-8F6B115ABB3F}" type="parTrans" cxnId="{6FD664F4-24A5-2240-B910-3D5239A20C5E}">
      <dgm:prSet/>
      <dgm:spPr/>
      <dgm:t>
        <a:bodyPr/>
        <a:lstStyle/>
        <a:p>
          <a:endParaRPr lang="en-US" sz="2800"/>
        </a:p>
      </dgm:t>
    </dgm:pt>
    <dgm:pt modelId="{1AEF71E4-0D74-024D-A54F-75EAC394EE2E}" type="sibTrans" cxnId="{6FD664F4-24A5-2240-B910-3D5239A20C5E}">
      <dgm:prSet/>
      <dgm:spPr/>
      <dgm:t>
        <a:bodyPr/>
        <a:lstStyle/>
        <a:p>
          <a:endParaRPr lang="en-US" sz="2800"/>
        </a:p>
      </dgm:t>
    </dgm:pt>
    <dgm:pt modelId="{D6884361-C691-7844-A52A-F31AAC43CDC1}">
      <dgm:prSet custT="1"/>
      <dgm:spPr/>
      <dgm:t>
        <a:bodyPr/>
        <a:lstStyle/>
        <a:p>
          <a:pPr rtl="0">
            <a:lnSpc>
              <a:spcPct val="100000"/>
            </a:lnSpc>
            <a:spcAft>
              <a:spcPts val="0"/>
            </a:spcAft>
          </a:pPr>
          <a:r>
            <a:rPr lang="en-US" sz="1800" dirty="0"/>
            <a:t>Collision resistant or strong collision resistance </a:t>
          </a:r>
        </a:p>
      </dgm:t>
    </dgm:pt>
    <dgm:pt modelId="{6F5447A3-0C53-5E47-AD6F-B97888FDAAD9}" type="parTrans" cxnId="{9E0C3B13-41BA-114F-B23C-71E5DBB67F7D}">
      <dgm:prSet/>
      <dgm:spPr/>
      <dgm:t>
        <a:bodyPr/>
        <a:lstStyle/>
        <a:p>
          <a:endParaRPr lang="en-US" sz="2800"/>
        </a:p>
      </dgm:t>
    </dgm:pt>
    <dgm:pt modelId="{576FE497-30B1-AF40-9924-CA9A51870D45}" type="sibTrans" cxnId="{9E0C3B13-41BA-114F-B23C-71E5DBB67F7D}">
      <dgm:prSet/>
      <dgm:spPr/>
      <dgm:t>
        <a:bodyPr/>
        <a:lstStyle/>
        <a:p>
          <a:endParaRPr lang="en-US" sz="2800"/>
        </a:p>
      </dgm:t>
    </dgm:pt>
    <dgm:pt modelId="{770ED44B-71B0-0F4D-8699-E67B9EF5A296}">
      <dgm:prSet custT="1"/>
      <dgm:spPr/>
      <dgm:t>
        <a:bodyPr/>
        <a:lstStyle/>
        <a:p>
          <a:pPr rtl="0">
            <a:lnSpc>
              <a:spcPct val="100000"/>
            </a:lnSpc>
            <a:spcAft>
              <a:spcPts val="0"/>
            </a:spcAft>
          </a:pPr>
          <a:r>
            <a:rPr lang="en-US" sz="1200" dirty="0"/>
            <a:t>Computationally infeasible to find any pair (</a:t>
          </a:r>
          <a:r>
            <a:rPr lang="en-US" sz="1200" dirty="0" err="1"/>
            <a:t>x,y</a:t>
          </a:r>
          <a:r>
            <a:rPr lang="en-US" sz="1200" dirty="0"/>
            <a:t>) such that H(x) = H(y)</a:t>
          </a:r>
        </a:p>
      </dgm:t>
    </dgm:pt>
    <dgm:pt modelId="{9D67CA6D-CBC9-C842-B43C-C76CDE3C8945}" type="parTrans" cxnId="{A91EE391-A0D8-1E4F-93A0-0EAFCFFAD8C8}">
      <dgm:prSet/>
      <dgm:spPr/>
      <dgm:t>
        <a:bodyPr/>
        <a:lstStyle/>
        <a:p>
          <a:endParaRPr lang="en-US" sz="2800"/>
        </a:p>
      </dgm:t>
    </dgm:pt>
    <dgm:pt modelId="{AA482BDB-AFE8-BC41-80F6-68FC8183C2BC}" type="sibTrans" cxnId="{A91EE391-A0D8-1E4F-93A0-0EAFCFFAD8C8}">
      <dgm:prSet/>
      <dgm:spPr/>
      <dgm:t>
        <a:bodyPr/>
        <a:lstStyle/>
        <a:p>
          <a:endParaRPr lang="en-US" sz="2800"/>
        </a:p>
      </dgm:t>
    </dgm:pt>
    <dgm:pt modelId="{3AAEC6AA-0C8F-6848-A0F9-9876CF425DC3}" type="pres">
      <dgm:prSet presAssocID="{AA9BD5E3-EB33-8B47-844D-47FC9D462F9C}" presName="Name0" presStyleCnt="0">
        <dgm:presLayoutVars>
          <dgm:chMax val="7"/>
          <dgm:chPref val="7"/>
          <dgm:dir/>
        </dgm:presLayoutVars>
      </dgm:prSet>
      <dgm:spPr/>
    </dgm:pt>
    <dgm:pt modelId="{72FDECFA-844C-CD40-8E13-783D9A8C7840}" type="pres">
      <dgm:prSet presAssocID="{AA9BD5E3-EB33-8B47-844D-47FC9D462F9C}" presName="Name1" presStyleCnt="0"/>
      <dgm:spPr/>
    </dgm:pt>
    <dgm:pt modelId="{F09BB97D-AD94-DE47-97F0-A116DDCDABD7}" type="pres">
      <dgm:prSet presAssocID="{AA9BD5E3-EB33-8B47-844D-47FC9D462F9C}" presName="cycle" presStyleCnt="0"/>
      <dgm:spPr/>
    </dgm:pt>
    <dgm:pt modelId="{0049E0AC-E171-7C45-B443-1DEA1DCA31FE}" type="pres">
      <dgm:prSet presAssocID="{AA9BD5E3-EB33-8B47-844D-47FC9D462F9C}" presName="srcNode" presStyleLbl="node1" presStyleIdx="0" presStyleCnt="6"/>
      <dgm:spPr/>
    </dgm:pt>
    <dgm:pt modelId="{4AB01A21-0AB8-4443-9CE3-0F53E4D1923D}" type="pres">
      <dgm:prSet presAssocID="{AA9BD5E3-EB33-8B47-844D-47FC9D462F9C}" presName="conn" presStyleLbl="parChTrans1D2" presStyleIdx="0" presStyleCnt="1"/>
      <dgm:spPr/>
    </dgm:pt>
    <dgm:pt modelId="{DAE010EA-3927-BF4F-A39B-C54DD751A55C}" type="pres">
      <dgm:prSet presAssocID="{AA9BD5E3-EB33-8B47-844D-47FC9D462F9C}" presName="extraNode" presStyleLbl="node1" presStyleIdx="0" presStyleCnt="6"/>
      <dgm:spPr/>
    </dgm:pt>
    <dgm:pt modelId="{658FB955-9B37-DD4B-9D78-D3D5928ED9AA}" type="pres">
      <dgm:prSet presAssocID="{AA9BD5E3-EB33-8B47-844D-47FC9D462F9C}" presName="dstNode" presStyleLbl="node1" presStyleIdx="0" presStyleCnt="6"/>
      <dgm:spPr/>
    </dgm:pt>
    <dgm:pt modelId="{3BCEACDC-FA18-214D-B477-D748A17EBD5C}" type="pres">
      <dgm:prSet presAssocID="{DED8AF20-1530-CA4C-B21F-4DD70E743F50}" presName="text_1" presStyleLbl="node1" presStyleIdx="0" presStyleCnt="6">
        <dgm:presLayoutVars>
          <dgm:bulletEnabled val="1"/>
        </dgm:presLayoutVars>
      </dgm:prSet>
      <dgm:spPr/>
    </dgm:pt>
    <dgm:pt modelId="{ACC677C5-26C1-B44A-8ABE-5790C7F56737}" type="pres">
      <dgm:prSet presAssocID="{DED8AF20-1530-CA4C-B21F-4DD70E743F50}" presName="accent_1" presStyleCnt="0"/>
      <dgm:spPr/>
    </dgm:pt>
    <dgm:pt modelId="{089F918A-01EF-3E48-8134-9613D20377FA}" type="pres">
      <dgm:prSet presAssocID="{DED8AF20-1530-CA4C-B21F-4DD70E743F50}" presName="accentRepeatNode" presStyleLbl="solidFgAcc1" presStyleIdx="0" presStyleCnt="6" custScaleX="85302" custScaleY="82361"/>
      <dgm:spPr/>
    </dgm:pt>
    <dgm:pt modelId="{1F06E968-547C-634E-900B-0BC15A4DFCDE}" type="pres">
      <dgm:prSet presAssocID="{DFE10521-EEEF-F944-A944-534F0A79F7E5}" presName="text_2" presStyleLbl="node1" presStyleIdx="1" presStyleCnt="6">
        <dgm:presLayoutVars>
          <dgm:bulletEnabled val="1"/>
        </dgm:presLayoutVars>
      </dgm:prSet>
      <dgm:spPr/>
    </dgm:pt>
    <dgm:pt modelId="{C4E423AE-F539-C746-A6FC-1FF92C24A600}" type="pres">
      <dgm:prSet presAssocID="{DFE10521-EEEF-F944-A944-534F0A79F7E5}" presName="accent_2" presStyleCnt="0"/>
      <dgm:spPr/>
    </dgm:pt>
    <dgm:pt modelId="{9F6A0BD0-BCC4-4241-BFF1-BD156983F18E}" type="pres">
      <dgm:prSet presAssocID="{DFE10521-EEEF-F944-A944-534F0A79F7E5}" presName="accentRepeatNode" presStyleLbl="solidFgAcc1" presStyleIdx="1" presStyleCnt="6" custScaleX="85302" custScaleY="82361"/>
      <dgm:spPr/>
    </dgm:pt>
    <dgm:pt modelId="{44AF95CB-12A5-8048-8535-0F6EB543B202}" type="pres">
      <dgm:prSet presAssocID="{D2CFAD1B-7382-1C45-8430-56EC2C2C1EAE}" presName="text_3" presStyleLbl="node1" presStyleIdx="2" presStyleCnt="6">
        <dgm:presLayoutVars>
          <dgm:bulletEnabled val="1"/>
        </dgm:presLayoutVars>
      </dgm:prSet>
      <dgm:spPr/>
    </dgm:pt>
    <dgm:pt modelId="{2B15202D-425C-8342-885F-59B350B265A2}" type="pres">
      <dgm:prSet presAssocID="{D2CFAD1B-7382-1C45-8430-56EC2C2C1EAE}" presName="accent_3" presStyleCnt="0"/>
      <dgm:spPr/>
    </dgm:pt>
    <dgm:pt modelId="{D4F67044-FF76-1043-9ED5-2F6312F32AA5}" type="pres">
      <dgm:prSet presAssocID="{D2CFAD1B-7382-1C45-8430-56EC2C2C1EAE}" presName="accentRepeatNode" presStyleLbl="solidFgAcc1" presStyleIdx="2" presStyleCnt="6" custScaleX="82361" custScaleY="84040"/>
      <dgm:spPr/>
    </dgm:pt>
    <dgm:pt modelId="{52FC5337-EF3A-1746-B44A-2109FDE2FA71}" type="pres">
      <dgm:prSet presAssocID="{BBF89938-F6A5-DD4C-ACDB-3654B3C78424}" presName="text_4" presStyleLbl="node1" presStyleIdx="3" presStyleCnt="6">
        <dgm:presLayoutVars>
          <dgm:bulletEnabled val="1"/>
        </dgm:presLayoutVars>
      </dgm:prSet>
      <dgm:spPr/>
    </dgm:pt>
    <dgm:pt modelId="{E8242BD5-009E-F54E-B3B3-B0CC1973DEBC}" type="pres">
      <dgm:prSet presAssocID="{BBF89938-F6A5-DD4C-ACDB-3654B3C78424}" presName="accent_4" presStyleCnt="0"/>
      <dgm:spPr/>
    </dgm:pt>
    <dgm:pt modelId="{EFF66B2C-21D5-B54C-8353-415B0BE1242E}" type="pres">
      <dgm:prSet presAssocID="{BBF89938-F6A5-DD4C-ACDB-3654B3C78424}" presName="accentRepeatNode" presStyleLbl="solidFgAcc1" presStyleIdx="3" presStyleCnt="6" custScaleX="85302" custScaleY="82361"/>
      <dgm:spPr/>
    </dgm:pt>
    <dgm:pt modelId="{C6157EDB-C09D-A346-9965-3F2D7C3B2796}" type="pres">
      <dgm:prSet presAssocID="{E5C53E5A-E3F3-A24B-A9BB-3DC95B9B3FDF}" presName="text_5" presStyleLbl="node1" presStyleIdx="4" presStyleCnt="6">
        <dgm:presLayoutVars>
          <dgm:bulletEnabled val="1"/>
        </dgm:presLayoutVars>
      </dgm:prSet>
      <dgm:spPr/>
    </dgm:pt>
    <dgm:pt modelId="{DF314239-E7A9-794E-AF69-AD145C8199A6}" type="pres">
      <dgm:prSet presAssocID="{E5C53E5A-E3F3-A24B-A9BB-3DC95B9B3FDF}" presName="accent_5" presStyleCnt="0"/>
      <dgm:spPr/>
    </dgm:pt>
    <dgm:pt modelId="{184C4685-0A12-604C-804D-799D5DABB705}" type="pres">
      <dgm:prSet presAssocID="{E5C53E5A-E3F3-A24B-A9BB-3DC95B9B3FDF}" presName="accentRepeatNode" presStyleLbl="solidFgAcc1" presStyleIdx="4" presStyleCnt="6" custScaleX="85302" custScaleY="82361"/>
      <dgm:spPr/>
    </dgm:pt>
    <dgm:pt modelId="{296905BA-ECD1-2C46-A4C8-8EB01906446C}" type="pres">
      <dgm:prSet presAssocID="{D6884361-C691-7844-A52A-F31AAC43CDC1}" presName="text_6" presStyleLbl="node1" presStyleIdx="5" presStyleCnt="6">
        <dgm:presLayoutVars>
          <dgm:bulletEnabled val="1"/>
        </dgm:presLayoutVars>
      </dgm:prSet>
      <dgm:spPr/>
    </dgm:pt>
    <dgm:pt modelId="{51F467DB-1A37-4A49-A68C-C2A44A9C7E36}" type="pres">
      <dgm:prSet presAssocID="{D6884361-C691-7844-A52A-F31AAC43CDC1}" presName="accent_6" presStyleCnt="0"/>
      <dgm:spPr/>
    </dgm:pt>
    <dgm:pt modelId="{E0C06DCE-7FDC-BD41-AB14-3F0C4DAA63C8}" type="pres">
      <dgm:prSet presAssocID="{D6884361-C691-7844-A52A-F31AAC43CDC1}" presName="accentRepeatNode" presStyleLbl="solidFgAcc1" presStyleIdx="5" presStyleCnt="6" custScaleX="85302" custScaleY="82361"/>
      <dgm:spPr/>
    </dgm:pt>
  </dgm:ptLst>
  <dgm:cxnLst>
    <dgm:cxn modelId="{D3E9B612-D1BD-E84A-9612-746D28180FB7}" type="presOf" srcId="{770ED44B-71B0-0F4D-8699-E67B9EF5A296}" destId="{296905BA-ECD1-2C46-A4C8-8EB01906446C}" srcOrd="0" destOrd="1" presId="urn:microsoft.com/office/officeart/2008/layout/VerticalCurvedList"/>
    <dgm:cxn modelId="{9E0C3B13-41BA-114F-B23C-71E5DBB67F7D}" srcId="{AA9BD5E3-EB33-8B47-844D-47FC9D462F9C}" destId="{D6884361-C691-7844-A52A-F31AAC43CDC1}" srcOrd="5" destOrd="0" parTransId="{6F5447A3-0C53-5E47-AD6F-B97888FDAAD9}" sibTransId="{576FE497-30B1-AF40-9924-CA9A51870D45}"/>
    <dgm:cxn modelId="{2ABA6115-74EC-EA46-9BDE-6EA363D7B5B5}" type="presOf" srcId="{EAF00437-7F0E-A343-A2DD-747CE1CC66F1}" destId="{4AB01A21-0AB8-4443-9CE3-0F53E4D1923D}" srcOrd="0" destOrd="0" presId="urn:microsoft.com/office/officeart/2008/layout/VerticalCurvedList"/>
    <dgm:cxn modelId="{9CF44118-8BC3-0545-8F91-91FDABB8A9CB}" type="presOf" srcId="{AA9BD5E3-EB33-8B47-844D-47FC9D462F9C}" destId="{3AAEC6AA-0C8F-6848-A0F9-9876CF425DC3}" srcOrd="0" destOrd="0" presId="urn:microsoft.com/office/officeart/2008/layout/VerticalCurvedList"/>
    <dgm:cxn modelId="{27EBB727-EF37-A747-8DBA-6D6BCA60AFB9}" type="presOf" srcId="{D6884361-C691-7844-A52A-F31AAC43CDC1}" destId="{296905BA-ECD1-2C46-A4C8-8EB01906446C}" srcOrd="0" destOrd="0" presId="urn:microsoft.com/office/officeart/2008/layout/VerticalCurvedList"/>
    <dgm:cxn modelId="{2CB19B66-2DC5-E645-93B4-72B21876DCB6}" type="presOf" srcId="{BBF89938-F6A5-DD4C-ACDB-3654B3C78424}" destId="{52FC5337-EF3A-1746-B44A-2109FDE2FA71}" srcOrd="0" destOrd="0" presId="urn:microsoft.com/office/officeart/2008/layout/VerticalCurvedList"/>
    <dgm:cxn modelId="{065C5B67-10D7-BF42-92C8-97810F4B368A}" srcId="{AA9BD5E3-EB33-8B47-844D-47FC9D462F9C}" destId="{D2CFAD1B-7382-1C45-8430-56EC2C2C1EAE}" srcOrd="2" destOrd="0" parTransId="{220392C2-2B01-DE4C-AB3D-F0A0E7BB0B96}" sibTransId="{4FE5E2A1-29FC-3A4C-A703-52A0C008A60B}"/>
    <dgm:cxn modelId="{EDFE0973-7769-B842-86D2-3CE20D2CCF6F}" type="presOf" srcId="{D2CFAD1B-7382-1C45-8430-56EC2C2C1EAE}" destId="{44AF95CB-12A5-8048-8535-0F6EB543B202}" srcOrd="0" destOrd="0" presId="urn:microsoft.com/office/officeart/2008/layout/VerticalCurvedList"/>
    <dgm:cxn modelId="{F08B9774-ED21-9D42-BC56-4721A6FF5D36}" type="presOf" srcId="{E5C53E5A-E3F3-A24B-A9BB-3DC95B9B3FDF}" destId="{C6157EDB-C09D-A346-9965-3F2D7C3B2796}" srcOrd="0" destOrd="0" presId="urn:microsoft.com/office/officeart/2008/layout/VerticalCurvedList"/>
    <dgm:cxn modelId="{A13A8B75-C4F7-2043-B742-877234C7701B}" srcId="{AA9BD5E3-EB33-8B47-844D-47FC9D462F9C}" destId="{BBF89938-F6A5-DD4C-ACDB-3654B3C78424}" srcOrd="3" destOrd="0" parTransId="{44036F87-FE5D-144F-B582-8D7051EDFCFC}" sibTransId="{D4962C4E-D15E-AC41-9881-8B954C808056}"/>
    <dgm:cxn modelId="{E732A676-CEB8-A148-983E-9CC2E953222E}" type="presOf" srcId="{DFE10521-EEEF-F944-A944-534F0A79F7E5}" destId="{1F06E968-547C-634E-900B-0BC15A4DFCDE}" srcOrd="0" destOrd="0" presId="urn:microsoft.com/office/officeart/2008/layout/VerticalCurvedList"/>
    <dgm:cxn modelId="{B9C2458C-4A7A-864C-BE80-4FE18B490050}" srcId="{AA9BD5E3-EB33-8B47-844D-47FC9D462F9C}" destId="{DED8AF20-1530-CA4C-B21F-4DD70E743F50}" srcOrd="0" destOrd="0" parTransId="{9E8CF9CA-9A50-FA4D-BE09-93BB47E6ECB8}" sibTransId="{EAF00437-7F0E-A343-A2DD-747CE1CC66F1}"/>
    <dgm:cxn modelId="{A91EE391-A0D8-1E4F-93A0-0EAFCFFAD8C8}" srcId="{D6884361-C691-7844-A52A-F31AAC43CDC1}" destId="{770ED44B-71B0-0F4D-8699-E67B9EF5A296}" srcOrd="0" destOrd="0" parTransId="{9D67CA6D-CBC9-C842-B43C-C76CDE3C8945}" sibTransId="{AA482BDB-AFE8-BC41-80F6-68FC8183C2BC}"/>
    <dgm:cxn modelId="{3E63B89B-7460-5F48-8214-8A8DB935A86B}" type="presOf" srcId="{DED8AF20-1530-CA4C-B21F-4DD70E743F50}" destId="{3BCEACDC-FA18-214D-B477-D748A17EBD5C}" srcOrd="0" destOrd="0" presId="urn:microsoft.com/office/officeart/2008/layout/VerticalCurvedList"/>
    <dgm:cxn modelId="{4FDA099F-6F83-2741-ABCF-74C92BB57355}" srcId="{AA9BD5E3-EB33-8B47-844D-47FC9D462F9C}" destId="{DFE10521-EEEF-F944-A944-534F0A79F7E5}" srcOrd="1" destOrd="0" parTransId="{0A9EC2A2-1EE9-6E44-9062-734AE441FB88}" sibTransId="{D2959B7C-00BC-CB44-A21F-6DF0EE6B3000}"/>
    <dgm:cxn modelId="{BB2224B2-6EE7-8941-86FB-F3B9BEA1D2BD}" srcId="{BBF89938-F6A5-DD4C-ACDB-3654B3C78424}" destId="{7F896DCC-3165-CF40-A069-19AA5D0C5082}" srcOrd="0" destOrd="0" parTransId="{623C602B-05A8-E647-A47D-4CA866E87B00}" sibTransId="{528FED1B-22C3-B842-87E9-486A18F37C6B}"/>
    <dgm:cxn modelId="{134ECFC1-4FFC-404F-AB77-B95E9A103CC5}" type="presOf" srcId="{7F896DCC-3165-CF40-A069-19AA5D0C5082}" destId="{52FC5337-EF3A-1746-B44A-2109FDE2FA71}" srcOrd="0" destOrd="1" presId="urn:microsoft.com/office/officeart/2008/layout/VerticalCurvedList"/>
    <dgm:cxn modelId="{6FD664F4-24A5-2240-B910-3D5239A20C5E}" srcId="{AA9BD5E3-EB33-8B47-844D-47FC9D462F9C}" destId="{E5C53E5A-E3F3-A24B-A9BB-3DC95B9B3FDF}" srcOrd="4" destOrd="0" parTransId="{F752E2D6-4B34-EB4F-BA5B-8F6B115ABB3F}" sibTransId="{1AEF71E4-0D74-024D-A54F-75EAC394EE2E}"/>
    <dgm:cxn modelId="{AD02724B-3264-1F41-95C7-9EA6BA44D302}" type="presParOf" srcId="{3AAEC6AA-0C8F-6848-A0F9-9876CF425DC3}" destId="{72FDECFA-844C-CD40-8E13-783D9A8C7840}" srcOrd="0" destOrd="0" presId="urn:microsoft.com/office/officeart/2008/layout/VerticalCurvedList"/>
    <dgm:cxn modelId="{E7F3AC75-0733-184B-801D-8C86B5DF1944}" type="presParOf" srcId="{72FDECFA-844C-CD40-8E13-783D9A8C7840}" destId="{F09BB97D-AD94-DE47-97F0-A116DDCDABD7}" srcOrd="0" destOrd="0" presId="urn:microsoft.com/office/officeart/2008/layout/VerticalCurvedList"/>
    <dgm:cxn modelId="{8510BBCF-178F-2948-B6BC-2661270248B6}" type="presParOf" srcId="{F09BB97D-AD94-DE47-97F0-A116DDCDABD7}" destId="{0049E0AC-E171-7C45-B443-1DEA1DCA31FE}" srcOrd="0" destOrd="0" presId="urn:microsoft.com/office/officeart/2008/layout/VerticalCurvedList"/>
    <dgm:cxn modelId="{2AB9A579-32BD-F74B-8514-862E9FBD19F3}" type="presParOf" srcId="{F09BB97D-AD94-DE47-97F0-A116DDCDABD7}" destId="{4AB01A21-0AB8-4443-9CE3-0F53E4D1923D}" srcOrd="1" destOrd="0" presId="urn:microsoft.com/office/officeart/2008/layout/VerticalCurvedList"/>
    <dgm:cxn modelId="{902C5230-DB1D-144B-A374-7CB560E40BE0}" type="presParOf" srcId="{F09BB97D-AD94-DE47-97F0-A116DDCDABD7}" destId="{DAE010EA-3927-BF4F-A39B-C54DD751A55C}" srcOrd="2" destOrd="0" presId="urn:microsoft.com/office/officeart/2008/layout/VerticalCurvedList"/>
    <dgm:cxn modelId="{2A5595D1-31BD-0B4C-AFCE-862AC46EACEC}" type="presParOf" srcId="{F09BB97D-AD94-DE47-97F0-A116DDCDABD7}" destId="{658FB955-9B37-DD4B-9D78-D3D5928ED9AA}" srcOrd="3" destOrd="0" presId="urn:microsoft.com/office/officeart/2008/layout/VerticalCurvedList"/>
    <dgm:cxn modelId="{9CAB9CA8-708E-7341-B0F0-59C7B58A105A}" type="presParOf" srcId="{72FDECFA-844C-CD40-8E13-783D9A8C7840}" destId="{3BCEACDC-FA18-214D-B477-D748A17EBD5C}" srcOrd="1" destOrd="0" presId="urn:microsoft.com/office/officeart/2008/layout/VerticalCurvedList"/>
    <dgm:cxn modelId="{ABC9E506-A76B-8E47-AF17-600A58DC40E5}" type="presParOf" srcId="{72FDECFA-844C-CD40-8E13-783D9A8C7840}" destId="{ACC677C5-26C1-B44A-8ABE-5790C7F56737}" srcOrd="2" destOrd="0" presId="urn:microsoft.com/office/officeart/2008/layout/VerticalCurvedList"/>
    <dgm:cxn modelId="{481A6D63-3BA9-0C49-AB51-41BBD684F8C6}" type="presParOf" srcId="{ACC677C5-26C1-B44A-8ABE-5790C7F56737}" destId="{089F918A-01EF-3E48-8134-9613D20377FA}" srcOrd="0" destOrd="0" presId="urn:microsoft.com/office/officeart/2008/layout/VerticalCurvedList"/>
    <dgm:cxn modelId="{1069436B-3971-8143-9C16-B8139AB27AEB}" type="presParOf" srcId="{72FDECFA-844C-CD40-8E13-783D9A8C7840}" destId="{1F06E968-547C-634E-900B-0BC15A4DFCDE}" srcOrd="3" destOrd="0" presId="urn:microsoft.com/office/officeart/2008/layout/VerticalCurvedList"/>
    <dgm:cxn modelId="{0534DCD6-61F8-F044-ABA9-F3ED5809AA33}" type="presParOf" srcId="{72FDECFA-844C-CD40-8E13-783D9A8C7840}" destId="{C4E423AE-F539-C746-A6FC-1FF92C24A600}" srcOrd="4" destOrd="0" presId="urn:microsoft.com/office/officeart/2008/layout/VerticalCurvedList"/>
    <dgm:cxn modelId="{E8AE37F3-7280-754D-8F19-A73BB1B82E84}" type="presParOf" srcId="{C4E423AE-F539-C746-A6FC-1FF92C24A600}" destId="{9F6A0BD0-BCC4-4241-BFF1-BD156983F18E}" srcOrd="0" destOrd="0" presId="urn:microsoft.com/office/officeart/2008/layout/VerticalCurvedList"/>
    <dgm:cxn modelId="{C8701B50-9646-F149-A5D8-7505C4C93DBC}" type="presParOf" srcId="{72FDECFA-844C-CD40-8E13-783D9A8C7840}" destId="{44AF95CB-12A5-8048-8535-0F6EB543B202}" srcOrd="5" destOrd="0" presId="urn:microsoft.com/office/officeart/2008/layout/VerticalCurvedList"/>
    <dgm:cxn modelId="{755F5BE5-307A-5A44-8DE6-5FFAEA28B6B5}" type="presParOf" srcId="{72FDECFA-844C-CD40-8E13-783D9A8C7840}" destId="{2B15202D-425C-8342-885F-59B350B265A2}" srcOrd="6" destOrd="0" presId="urn:microsoft.com/office/officeart/2008/layout/VerticalCurvedList"/>
    <dgm:cxn modelId="{17F18E16-B5DC-B54B-82E1-093FF6A99064}" type="presParOf" srcId="{2B15202D-425C-8342-885F-59B350B265A2}" destId="{D4F67044-FF76-1043-9ED5-2F6312F32AA5}" srcOrd="0" destOrd="0" presId="urn:microsoft.com/office/officeart/2008/layout/VerticalCurvedList"/>
    <dgm:cxn modelId="{1555BBFD-970B-B240-A5AD-F23938D2EE55}" type="presParOf" srcId="{72FDECFA-844C-CD40-8E13-783D9A8C7840}" destId="{52FC5337-EF3A-1746-B44A-2109FDE2FA71}" srcOrd="7" destOrd="0" presId="urn:microsoft.com/office/officeart/2008/layout/VerticalCurvedList"/>
    <dgm:cxn modelId="{14AFA7CE-0B0B-5A40-B057-C0E08D2C4557}" type="presParOf" srcId="{72FDECFA-844C-CD40-8E13-783D9A8C7840}" destId="{E8242BD5-009E-F54E-B3B3-B0CC1973DEBC}" srcOrd="8" destOrd="0" presId="urn:microsoft.com/office/officeart/2008/layout/VerticalCurvedList"/>
    <dgm:cxn modelId="{9A9E4F68-377E-CA44-8266-7906764654A1}" type="presParOf" srcId="{E8242BD5-009E-F54E-B3B3-B0CC1973DEBC}" destId="{EFF66B2C-21D5-B54C-8353-415B0BE1242E}" srcOrd="0" destOrd="0" presId="urn:microsoft.com/office/officeart/2008/layout/VerticalCurvedList"/>
    <dgm:cxn modelId="{95DBB461-8520-AC4F-AE80-32C676736AF6}" type="presParOf" srcId="{72FDECFA-844C-CD40-8E13-783D9A8C7840}" destId="{C6157EDB-C09D-A346-9965-3F2D7C3B2796}" srcOrd="9" destOrd="0" presId="urn:microsoft.com/office/officeart/2008/layout/VerticalCurvedList"/>
    <dgm:cxn modelId="{8E650D85-8293-684F-A131-FA089F994B09}" type="presParOf" srcId="{72FDECFA-844C-CD40-8E13-783D9A8C7840}" destId="{DF314239-E7A9-794E-AF69-AD145C8199A6}" srcOrd="10" destOrd="0" presId="urn:microsoft.com/office/officeart/2008/layout/VerticalCurvedList"/>
    <dgm:cxn modelId="{B1F3F5FF-9FAB-DE44-9189-343A7B5E5B78}" type="presParOf" srcId="{DF314239-E7A9-794E-AF69-AD145C8199A6}" destId="{184C4685-0A12-604C-804D-799D5DABB705}" srcOrd="0" destOrd="0" presId="urn:microsoft.com/office/officeart/2008/layout/VerticalCurvedList"/>
    <dgm:cxn modelId="{3B3CE972-3558-5C40-86E8-41C48766BDC5}" type="presParOf" srcId="{72FDECFA-844C-CD40-8E13-783D9A8C7840}" destId="{296905BA-ECD1-2C46-A4C8-8EB01906446C}" srcOrd="11" destOrd="0" presId="urn:microsoft.com/office/officeart/2008/layout/VerticalCurvedList"/>
    <dgm:cxn modelId="{5369C84C-F6BA-3D4F-866C-3DFA47F69E4E}" type="presParOf" srcId="{72FDECFA-844C-CD40-8E13-783D9A8C7840}" destId="{51F467DB-1A37-4A49-A68C-C2A44A9C7E36}" srcOrd="12" destOrd="0" presId="urn:microsoft.com/office/officeart/2008/layout/VerticalCurvedList"/>
    <dgm:cxn modelId="{6549EE88-5EFB-1046-9005-FA22BA41FB1F}" type="presParOf" srcId="{51F467DB-1A37-4A49-A68C-C2A44A9C7E36}" destId="{E0C06DCE-7FDC-BD41-AB14-3F0C4DAA63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4BBFED-F51C-FF4C-8305-A811AC79D33E}" type="doc">
      <dgm:prSet loTypeId="urn:microsoft.com/office/officeart/2005/8/layout/hierarchy3" loCatId="relationship" qsTypeId="urn:microsoft.com/office/officeart/2005/8/quickstyle/simple4" qsCatId="simple" csTypeId="urn:microsoft.com/office/officeart/2005/8/colors/accent1_2" csCatId="accent1" phldr="1"/>
      <dgm:spPr/>
      <dgm:t>
        <a:bodyPr/>
        <a:lstStyle/>
        <a:p>
          <a:endParaRPr lang="en-US"/>
        </a:p>
      </dgm:t>
    </dgm:pt>
    <dgm:pt modelId="{ABD93B33-C118-844C-BAFD-3D35E04D0DED}">
      <dgm:prSet/>
      <dgm:spPr/>
      <dgm:t>
        <a:bodyPr/>
        <a:lstStyle/>
        <a:p>
          <a:pPr rtl="0"/>
          <a:r>
            <a:rPr lang="en-US" dirty="0"/>
            <a:t>There are two approaches to attacking a secure hash function:</a:t>
          </a:r>
        </a:p>
      </dgm:t>
    </dgm:pt>
    <dgm:pt modelId="{A8D1B1CA-5758-F342-9F4B-7C0C89860EBD}" type="parTrans" cxnId="{5BABE6BE-586B-9445-8640-6008118616D9}">
      <dgm:prSet/>
      <dgm:spPr/>
      <dgm:t>
        <a:bodyPr/>
        <a:lstStyle/>
        <a:p>
          <a:endParaRPr lang="en-US"/>
        </a:p>
      </dgm:t>
    </dgm:pt>
    <dgm:pt modelId="{2C20140D-A1A6-0049-AF01-E7BDBF0A0395}" type="sibTrans" cxnId="{5BABE6BE-586B-9445-8640-6008118616D9}">
      <dgm:prSet/>
      <dgm:spPr/>
      <dgm:t>
        <a:bodyPr/>
        <a:lstStyle/>
        <a:p>
          <a:endParaRPr lang="en-US"/>
        </a:p>
      </dgm:t>
    </dgm:pt>
    <dgm:pt modelId="{CFB4B3C3-CAEA-9C43-BFED-929E4069F7C0}">
      <dgm:prSet custT="1"/>
      <dgm:spPr/>
      <dgm:t>
        <a:bodyPr/>
        <a:lstStyle/>
        <a:p>
          <a:pPr rtl="0"/>
          <a:r>
            <a:rPr lang="en-US" sz="2000" dirty="0">
              <a:latin typeface="+mj-lt"/>
            </a:rPr>
            <a:t>Cryptanalysis</a:t>
          </a:r>
        </a:p>
      </dgm:t>
    </dgm:pt>
    <dgm:pt modelId="{5E4B3B62-1CF7-DA47-8CE9-41C84E96CB43}" type="parTrans" cxnId="{DD0C63EA-2868-6145-A592-06BCE4D7299A}">
      <dgm:prSet/>
      <dgm:spPr/>
      <dgm:t>
        <a:bodyPr/>
        <a:lstStyle/>
        <a:p>
          <a:endParaRPr lang="en-US">
            <a:solidFill>
              <a:schemeClr val="tx1"/>
            </a:solidFill>
          </a:endParaRPr>
        </a:p>
      </dgm:t>
    </dgm:pt>
    <dgm:pt modelId="{B9681C5A-7A90-A544-B413-5F9E18AF4934}" type="sibTrans" cxnId="{DD0C63EA-2868-6145-A592-06BCE4D7299A}">
      <dgm:prSet/>
      <dgm:spPr/>
      <dgm:t>
        <a:bodyPr/>
        <a:lstStyle/>
        <a:p>
          <a:endParaRPr lang="en-US"/>
        </a:p>
      </dgm:t>
    </dgm:pt>
    <dgm:pt modelId="{BDEC6004-B6A5-5248-9DC6-C7B03122D5E6}">
      <dgm:prSet custT="1"/>
      <dgm:spPr/>
      <dgm:t>
        <a:bodyPr/>
        <a:lstStyle/>
        <a:p>
          <a:pPr rtl="0"/>
          <a:r>
            <a:rPr lang="en-US" sz="1600" dirty="0">
              <a:latin typeface="+mj-lt"/>
            </a:rPr>
            <a:t>Exploit logical weaknesses in the algorithm</a:t>
          </a:r>
        </a:p>
      </dgm:t>
    </dgm:pt>
    <dgm:pt modelId="{26B12BB8-597B-E64C-B411-C654A3CFF055}" type="parTrans" cxnId="{48422EB2-9E23-6F40-A2EC-28D999586D8D}">
      <dgm:prSet/>
      <dgm:spPr/>
      <dgm:t>
        <a:bodyPr/>
        <a:lstStyle/>
        <a:p>
          <a:endParaRPr lang="en-US"/>
        </a:p>
      </dgm:t>
    </dgm:pt>
    <dgm:pt modelId="{93D5DA44-9484-434B-81B1-211FC6CE60FE}" type="sibTrans" cxnId="{48422EB2-9E23-6F40-A2EC-28D999586D8D}">
      <dgm:prSet/>
      <dgm:spPr/>
      <dgm:t>
        <a:bodyPr/>
        <a:lstStyle/>
        <a:p>
          <a:endParaRPr lang="en-US"/>
        </a:p>
      </dgm:t>
    </dgm:pt>
    <dgm:pt modelId="{A1BFC497-9432-8B4A-9108-38336F09A8F5}">
      <dgm:prSet custT="1"/>
      <dgm:spPr/>
      <dgm:t>
        <a:bodyPr/>
        <a:lstStyle/>
        <a:p>
          <a:pPr rtl="0"/>
          <a:r>
            <a:rPr lang="en-US" sz="1600" dirty="0">
              <a:latin typeface="+mj-lt"/>
            </a:rPr>
            <a:t>Brute-force attack</a:t>
          </a:r>
        </a:p>
      </dgm:t>
    </dgm:pt>
    <dgm:pt modelId="{F9E25E7C-479E-5F47-B495-ED62F184A14D}" type="parTrans" cxnId="{CA55B127-8FD2-0B4D-B605-54217C57F3F5}">
      <dgm:prSet/>
      <dgm:spPr/>
      <dgm:t>
        <a:bodyPr/>
        <a:lstStyle/>
        <a:p>
          <a:endParaRPr lang="en-US">
            <a:solidFill>
              <a:schemeClr val="tx1"/>
            </a:solidFill>
          </a:endParaRPr>
        </a:p>
      </dgm:t>
    </dgm:pt>
    <dgm:pt modelId="{E56C7622-BDB6-4E46-B424-DA3F263A9CC3}" type="sibTrans" cxnId="{CA55B127-8FD2-0B4D-B605-54217C57F3F5}">
      <dgm:prSet/>
      <dgm:spPr/>
      <dgm:t>
        <a:bodyPr/>
        <a:lstStyle/>
        <a:p>
          <a:endParaRPr lang="en-US"/>
        </a:p>
      </dgm:t>
    </dgm:pt>
    <dgm:pt modelId="{28E4B20B-D52A-C34E-ACDF-61C4852E4B1A}">
      <dgm:prSet custT="1"/>
      <dgm:spPr/>
      <dgm:t>
        <a:bodyPr/>
        <a:lstStyle/>
        <a:p>
          <a:pPr rtl="0"/>
          <a:r>
            <a:rPr lang="en-US" sz="1200" dirty="0">
              <a:latin typeface="+mj-lt"/>
            </a:rPr>
            <a:t>Strength of hash function depends solely on the length of the hash code produced by the algorithm</a:t>
          </a:r>
        </a:p>
      </dgm:t>
    </dgm:pt>
    <dgm:pt modelId="{7DF63308-B7FE-094D-8194-6C297CB21646}" type="parTrans" cxnId="{8F167FE5-942A-B746-A7E5-EF4A99655C73}">
      <dgm:prSet/>
      <dgm:spPr/>
      <dgm:t>
        <a:bodyPr/>
        <a:lstStyle/>
        <a:p>
          <a:endParaRPr lang="en-US"/>
        </a:p>
      </dgm:t>
    </dgm:pt>
    <dgm:pt modelId="{07CAA4ED-40BF-0242-9EE3-BBEEB5AA4A5A}" type="sibTrans" cxnId="{8F167FE5-942A-B746-A7E5-EF4A99655C73}">
      <dgm:prSet/>
      <dgm:spPr/>
      <dgm:t>
        <a:bodyPr/>
        <a:lstStyle/>
        <a:p>
          <a:endParaRPr lang="en-US"/>
        </a:p>
      </dgm:t>
    </dgm:pt>
    <dgm:pt modelId="{41A41942-622A-DC40-9B09-894966952EAE}">
      <dgm:prSet/>
      <dgm:spPr/>
      <dgm:t>
        <a:bodyPr/>
        <a:lstStyle/>
        <a:p>
          <a:pPr rtl="0"/>
          <a:r>
            <a:rPr lang="en-US" dirty="0"/>
            <a:t>SHA most widely used hash algorithm</a:t>
          </a:r>
        </a:p>
      </dgm:t>
    </dgm:pt>
    <dgm:pt modelId="{0AE38F50-C55A-1C49-BD2B-D09767E41B39}" type="parTrans" cxnId="{D9235BD7-6B42-9E4E-BAAF-9B256955252D}">
      <dgm:prSet/>
      <dgm:spPr/>
      <dgm:t>
        <a:bodyPr/>
        <a:lstStyle/>
        <a:p>
          <a:endParaRPr lang="en-US"/>
        </a:p>
      </dgm:t>
    </dgm:pt>
    <dgm:pt modelId="{9B0E4561-D4FF-B449-BAF9-BB07ABEB0DCC}" type="sibTrans" cxnId="{D9235BD7-6B42-9E4E-BAAF-9B256955252D}">
      <dgm:prSet/>
      <dgm:spPr/>
      <dgm:t>
        <a:bodyPr/>
        <a:lstStyle/>
        <a:p>
          <a:endParaRPr lang="en-US"/>
        </a:p>
      </dgm:t>
    </dgm:pt>
    <dgm:pt modelId="{77F32EFA-F609-C546-A82D-526701ED7502}">
      <dgm:prSet/>
      <dgm:spPr/>
      <dgm:t>
        <a:bodyPr/>
        <a:lstStyle/>
        <a:p>
          <a:pPr rtl="0"/>
          <a:r>
            <a:rPr lang="en-US" dirty="0"/>
            <a:t>Additional secure hash function applications:</a:t>
          </a:r>
        </a:p>
      </dgm:t>
    </dgm:pt>
    <dgm:pt modelId="{F4FFDB5C-462F-FE4B-9955-1F21203649F3}" type="parTrans" cxnId="{FF73F5B5-5FEB-6B42-AFA8-2647CA4E66AA}">
      <dgm:prSet/>
      <dgm:spPr/>
      <dgm:t>
        <a:bodyPr/>
        <a:lstStyle/>
        <a:p>
          <a:endParaRPr lang="en-US"/>
        </a:p>
      </dgm:t>
    </dgm:pt>
    <dgm:pt modelId="{6397634A-C869-7F4E-8771-AFA78072CAF2}" type="sibTrans" cxnId="{FF73F5B5-5FEB-6B42-AFA8-2647CA4E66AA}">
      <dgm:prSet/>
      <dgm:spPr/>
      <dgm:t>
        <a:bodyPr/>
        <a:lstStyle/>
        <a:p>
          <a:endParaRPr lang="en-US"/>
        </a:p>
      </dgm:t>
    </dgm:pt>
    <dgm:pt modelId="{26AF1D85-B7F5-5E49-BB5E-91D83389D974}">
      <dgm:prSet custT="1"/>
      <dgm:spPr/>
      <dgm:t>
        <a:bodyPr/>
        <a:lstStyle/>
        <a:p>
          <a:pPr rtl="0"/>
          <a:r>
            <a:rPr lang="en-US" sz="1600" dirty="0">
              <a:latin typeface="+mj-lt"/>
            </a:rPr>
            <a:t>Passwords</a:t>
          </a:r>
        </a:p>
      </dgm:t>
    </dgm:pt>
    <dgm:pt modelId="{8A54B6D0-2A27-384B-92F2-ABA8D50FAD51}" type="parTrans" cxnId="{8D6DA03E-613B-DF43-9B85-B7BF1EBC32AE}">
      <dgm:prSet/>
      <dgm:spPr/>
      <dgm:t>
        <a:bodyPr/>
        <a:lstStyle/>
        <a:p>
          <a:endParaRPr lang="en-US"/>
        </a:p>
      </dgm:t>
    </dgm:pt>
    <dgm:pt modelId="{E0AA0114-9FA3-CC41-9EF0-47A959C17A6E}" type="sibTrans" cxnId="{8D6DA03E-613B-DF43-9B85-B7BF1EBC32AE}">
      <dgm:prSet/>
      <dgm:spPr/>
      <dgm:t>
        <a:bodyPr/>
        <a:lstStyle/>
        <a:p>
          <a:endParaRPr lang="en-US"/>
        </a:p>
      </dgm:t>
    </dgm:pt>
    <dgm:pt modelId="{3F2F1843-EC6B-3141-A0E7-8826C5C38BB9}">
      <dgm:prSet custT="1"/>
      <dgm:spPr/>
      <dgm:t>
        <a:bodyPr/>
        <a:lstStyle/>
        <a:p>
          <a:pPr rtl="0"/>
          <a:r>
            <a:rPr lang="en-US" sz="1400" dirty="0">
              <a:latin typeface="+mj-lt"/>
            </a:rPr>
            <a:t>Hash of a password is stored by an operating system</a:t>
          </a:r>
        </a:p>
      </dgm:t>
    </dgm:pt>
    <dgm:pt modelId="{78B14740-97EA-FD40-A87F-08566D00041F}" type="parTrans" cxnId="{D2B3349D-A30E-8946-BFD5-D663482D9B5C}">
      <dgm:prSet/>
      <dgm:spPr/>
      <dgm:t>
        <a:bodyPr/>
        <a:lstStyle/>
        <a:p>
          <a:endParaRPr lang="en-US"/>
        </a:p>
      </dgm:t>
    </dgm:pt>
    <dgm:pt modelId="{936A063B-1D3B-C149-97EB-4548A5161432}" type="sibTrans" cxnId="{D2B3349D-A30E-8946-BFD5-D663482D9B5C}">
      <dgm:prSet/>
      <dgm:spPr/>
      <dgm:t>
        <a:bodyPr/>
        <a:lstStyle/>
        <a:p>
          <a:endParaRPr lang="en-US"/>
        </a:p>
      </dgm:t>
    </dgm:pt>
    <dgm:pt modelId="{41083114-BD52-1841-9E38-7CF2B3DC3147}">
      <dgm:prSet/>
      <dgm:spPr/>
      <dgm:t>
        <a:bodyPr/>
        <a:lstStyle/>
        <a:p>
          <a:pPr rtl="0"/>
          <a:r>
            <a:rPr lang="en-US" dirty="0">
              <a:latin typeface="+mj-lt"/>
            </a:rPr>
            <a:t>Intrusion detection</a:t>
          </a:r>
        </a:p>
      </dgm:t>
    </dgm:pt>
    <dgm:pt modelId="{7BB6F246-65E9-CA45-BC23-A9B5F1B4C3CE}" type="parTrans" cxnId="{4BD68CD1-94B5-5D4C-990B-488DA0F60A63}">
      <dgm:prSet/>
      <dgm:spPr/>
      <dgm:t>
        <a:bodyPr/>
        <a:lstStyle/>
        <a:p>
          <a:endParaRPr lang="en-US"/>
        </a:p>
      </dgm:t>
    </dgm:pt>
    <dgm:pt modelId="{C66653B2-1B5E-F94E-941B-BE495A20F341}" type="sibTrans" cxnId="{4BD68CD1-94B5-5D4C-990B-488DA0F60A63}">
      <dgm:prSet/>
      <dgm:spPr/>
      <dgm:t>
        <a:bodyPr/>
        <a:lstStyle/>
        <a:p>
          <a:endParaRPr lang="en-US"/>
        </a:p>
      </dgm:t>
    </dgm:pt>
    <dgm:pt modelId="{7F910A39-5F75-B94E-A436-A0547C4188B2}">
      <dgm:prSet/>
      <dgm:spPr/>
      <dgm:t>
        <a:bodyPr/>
        <a:lstStyle/>
        <a:p>
          <a:pPr rtl="0"/>
          <a:r>
            <a:rPr lang="en-US" dirty="0">
              <a:latin typeface="+mj-lt"/>
            </a:rPr>
            <a:t>Store H(F) for each file on a system and secure the hash values</a:t>
          </a:r>
        </a:p>
      </dgm:t>
    </dgm:pt>
    <dgm:pt modelId="{57058DB9-B10A-A54B-A039-FFD1B3B850C4}" type="parTrans" cxnId="{4A9276D8-B6B4-6540-8857-B5D9DEA1B6C5}">
      <dgm:prSet/>
      <dgm:spPr/>
      <dgm:t>
        <a:bodyPr/>
        <a:lstStyle/>
        <a:p>
          <a:endParaRPr lang="en-US"/>
        </a:p>
      </dgm:t>
    </dgm:pt>
    <dgm:pt modelId="{08339C6B-E5EA-0842-8414-92CFEF263677}" type="sibTrans" cxnId="{4A9276D8-B6B4-6540-8857-B5D9DEA1B6C5}">
      <dgm:prSet/>
      <dgm:spPr/>
      <dgm:t>
        <a:bodyPr/>
        <a:lstStyle/>
        <a:p>
          <a:endParaRPr lang="en-US"/>
        </a:p>
      </dgm:t>
    </dgm:pt>
    <dgm:pt modelId="{217BE49F-6B51-0E4C-A51E-13C8CA1FFAE6}" type="pres">
      <dgm:prSet presAssocID="{624BBFED-F51C-FF4C-8305-A811AC79D33E}" presName="diagram" presStyleCnt="0">
        <dgm:presLayoutVars>
          <dgm:chPref val="1"/>
          <dgm:dir/>
          <dgm:animOne val="branch"/>
          <dgm:animLvl val="lvl"/>
          <dgm:resizeHandles/>
        </dgm:presLayoutVars>
      </dgm:prSet>
      <dgm:spPr/>
    </dgm:pt>
    <dgm:pt modelId="{ED9447F1-5E48-D54A-9F7C-F958A5B3FF94}" type="pres">
      <dgm:prSet presAssocID="{ABD93B33-C118-844C-BAFD-3D35E04D0DED}" presName="root" presStyleCnt="0"/>
      <dgm:spPr/>
    </dgm:pt>
    <dgm:pt modelId="{03EBA336-1F81-5549-A20C-6209F18EF50D}" type="pres">
      <dgm:prSet presAssocID="{ABD93B33-C118-844C-BAFD-3D35E04D0DED}" presName="rootComposite" presStyleCnt="0"/>
      <dgm:spPr/>
    </dgm:pt>
    <dgm:pt modelId="{35D28530-9B83-C74D-91F6-77AB99468580}" type="pres">
      <dgm:prSet presAssocID="{ABD93B33-C118-844C-BAFD-3D35E04D0DED}" presName="rootText" presStyleLbl="node1" presStyleIdx="0" presStyleCnt="3"/>
      <dgm:spPr/>
    </dgm:pt>
    <dgm:pt modelId="{49A278F0-581A-564B-8DFC-DBC49B38B75B}" type="pres">
      <dgm:prSet presAssocID="{ABD93B33-C118-844C-BAFD-3D35E04D0DED}" presName="rootConnector" presStyleLbl="node1" presStyleIdx="0" presStyleCnt="3"/>
      <dgm:spPr/>
    </dgm:pt>
    <dgm:pt modelId="{EFEA4FAA-C3FE-DD48-B0D5-502148DFCBBC}" type="pres">
      <dgm:prSet presAssocID="{ABD93B33-C118-844C-BAFD-3D35E04D0DED}" presName="childShape" presStyleCnt="0"/>
      <dgm:spPr/>
    </dgm:pt>
    <dgm:pt modelId="{4B463A52-E941-7E40-BC68-46C0B7843310}" type="pres">
      <dgm:prSet presAssocID="{5E4B3B62-1CF7-DA47-8CE9-41C84E96CB43}" presName="Name13" presStyleLbl="parChTrans1D2" presStyleIdx="0" presStyleCnt="4"/>
      <dgm:spPr/>
    </dgm:pt>
    <dgm:pt modelId="{941C9D78-D120-9543-BD2D-35A95506A619}" type="pres">
      <dgm:prSet presAssocID="{CFB4B3C3-CAEA-9C43-BFED-929E4069F7C0}" presName="childText" presStyleLbl="bgAcc1" presStyleIdx="0" presStyleCnt="4">
        <dgm:presLayoutVars>
          <dgm:bulletEnabled val="1"/>
        </dgm:presLayoutVars>
      </dgm:prSet>
      <dgm:spPr/>
    </dgm:pt>
    <dgm:pt modelId="{7F611DE7-6419-224B-B36E-23270D19B614}" type="pres">
      <dgm:prSet presAssocID="{F9E25E7C-479E-5F47-B495-ED62F184A14D}" presName="Name13" presStyleLbl="parChTrans1D2" presStyleIdx="1" presStyleCnt="4"/>
      <dgm:spPr/>
    </dgm:pt>
    <dgm:pt modelId="{7C968010-9241-F44F-BC28-2669B635FD43}" type="pres">
      <dgm:prSet presAssocID="{A1BFC497-9432-8B4A-9108-38336F09A8F5}" presName="childText" presStyleLbl="bgAcc1" presStyleIdx="1" presStyleCnt="4" custScaleX="115465">
        <dgm:presLayoutVars>
          <dgm:bulletEnabled val="1"/>
        </dgm:presLayoutVars>
      </dgm:prSet>
      <dgm:spPr/>
    </dgm:pt>
    <dgm:pt modelId="{88DD1280-5828-6E47-AA20-B88D840DE266}" type="pres">
      <dgm:prSet presAssocID="{41A41942-622A-DC40-9B09-894966952EAE}" presName="root" presStyleCnt="0"/>
      <dgm:spPr/>
    </dgm:pt>
    <dgm:pt modelId="{C18DADE8-224A-8A44-9BAB-C4BD7DC202BD}" type="pres">
      <dgm:prSet presAssocID="{41A41942-622A-DC40-9B09-894966952EAE}" presName="rootComposite" presStyleCnt="0"/>
      <dgm:spPr/>
    </dgm:pt>
    <dgm:pt modelId="{840280CE-60A5-C849-B404-9AB21DBE47A7}" type="pres">
      <dgm:prSet presAssocID="{41A41942-622A-DC40-9B09-894966952EAE}" presName="rootText" presStyleLbl="node1" presStyleIdx="1" presStyleCnt="3"/>
      <dgm:spPr/>
    </dgm:pt>
    <dgm:pt modelId="{567E1259-FAF7-B64D-8065-5B60A4BE12E9}" type="pres">
      <dgm:prSet presAssocID="{41A41942-622A-DC40-9B09-894966952EAE}" presName="rootConnector" presStyleLbl="node1" presStyleIdx="1" presStyleCnt="3"/>
      <dgm:spPr/>
    </dgm:pt>
    <dgm:pt modelId="{A9766F5D-3BB1-D049-8DC8-EC327EFEF98C}" type="pres">
      <dgm:prSet presAssocID="{41A41942-622A-DC40-9B09-894966952EAE}" presName="childShape" presStyleCnt="0"/>
      <dgm:spPr/>
    </dgm:pt>
    <dgm:pt modelId="{D608F4AB-ACFB-E64A-97FE-5C5EC86DB1AB}" type="pres">
      <dgm:prSet presAssocID="{77F32EFA-F609-C546-A82D-526701ED7502}" presName="root" presStyleCnt="0"/>
      <dgm:spPr/>
    </dgm:pt>
    <dgm:pt modelId="{D48C504A-583B-764B-97A1-630CFE962BB3}" type="pres">
      <dgm:prSet presAssocID="{77F32EFA-F609-C546-A82D-526701ED7502}" presName="rootComposite" presStyleCnt="0"/>
      <dgm:spPr/>
    </dgm:pt>
    <dgm:pt modelId="{4645D202-5DB6-6E4A-A9F9-2B1774BB297D}" type="pres">
      <dgm:prSet presAssocID="{77F32EFA-F609-C546-A82D-526701ED7502}" presName="rootText" presStyleLbl="node1" presStyleIdx="2" presStyleCnt="3"/>
      <dgm:spPr/>
    </dgm:pt>
    <dgm:pt modelId="{F335B8F9-2E4F-D54F-8AA0-DF1A03B21B15}" type="pres">
      <dgm:prSet presAssocID="{77F32EFA-F609-C546-A82D-526701ED7502}" presName="rootConnector" presStyleLbl="node1" presStyleIdx="2" presStyleCnt="3"/>
      <dgm:spPr/>
    </dgm:pt>
    <dgm:pt modelId="{DC63BE6D-740D-814A-9489-09E79DD5AC30}" type="pres">
      <dgm:prSet presAssocID="{77F32EFA-F609-C546-A82D-526701ED7502}" presName="childShape" presStyleCnt="0"/>
      <dgm:spPr/>
    </dgm:pt>
    <dgm:pt modelId="{CA53AD6B-B69A-E54E-AEBE-F2E47ADE0943}" type="pres">
      <dgm:prSet presAssocID="{8A54B6D0-2A27-384B-92F2-ABA8D50FAD51}" presName="Name13" presStyleLbl="parChTrans1D2" presStyleIdx="2" presStyleCnt="4"/>
      <dgm:spPr/>
    </dgm:pt>
    <dgm:pt modelId="{AE608FC6-4BCB-4B40-BEF0-33A0CABF22D8}" type="pres">
      <dgm:prSet presAssocID="{26AF1D85-B7F5-5E49-BB5E-91D83389D974}" presName="childText" presStyleLbl="bgAcc1" presStyleIdx="2" presStyleCnt="4">
        <dgm:presLayoutVars>
          <dgm:bulletEnabled val="1"/>
        </dgm:presLayoutVars>
      </dgm:prSet>
      <dgm:spPr/>
    </dgm:pt>
    <dgm:pt modelId="{D9D42A1B-051C-F843-A787-3AAA2B7A73F0}" type="pres">
      <dgm:prSet presAssocID="{7BB6F246-65E9-CA45-BC23-A9B5F1B4C3CE}" presName="Name13" presStyleLbl="parChTrans1D2" presStyleIdx="3" presStyleCnt="4"/>
      <dgm:spPr/>
    </dgm:pt>
    <dgm:pt modelId="{465CC7F0-69C0-5441-A36F-08900F6D9661}" type="pres">
      <dgm:prSet presAssocID="{41083114-BD52-1841-9E38-7CF2B3DC3147}" presName="childText" presStyleLbl="bgAcc1" presStyleIdx="3" presStyleCnt="4">
        <dgm:presLayoutVars>
          <dgm:bulletEnabled val="1"/>
        </dgm:presLayoutVars>
      </dgm:prSet>
      <dgm:spPr/>
    </dgm:pt>
  </dgm:ptLst>
  <dgm:cxnLst>
    <dgm:cxn modelId="{A4AF910B-FDE1-1646-BDD1-D62E107E32B6}" type="presOf" srcId="{8A54B6D0-2A27-384B-92F2-ABA8D50FAD51}" destId="{CA53AD6B-B69A-E54E-AEBE-F2E47ADE0943}" srcOrd="0" destOrd="0" presId="urn:microsoft.com/office/officeart/2005/8/layout/hierarchy3"/>
    <dgm:cxn modelId="{CCE5A018-9CA5-F94A-A28D-375C9BE7AF2B}" type="presOf" srcId="{7BB6F246-65E9-CA45-BC23-A9B5F1B4C3CE}" destId="{D9D42A1B-051C-F843-A787-3AAA2B7A73F0}" srcOrd="0" destOrd="0" presId="urn:microsoft.com/office/officeart/2005/8/layout/hierarchy3"/>
    <dgm:cxn modelId="{0253C61D-A3CF-EE46-B9B6-8A4D842E643A}" type="presOf" srcId="{ABD93B33-C118-844C-BAFD-3D35E04D0DED}" destId="{49A278F0-581A-564B-8DFC-DBC49B38B75B}" srcOrd="1" destOrd="0" presId="urn:microsoft.com/office/officeart/2005/8/layout/hierarchy3"/>
    <dgm:cxn modelId="{CA55B127-8FD2-0B4D-B605-54217C57F3F5}" srcId="{ABD93B33-C118-844C-BAFD-3D35E04D0DED}" destId="{A1BFC497-9432-8B4A-9108-38336F09A8F5}" srcOrd="1" destOrd="0" parTransId="{F9E25E7C-479E-5F47-B495-ED62F184A14D}" sibTransId="{E56C7622-BDB6-4E46-B424-DA3F263A9CC3}"/>
    <dgm:cxn modelId="{090A0534-916C-024C-AC53-C33AD66EFB3A}" type="presOf" srcId="{A1BFC497-9432-8B4A-9108-38336F09A8F5}" destId="{7C968010-9241-F44F-BC28-2669B635FD43}" srcOrd="0" destOrd="0" presId="urn:microsoft.com/office/officeart/2005/8/layout/hierarchy3"/>
    <dgm:cxn modelId="{7D30C638-9E03-8541-BBB4-6BCD284BFDA9}" type="presOf" srcId="{41083114-BD52-1841-9E38-7CF2B3DC3147}" destId="{465CC7F0-69C0-5441-A36F-08900F6D9661}" srcOrd="0" destOrd="0" presId="urn:microsoft.com/office/officeart/2005/8/layout/hierarchy3"/>
    <dgm:cxn modelId="{8D6DA03E-613B-DF43-9B85-B7BF1EBC32AE}" srcId="{77F32EFA-F609-C546-A82D-526701ED7502}" destId="{26AF1D85-B7F5-5E49-BB5E-91D83389D974}" srcOrd="0" destOrd="0" parTransId="{8A54B6D0-2A27-384B-92F2-ABA8D50FAD51}" sibTransId="{E0AA0114-9FA3-CC41-9EF0-47A959C17A6E}"/>
    <dgm:cxn modelId="{FC1AB060-F46C-0842-8927-33A9F495EB8F}" type="presOf" srcId="{28E4B20B-D52A-C34E-ACDF-61C4852E4B1A}" destId="{7C968010-9241-F44F-BC28-2669B635FD43}" srcOrd="0" destOrd="1" presId="urn:microsoft.com/office/officeart/2005/8/layout/hierarchy3"/>
    <dgm:cxn modelId="{601A7873-DB8D-A048-9D36-60DA07718DAF}" type="presOf" srcId="{5E4B3B62-1CF7-DA47-8CE9-41C84E96CB43}" destId="{4B463A52-E941-7E40-BC68-46C0B7843310}" srcOrd="0" destOrd="0" presId="urn:microsoft.com/office/officeart/2005/8/layout/hierarchy3"/>
    <dgm:cxn modelId="{168E1374-0929-5E46-B5B7-FF1334509C96}" type="presOf" srcId="{7F910A39-5F75-B94E-A436-A0547C4188B2}" destId="{465CC7F0-69C0-5441-A36F-08900F6D9661}" srcOrd="0" destOrd="1" presId="urn:microsoft.com/office/officeart/2005/8/layout/hierarchy3"/>
    <dgm:cxn modelId="{28D2AE7B-E6F3-3F49-8F8A-578111BBDB47}" type="presOf" srcId="{41A41942-622A-DC40-9B09-894966952EAE}" destId="{567E1259-FAF7-B64D-8065-5B60A4BE12E9}" srcOrd="1" destOrd="0" presId="urn:microsoft.com/office/officeart/2005/8/layout/hierarchy3"/>
    <dgm:cxn modelId="{D2B3349D-A30E-8946-BFD5-D663482D9B5C}" srcId="{26AF1D85-B7F5-5E49-BB5E-91D83389D974}" destId="{3F2F1843-EC6B-3141-A0E7-8826C5C38BB9}" srcOrd="0" destOrd="0" parTransId="{78B14740-97EA-FD40-A87F-08566D00041F}" sibTransId="{936A063B-1D3B-C149-97EB-4548A5161432}"/>
    <dgm:cxn modelId="{10224D9E-A19F-534B-B7D6-111981A9648B}" type="presOf" srcId="{CFB4B3C3-CAEA-9C43-BFED-929E4069F7C0}" destId="{941C9D78-D120-9543-BD2D-35A95506A619}" srcOrd="0" destOrd="0" presId="urn:microsoft.com/office/officeart/2005/8/layout/hierarchy3"/>
    <dgm:cxn modelId="{CF3614B1-80A4-5E40-B504-EAEEB4EB8C04}" type="presOf" srcId="{77F32EFA-F609-C546-A82D-526701ED7502}" destId="{F335B8F9-2E4F-D54F-8AA0-DF1A03B21B15}" srcOrd="1" destOrd="0" presId="urn:microsoft.com/office/officeart/2005/8/layout/hierarchy3"/>
    <dgm:cxn modelId="{48422EB2-9E23-6F40-A2EC-28D999586D8D}" srcId="{CFB4B3C3-CAEA-9C43-BFED-929E4069F7C0}" destId="{BDEC6004-B6A5-5248-9DC6-C7B03122D5E6}" srcOrd="0" destOrd="0" parTransId="{26B12BB8-597B-E64C-B411-C654A3CFF055}" sibTransId="{93D5DA44-9484-434B-81B1-211FC6CE60FE}"/>
    <dgm:cxn modelId="{FF73F5B5-5FEB-6B42-AFA8-2647CA4E66AA}" srcId="{624BBFED-F51C-FF4C-8305-A811AC79D33E}" destId="{77F32EFA-F609-C546-A82D-526701ED7502}" srcOrd="2" destOrd="0" parTransId="{F4FFDB5C-462F-FE4B-9955-1F21203649F3}" sibTransId="{6397634A-C869-7F4E-8771-AFA78072CAF2}"/>
    <dgm:cxn modelId="{B3117ABC-06C7-F14B-AECE-67EB61D10FA6}" type="presOf" srcId="{BDEC6004-B6A5-5248-9DC6-C7B03122D5E6}" destId="{941C9D78-D120-9543-BD2D-35A95506A619}" srcOrd="0" destOrd="1" presId="urn:microsoft.com/office/officeart/2005/8/layout/hierarchy3"/>
    <dgm:cxn modelId="{5BABE6BE-586B-9445-8640-6008118616D9}" srcId="{624BBFED-F51C-FF4C-8305-A811AC79D33E}" destId="{ABD93B33-C118-844C-BAFD-3D35E04D0DED}" srcOrd="0" destOrd="0" parTransId="{A8D1B1CA-5758-F342-9F4B-7C0C89860EBD}" sibTransId="{2C20140D-A1A6-0049-AF01-E7BDBF0A0395}"/>
    <dgm:cxn modelId="{9001D7D0-2BE3-234C-AF01-D4CD0B491ACD}" type="presOf" srcId="{F9E25E7C-479E-5F47-B495-ED62F184A14D}" destId="{7F611DE7-6419-224B-B36E-23270D19B614}" srcOrd="0" destOrd="0" presId="urn:microsoft.com/office/officeart/2005/8/layout/hierarchy3"/>
    <dgm:cxn modelId="{4BD68CD1-94B5-5D4C-990B-488DA0F60A63}" srcId="{77F32EFA-F609-C546-A82D-526701ED7502}" destId="{41083114-BD52-1841-9E38-7CF2B3DC3147}" srcOrd="1" destOrd="0" parTransId="{7BB6F246-65E9-CA45-BC23-A9B5F1B4C3CE}" sibTransId="{C66653B2-1B5E-F94E-941B-BE495A20F341}"/>
    <dgm:cxn modelId="{D9235BD7-6B42-9E4E-BAAF-9B256955252D}" srcId="{624BBFED-F51C-FF4C-8305-A811AC79D33E}" destId="{41A41942-622A-DC40-9B09-894966952EAE}" srcOrd="1" destOrd="0" parTransId="{0AE38F50-C55A-1C49-BD2B-D09767E41B39}" sibTransId="{9B0E4561-D4FF-B449-BAF9-BB07ABEB0DCC}"/>
    <dgm:cxn modelId="{4A9276D8-B6B4-6540-8857-B5D9DEA1B6C5}" srcId="{41083114-BD52-1841-9E38-7CF2B3DC3147}" destId="{7F910A39-5F75-B94E-A436-A0547C4188B2}" srcOrd="0" destOrd="0" parTransId="{57058DB9-B10A-A54B-A039-FFD1B3B850C4}" sibTransId="{08339C6B-E5EA-0842-8414-92CFEF263677}"/>
    <dgm:cxn modelId="{D778DDDB-0D3C-1943-ABDC-AD582FB155F2}" type="presOf" srcId="{624BBFED-F51C-FF4C-8305-A811AC79D33E}" destId="{217BE49F-6B51-0E4C-A51E-13C8CA1FFAE6}" srcOrd="0" destOrd="0" presId="urn:microsoft.com/office/officeart/2005/8/layout/hierarchy3"/>
    <dgm:cxn modelId="{486118E4-D7A9-7F4C-85E6-B309EBCADE00}" type="presOf" srcId="{26AF1D85-B7F5-5E49-BB5E-91D83389D974}" destId="{AE608FC6-4BCB-4B40-BEF0-33A0CABF22D8}" srcOrd="0" destOrd="0" presId="urn:microsoft.com/office/officeart/2005/8/layout/hierarchy3"/>
    <dgm:cxn modelId="{8340FCE4-C5E7-D548-8439-3F659FAF6A2D}" type="presOf" srcId="{77F32EFA-F609-C546-A82D-526701ED7502}" destId="{4645D202-5DB6-6E4A-A9F9-2B1774BB297D}" srcOrd="0" destOrd="0" presId="urn:microsoft.com/office/officeart/2005/8/layout/hierarchy3"/>
    <dgm:cxn modelId="{8F167FE5-942A-B746-A7E5-EF4A99655C73}" srcId="{A1BFC497-9432-8B4A-9108-38336F09A8F5}" destId="{28E4B20B-D52A-C34E-ACDF-61C4852E4B1A}" srcOrd="0" destOrd="0" parTransId="{7DF63308-B7FE-094D-8194-6C297CB21646}" sibTransId="{07CAA4ED-40BF-0242-9EE3-BBEEB5AA4A5A}"/>
    <dgm:cxn modelId="{0694E0E5-F30E-E647-BC0B-922F2B8A7462}" type="presOf" srcId="{3F2F1843-EC6B-3141-A0E7-8826C5C38BB9}" destId="{AE608FC6-4BCB-4B40-BEF0-33A0CABF22D8}" srcOrd="0" destOrd="1" presId="urn:microsoft.com/office/officeart/2005/8/layout/hierarchy3"/>
    <dgm:cxn modelId="{D75F12E9-2289-B943-B3E4-12283019AB6A}" type="presOf" srcId="{41A41942-622A-DC40-9B09-894966952EAE}" destId="{840280CE-60A5-C849-B404-9AB21DBE47A7}" srcOrd="0" destOrd="0" presId="urn:microsoft.com/office/officeart/2005/8/layout/hierarchy3"/>
    <dgm:cxn modelId="{DD0C63EA-2868-6145-A592-06BCE4D7299A}" srcId="{ABD93B33-C118-844C-BAFD-3D35E04D0DED}" destId="{CFB4B3C3-CAEA-9C43-BFED-929E4069F7C0}" srcOrd="0" destOrd="0" parTransId="{5E4B3B62-1CF7-DA47-8CE9-41C84E96CB43}" sibTransId="{B9681C5A-7A90-A544-B413-5F9E18AF4934}"/>
    <dgm:cxn modelId="{93A45FEF-6141-6A4E-88D8-E32B27E37F1A}" type="presOf" srcId="{ABD93B33-C118-844C-BAFD-3D35E04D0DED}" destId="{35D28530-9B83-C74D-91F6-77AB99468580}" srcOrd="0" destOrd="0" presId="urn:microsoft.com/office/officeart/2005/8/layout/hierarchy3"/>
    <dgm:cxn modelId="{06BEA488-A6B3-8C49-96B9-F8FCE465EA70}" type="presParOf" srcId="{217BE49F-6B51-0E4C-A51E-13C8CA1FFAE6}" destId="{ED9447F1-5E48-D54A-9F7C-F958A5B3FF94}" srcOrd="0" destOrd="0" presId="urn:microsoft.com/office/officeart/2005/8/layout/hierarchy3"/>
    <dgm:cxn modelId="{C217B66D-42DE-3D4C-BB2D-78E9C6A51580}" type="presParOf" srcId="{ED9447F1-5E48-D54A-9F7C-F958A5B3FF94}" destId="{03EBA336-1F81-5549-A20C-6209F18EF50D}" srcOrd="0" destOrd="0" presId="urn:microsoft.com/office/officeart/2005/8/layout/hierarchy3"/>
    <dgm:cxn modelId="{BC239CD5-207C-C248-AC10-9CE501E39250}" type="presParOf" srcId="{03EBA336-1F81-5549-A20C-6209F18EF50D}" destId="{35D28530-9B83-C74D-91F6-77AB99468580}" srcOrd="0" destOrd="0" presId="urn:microsoft.com/office/officeart/2005/8/layout/hierarchy3"/>
    <dgm:cxn modelId="{C4AF9840-1703-C747-90AF-A0448A4EE262}" type="presParOf" srcId="{03EBA336-1F81-5549-A20C-6209F18EF50D}" destId="{49A278F0-581A-564B-8DFC-DBC49B38B75B}" srcOrd="1" destOrd="0" presId="urn:microsoft.com/office/officeart/2005/8/layout/hierarchy3"/>
    <dgm:cxn modelId="{9CF89EE1-BE8F-DA4B-BE49-2BABD946CF70}" type="presParOf" srcId="{ED9447F1-5E48-D54A-9F7C-F958A5B3FF94}" destId="{EFEA4FAA-C3FE-DD48-B0D5-502148DFCBBC}" srcOrd="1" destOrd="0" presId="urn:microsoft.com/office/officeart/2005/8/layout/hierarchy3"/>
    <dgm:cxn modelId="{E00BDC16-688C-CF4C-A6FD-47FBC49E7A35}" type="presParOf" srcId="{EFEA4FAA-C3FE-DD48-B0D5-502148DFCBBC}" destId="{4B463A52-E941-7E40-BC68-46C0B7843310}" srcOrd="0" destOrd="0" presId="urn:microsoft.com/office/officeart/2005/8/layout/hierarchy3"/>
    <dgm:cxn modelId="{D982B141-FED6-9A4C-A0F1-E1616A153B91}" type="presParOf" srcId="{EFEA4FAA-C3FE-DD48-B0D5-502148DFCBBC}" destId="{941C9D78-D120-9543-BD2D-35A95506A619}" srcOrd="1" destOrd="0" presId="urn:microsoft.com/office/officeart/2005/8/layout/hierarchy3"/>
    <dgm:cxn modelId="{7DBC3D16-1860-D147-8A20-A1F89E1BDBB8}" type="presParOf" srcId="{EFEA4FAA-C3FE-DD48-B0D5-502148DFCBBC}" destId="{7F611DE7-6419-224B-B36E-23270D19B614}" srcOrd="2" destOrd="0" presId="urn:microsoft.com/office/officeart/2005/8/layout/hierarchy3"/>
    <dgm:cxn modelId="{91C5ADB8-365F-4C42-8E77-FDC45D7D8D22}" type="presParOf" srcId="{EFEA4FAA-C3FE-DD48-B0D5-502148DFCBBC}" destId="{7C968010-9241-F44F-BC28-2669B635FD43}" srcOrd="3" destOrd="0" presId="urn:microsoft.com/office/officeart/2005/8/layout/hierarchy3"/>
    <dgm:cxn modelId="{6C0217F7-9EAB-B543-B495-B07651723DCE}" type="presParOf" srcId="{217BE49F-6B51-0E4C-A51E-13C8CA1FFAE6}" destId="{88DD1280-5828-6E47-AA20-B88D840DE266}" srcOrd="1" destOrd="0" presId="urn:microsoft.com/office/officeart/2005/8/layout/hierarchy3"/>
    <dgm:cxn modelId="{4490F466-6DAE-D94A-9E45-C5946017B0D8}" type="presParOf" srcId="{88DD1280-5828-6E47-AA20-B88D840DE266}" destId="{C18DADE8-224A-8A44-9BAB-C4BD7DC202BD}" srcOrd="0" destOrd="0" presId="urn:microsoft.com/office/officeart/2005/8/layout/hierarchy3"/>
    <dgm:cxn modelId="{A8EF9A27-09DA-5641-8BB4-0834F43AFF07}" type="presParOf" srcId="{C18DADE8-224A-8A44-9BAB-C4BD7DC202BD}" destId="{840280CE-60A5-C849-B404-9AB21DBE47A7}" srcOrd="0" destOrd="0" presId="urn:microsoft.com/office/officeart/2005/8/layout/hierarchy3"/>
    <dgm:cxn modelId="{783561B2-06F6-6648-AE85-36F347F66BC1}" type="presParOf" srcId="{C18DADE8-224A-8A44-9BAB-C4BD7DC202BD}" destId="{567E1259-FAF7-B64D-8065-5B60A4BE12E9}" srcOrd="1" destOrd="0" presId="urn:microsoft.com/office/officeart/2005/8/layout/hierarchy3"/>
    <dgm:cxn modelId="{D8D7959F-85C2-644A-BA0B-31A2C99656D2}" type="presParOf" srcId="{88DD1280-5828-6E47-AA20-B88D840DE266}" destId="{A9766F5D-3BB1-D049-8DC8-EC327EFEF98C}" srcOrd="1" destOrd="0" presId="urn:microsoft.com/office/officeart/2005/8/layout/hierarchy3"/>
    <dgm:cxn modelId="{4DB1A8F8-1440-D440-A23A-463115617749}" type="presParOf" srcId="{217BE49F-6B51-0E4C-A51E-13C8CA1FFAE6}" destId="{D608F4AB-ACFB-E64A-97FE-5C5EC86DB1AB}" srcOrd="2" destOrd="0" presId="urn:microsoft.com/office/officeart/2005/8/layout/hierarchy3"/>
    <dgm:cxn modelId="{04D68628-344D-4C40-826E-CD8978DA2CE8}" type="presParOf" srcId="{D608F4AB-ACFB-E64A-97FE-5C5EC86DB1AB}" destId="{D48C504A-583B-764B-97A1-630CFE962BB3}" srcOrd="0" destOrd="0" presId="urn:microsoft.com/office/officeart/2005/8/layout/hierarchy3"/>
    <dgm:cxn modelId="{E7DB73B7-0975-F048-847D-78D33C92F79A}" type="presParOf" srcId="{D48C504A-583B-764B-97A1-630CFE962BB3}" destId="{4645D202-5DB6-6E4A-A9F9-2B1774BB297D}" srcOrd="0" destOrd="0" presId="urn:microsoft.com/office/officeart/2005/8/layout/hierarchy3"/>
    <dgm:cxn modelId="{15F84B7B-DB05-A541-93CD-2F1747907570}" type="presParOf" srcId="{D48C504A-583B-764B-97A1-630CFE962BB3}" destId="{F335B8F9-2E4F-D54F-8AA0-DF1A03B21B15}" srcOrd="1" destOrd="0" presId="urn:microsoft.com/office/officeart/2005/8/layout/hierarchy3"/>
    <dgm:cxn modelId="{6F280D1B-2DA1-594F-9803-0C9739E64367}" type="presParOf" srcId="{D608F4AB-ACFB-E64A-97FE-5C5EC86DB1AB}" destId="{DC63BE6D-740D-814A-9489-09E79DD5AC30}" srcOrd="1" destOrd="0" presId="urn:microsoft.com/office/officeart/2005/8/layout/hierarchy3"/>
    <dgm:cxn modelId="{42BE4938-4737-5843-B66A-6D4644243CFC}" type="presParOf" srcId="{DC63BE6D-740D-814A-9489-09E79DD5AC30}" destId="{CA53AD6B-B69A-E54E-AEBE-F2E47ADE0943}" srcOrd="0" destOrd="0" presId="urn:microsoft.com/office/officeart/2005/8/layout/hierarchy3"/>
    <dgm:cxn modelId="{393B03B5-5FC6-764B-B0D0-049E5FC43390}" type="presParOf" srcId="{DC63BE6D-740D-814A-9489-09E79DD5AC30}" destId="{AE608FC6-4BCB-4B40-BEF0-33A0CABF22D8}" srcOrd="1" destOrd="0" presId="urn:microsoft.com/office/officeart/2005/8/layout/hierarchy3"/>
    <dgm:cxn modelId="{9FB2C1A8-572B-CD4A-ABCD-1543322159BA}" type="presParOf" srcId="{DC63BE6D-740D-814A-9489-09E79DD5AC30}" destId="{D9D42A1B-051C-F843-A787-3AAA2B7A73F0}" srcOrd="2" destOrd="0" presId="urn:microsoft.com/office/officeart/2005/8/layout/hierarchy3"/>
    <dgm:cxn modelId="{19FC40EA-3CDB-8645-B002-213C0FCB6133}" type="presParOf" srcId="{DC63BE6D-740D-814A-9489-09E79DD5AC30}" destId="{465CC7F0-69C0-5441-A36F-08900F6D966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a:solidFill>
                <a:schemeClr val="tx1"/>
              </a:solidFill>
              <a:effectLst>
                <a:outerShdw blurRad="38100" dist="38100" dir="2700000" algn="tl">
                  <a:srgbClr val="000000">
                    <a:alpha val="43137"/>
                  </a:srgbClr>
                </a:outerShdw>
              </a:effectLst>
            </a:rPr>
            <a:t>Publicly proposed by </a:t>
          </a:r>
          <a:r>
            <a:rPr lang="en-US" sz="2100" b="1" dirty="0" err="1">
              <a:solidFill>
                <a:schemeClr val="tx1"/>
              </a:solidFill>
              <a:effectLst>
                <a:outerShdw blurRad="38100" dist="38100" dir="2700000" algn="tl">
                  <a:srgbClr val="000000">
                    <a:alpha val="43137"/>
                  </a:srgbClr>
                </a:outerShdw>
              </a:effectLst>
            </a:rPr>
            <a:t>Diffie</a:t>
          </a:r>
          <a:r>
            <a:rPr lang="en-US" sz="2100" b="1" dirty="0">
              <a:solidFill>
                <a:schemeClr val="tx1"/>
              </a:solidFill>
              <a:effectLst>
                <a:outerShdw blurRad="38100" dist="38100" dir="2700000" algn="tl">
                  <a:srgbClr val="000000">
                    <a:alpha val="43137"/>
                  </a:srgbClr>
                </a:outerShdw>
              </a:effectLst>
            </a:rPr>
            <a:t>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A02B055A-B0FF-174A-8E23-6E56ACAAEE39}">
      <dgm:prSet custT="1"/>
      <dgm:spPr>
        <a:ln w="12700">
          <a:solidFill>
            <a:schemeClr val="accent2"/>
          </a:solidFill>
        </a:ln>
      </dgm:spPr>
      <dgm:t>
        <a:bodyPr/>
        <a:lstStyle/>
        <a:p>
          <a:pPr rtl="0"/>
          <a:r>
            <a:rPr lang="en-US" sz="2100" b="1" dirty="0">
              <a:solidFill>
                <a:srgbClr val="FFFFFF"/>
              </a:solidFill>
              <a:effectLst>
                <a:outerShdw blurRad="38100" dist="38100" dir="2700000" algn="tl">
                  <a:srgbClr val="000000">
                    <a:alpha val="43137"/>
                  </a:srgbClr>
                </a:outerShdw>
              </a:effectLst>
            </a:rPr>
            <a:t>Based on mathematical functions</a:t>
          </a:r>
        </a:p>
      </dgm:t>
    </dgm:pt>
    <dgm:pt modelId="{5B7EA543-DD9D-F64A-95C8-1FA56CC39934}" type="parTrans" cxnId="{2BC202DB-AEB8-7D43-AF31-DF6377818381}">
      <dgm:prSet/>
      <dgm:spPr/>
      <dgm:t>
        <a:bodyPr/>
        <a:lstStyle/>
        <a:p>
          <a:endParaRPr lang="en-US"/>
        </a:p>
      </dgm:t>
    </dgm:pt>
    <dgm:pt modelId="{682D9939-B16C-FE45-B7C8-E2B5956012D5}" type="sibTrans" cxnId="{2BC202DB-AEB8-7D43-AF31-DF6377818381}">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a:solidFill>
                <a:srgbClr val="FFFFFF"/>
              </a:solidFill>
              <a:effectLst>
                <a:outerShdw blurRad="38100" dist="38100" dir="2700000" algn="tl">
                  <a:srgbClr val="000000">
                    <a:alpha val="43137"/>
                  </a:srgbClr>
                </a:outerShdw>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a:solidFill>
                <a:srgbClr val="FFFFFF"/>
              </a:solidFill>
              <a:effectLst>
                <a:outerShdw blurRad="38100" dist="38100" dir="2700000" algn="tl">
                  <a:srgbClr val="000000">
                    <a:alpha val="43137"/>
                  </a:srgbClr>
                </a:outerShdw>
              </a:effectLst>
            </a:rPr>
            <a:t>Uses two separate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a:solidFill>
                <a:srgbClr val="FFFFFF"/>
              </a:solidFill>
              <a:effectLst>
                <a:outerShdw blurRad="38100" dist="38100" dir="2700000" algn="tl">
                  <a:srgbClr val="000000">
                    <a:alpha val="43137"/>
                  </a:srgbClr>
                </a:outerShdw>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a:solidFill>
                <a:srgbClr val="FFFFFF"/>
              </a:solidFill>
              <a:effectLst>
                <a:outerShdw blurRad="38100" dist="38100" dir="2700000" algn="tl">
                  <a:srgbClr val="000000">
                    <a:alpha val="43137"/>
                  </a:srgbClr>
                </a:outerShdw>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a:solidFill>
                <a:srgbClr val="FFFFFF"/>
              </a:solidFill>
              <a:effectLst>
                <a:outerShdw blurRad="38100" dist="38100" dir="2700000" algn="tl">
                  <a:srgbClr val="000000">
                    <a:alpha val="43137"/>
                  </a:srgbClr>
                </a:outerShdw>
              </a:effectLst>
            </a:rPr>
            <a:t>Some form of protocol is needed for distribution</a:t>
          </a: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pt>
    <dgm:pt modelId="{BC3F313E-08D7-C74C-B243-12C7B35D646B}" type="pres">
      <dgm:prSet presAssocID="{F106D337-AA2E-CD4B-940B-6ED581C4FCF3}" presName="node" presStyleLbl="node1" presStyleIdx="0" presStyleCnt="4">
        <dgm:presLayoutVars>
          <dgm:bulletEnabled val="1"/>
        </dgm:presLayoutVars>
      </dgm:prSet>
      <dgm:spPr/>
    </dgm:pt>
    <dgm:pt modelId="{2F3FEBE2-07BF-0042-9B49-3C103F5ABA93}" type="pres">
      <dgm:prSet presAssocID="{155A0DD5-8E0C-3D4C-9802-C760C658727A}" presName="sibTrans" presStyleCnt="0"/>
      <dgm:spPr/>
    </dgm:pt>
    <dgm:pt modelId="{9A5CAF2A-FD04-7B45-BE71-389250042074}" type="pres">
      <dgm:prSet presAssocID="{A02B055A-B0FF-174A-8E23-6E56ACAAEE39}" presName="node" presStyleLbl="node1" presStyleIdx="1" presStyleCnt="4">
        <dgm:presLayoutVars>
          <dgm:bulletEnabled val="1"/>
        </dgm:presLayoutVars>
      </dgm:prSet>
      <dgm:spPr/>
    </dgm:pt>
    <dgm:pt modelId="{32EA9420-EB79-EE4C-8A5D-023F7BE224E3}" type="pres">
      <dgm:prSet presAssocID="{682D9939-B16C-FE45-B7C8-E2B5956012D5}" presName="sibTrans" presStyleCnt="0"/>
      <dgm:spPr/>
    </dgm:pt>
    <dgm:pt modelId="{A961D2C1-B6A0-5D42-B626-37C7B94374F3}" type="pres">
      <dgm:prSet presAssocID="{3ECC392A-C46F-E944-B0E3-A2450D3A3606}" presName="node" presStyleLbl="node1" presStyleIdx="2" presStyleCnt="4">
        <dgm:presLayoutVars>
          <dgm:bulletEnabled val="1"/>
        </dgm:presLayoutVars>
      </dgm:prSet>
      <dgm:spPr/>
    </dgm:pt>
    <dgm:pt modelId="{3450CB0F-1144-C943-ADE5-627AD4BDAD68}" type="pres">
      <dgm:prSet presAssocID="{8B356F16-041F-7D43-AE3B-77F5DC3C70F8}"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pt>
  </dgm:ptLst>
  <dgm:cxnLst>
    <dgm:cxn modelId="{C6E54507-CB26-424A-A736-9AC8AA71FA5E}" srcId="{44D43C83-7A3A-CA41-9DEA-B535D386083A}" destId="{F106D337-AA2E-CD4B-940B-6ED581C4FCF3}" srcOrd="0" destOrd="0" parTransId="{9D82D345-4AB6-554A-A4FD-261419D4F540}" sibTransId="{155A0DD5-8E0C-3D4C-9802-C760C658727A}"/>
    <dgm:cxn modelId="{C5F51C09-A26C-DF45-B3C9-0EE11BD745BA}" type="presOf" srcId="{F106D337-AA2E-CD4B-940B-6ED581C4FCF3}" destId="{BC3F313E-08D7-C74C-B243-12C7B35D646B}" srcOrd="0" destOrd="0" presId="urn:microsoft.com/office/officeart/2005/8/layout/hList6"/>
    <dgm:cxn modelId="{D40D6E0D-0F40-B541-BA34-1E9BECC7D30F}" type="presOf" srcId="{37AF3C0F-39BA-5949-8FBA-83C3964EC9F9}" destId="{A961D2C1-B6A0-5D42-B626-37C7B94374F3}" srcOrd="0" destOrd="2" presId="urn:microsoft.com/office/officeart/2005/8/layout/hList6"/>
    <dgm:cxn modelId="{A7DC2B19-A8F7-9B40-A8BC-2C64C30C8758}" type="presOf" srcId="{A02B055A-B0FF-174A-8E23-6E56ACAAEE39}" destId="{9A5CAF2A-FD04-7B45-BE71-389250042074}" srcOrd="0" destOrd="0" presId="urn:microsoft.com/office/officeart/2005/8/layout/hList6"/>
    <dgm:cxn modelId="{1E49971B-645B-2047-98E4-B2FCE80FCFD1}" type="presOf" srcId="{44D43C83-7A3A-CA41-9DEA-B535D386083A}" destId="{A0567C3C-9C53-7E4B-9888-B3F81A6EA2CC}"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45915848-FFEB-E848-897C-66AD8B891E97}" type="presOf" srcId="{C5007C76-94E2-5140-967C-1B9827B4D554}" destId="{A961D2C1-B6A0-5D42-B626-37C7B94374F3}" srcOrd="0" destOrd="3" presId="urn:microsoft.com/office/officeart/2005/8/layout/hList6"/>
    <dgm:cxn modelId="{6FC6BB85-6E2A-3948-B679-6353842EA8ED}" type="presOf" srcId="{2961A619-6051-5743-8010-BC6210EA23F2}" destId="{A961D2C1-B6A0-5D42-B626-37C7B94374F3}" srcOrd="0" destOrd="1" presId="urn:microsoft.com/office/officeart/2005/8/layout/hList6"/>
    <dgm:cxn modelId="{3282939D-79F5-C541-A225-20E87B60EF0B}" type="presOf" srcId="{C8A244C1-761C-A949-A632-15A9D50FAF4B}" destId="{D91625BD-AF6B-2A40-9E51-4E3EAA7D7071}" srcOrd="0" destOrd="0" presId="urn:microsoft.com/office/officeart/2005/8/layout/hList6"/>
    <dgm:cxn modelId="{C97940BE-E163-0649-9BAC-0AED76675554}" type="presOf" srcId="{3ECC392A-C46F-E944-B0E3-A2450D3A3606}" destId="{A961D2C1-B6A0-5D42-B626-37C7B94374F3}" srcOrd="0" destOrd="0" presId="urn:microsoft.com/office/officeart/2005/8/layout/hList6"/>
    <dgm:cxn modelId="{F1CDA9D5-135D-C44B-AEBD-CA63B571E30E}" srcId="{44D43C83-7A3A-CA41-9DEA-B535D386083A}" destId="{3ECC392A-C46F-E944-B0E3-A2450D3A3606}" srcOrd="2" destOrd="0" parTransId="{A66FC1AE-F4A2-AE45-8186-7D0A81C06CB9}" sibTransId="{8B356F16-041F-7D43-AE3B-77F5DC3C70F8}"/>
    <dgm:cxn modelId="{0A575FD7-5F18-4D4A-B5A4-C4C97B05D716}" srcId="{3ECC392A-C46F-E944-B0E3-A2450D3A3606}" destId="{37AF3C0F-39BA-5949-8FBA-83C3964EC9F9}" srcOrd="1" destOrd="0" parTransId="{D274AA25-1AA7-0C41-BA06-68552CD131E4}" sibTransId="{0148E6F0-A8D7-2D4A-9FF6-4CD98091AC95}"/>
    <dgm:cxn modelId="{2BC202DB-AEB8-7D43-AF31-DF6377818381}" srcId="{44D43C83-7A3A-CA41-9DEA-B535D386083A}" destId="{A02B055A-B0FF-174A-8E23-6E56ACAAEE39}" srcOrd="1" destOrd="0" parTransId="{5B7EA543-DD9D-F64A-95C8-1FA56CC39934}" sibTransId="{682D9939-B16C-FE45-B7C8-E2B5956012D5}"/>
    <dgm:cxn modelId="{EA2E20DF-DBDA-BB4B-A1C9-E4A52EF54ABE}" srcId="{44D43C83-7A3A-CA41-9DEA-B535D386083A}" destId="{C8A244C1-761C-A949-A632-15A9D50FAF4B}" srcOrd="3" destOrd="0" parTransId="{D715F042-3D55-FB4B-8125-62B9B54735D2}" sibTransId="{AF7ED2F1-94C4-734C-9ECA-46C914476433}"/>
    <dgm:cxn modelId="{558FA9EB-F87C-5347-973D-76A1A85DF5E3}" srcId="{3ECC392A-C46F-E944-B0E3-A2450D3A3606}" destId="{C5007C76-94E2-5140-967C-1B9827B4D554}" srcOrd="2" destOrd="0" parTransId="{67794729-FC0A-584E-994D-3FB1EBC7D92A}" sibTransId="{A47BAC33-9B46-9D4C-B83F-AE6A76E7EBD7}"/>
    <dgm:cxn modelId="{40B8CABB-8517-0E48-8040-0F0F999D50EC}" type="presParOf" srcId="{A0567C3C-9C53-7E4B-9888-B3F81A6EA2CC}" destId="{BC3F313E-08D7-C74C-B243-12C7B35D646B}" srcOrd="0" destOrd="0" presId="urn:microsoft.com/office/officeart/2005/8/layout/hList6"/>
    <dgm:cxn modelId="{DC4CF19C-BCA7-9947-8EF3-1F5A6A698478}" type="presParOf" srcId="{A0567C3C-9C53-7E4B-9888-B3F81A6EA2CC}" destId="{2F3FEBE2-07BF-0042-9B49-3C103F5ABA93}" srcOrd="1" destOrd="0" presId="urn:microsoft.com/office/officeart/2005/8/layout/hList6"/>
    <dgm:cxn modelId="{3B06D54B-47DD-AA40-BAA6-C71B74ED499A}" type="presParOf" srcId="{A0567C3C-9C53-7E4B-9888-B3F81A6EA2CC}" destId="{9A5CAF2A-FD04-7B45-BE71-389250042074}" srcOrd="2" destOrd="0" presId="urn:microsoft.com/office/officeart/2005/8/layout/hList6"/>
    <dgm:cxn modelId="{303F7FDC-C0CE-484D-A56A-3657E36C8CE2}" type="presParOf" srcId="{A0567C3C-9C53-7E4B-9888-B3F81A6EA2CC}" destId="{32EA9420-EB79-EE4C-8A5D-023F7BE224E3}" srcOrd="3" destOrd="0" presId="urn:microsoft.com/office/officeart/2005/8/layout/hList6"/>
    <dgm:cxn modelId="{24C76FA1-B290-3241-B1F9-898570B0BC41}" type="presParOf" srcId="{A0567C3C-9C53-7E4B-9888-B3F81A6EA2CC}" destId="{A961D2C1-B6A0-5D42-B626-37C7B94374F3}" srcOrd="4" destOrd="0" presId="urn:microsoft.com/office/officeart/2005/8/layout/hList6"/>
    <dgm:cxn modelId="{DFB08E4A-A3B8-6E4F-ACCC-2F61EF363F3A}" type="presParOf" srcId="{A0567C3C-9C53-7E4B-9888-B3F81A6EA2CC}" destId="{3450CB0F-1144-C943-ADE5-627AD4BDAD68}" srcOrd="5" destOrd="0" presId="urn:microsoft.com/office/officeart/2005/8/layout/hList6"/>
    <dgm:cxn modelId="{51B93A9A-255E-814A-9106-E94FC82F2CD8}"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067F369C-679B-D946-9FF6-AF8B72F4E558}">
      <dgm:prSet/>
      <dgm:spPr/>
      <dgm:t>
        <a:bodyPr/>
        <a:lstStyle/>
        <a:p>
          <a:pPr rtl="0"/>
          <a:r>
            <a:rPr lang="en-US" b="1" dirty="0">
              <a:solidFill>
                <a:schemeClr val="bg1"/>
              </a:solidFill>
            </a:rPr>
            <a:t>RSA (</a:t>
          </a:r>
          <a:r>
            <a:rPr lang="en-US" b="1" dirty="0" err="1">
              <a:solidFill>
                <a:schemeClr val="bg1"/>
              </a:solidFill>
            </a:rPr>
            <a:t>Rivest</a:t>
          </a:r>
          <a:r>
            <a:rPr lang="en-US" b="1" dirty="0">
              <a:solidFill>
                <a:schemeClr val="bg1"/>
              </a:solidFill>
            </a:rPr>
            <a:t>, Shamir, </a:t>
          </a:r>
          <a:r>
            <a:rPr lang="en-US" b="1" dirty="0" err="1">
              <a:solidFill>
                <a:schemeClr val="bg1"/>
              </a:solidFill>
            </a:rPr>
            <a:t>Adleman</a:t>
          </a:r>
          <a:r>
            <a:rPr lang="en-US" b="1" dirty="0">
              <a:solidFill>
                <a:schemeClr val="bg1"/>
              </a:solidFill>
            </a:rPr>
            <a:t>)</a:t>
          </a: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custT="1"/>
      <dgm:spPr/>
      <dgm:t>
        <a:bodyPr/>
        <a:lstStyle/>
        <a:p>
          <a:pPr rtl="0"/>
          <a:r>
            <a:rPr lang="en-US" sz="1800" b="1" dirty="0">
              <a:latin typeface="+mj-lt"/>
            </a:rPr>
            <a:t>Developed in 1977</a:t>
          </a:r>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custT="1"/>
      <dgm:spPr/>
      <dgm:t>
        <a:bodyPr lIns="0" tIns="0" bIns="0"/>
        <a:lstStyle/>
        <a:p>
          <a:pPr rtl="0"/>
          <a:r>
            <a:rPr lang="en-US" sz="1400" b="1" dirty="0">
              <a:latin typeface="+mj-lt"/>
            </a:rPr>
            <a:t>Most widely accepted &amp; implemented approach to </a:t>
          </a:r>
          <a:r>
            <a:rPr lang="en-US" sz="1200" b="1" dirty="0">
              <a:latin typeface="+mj-lt"/>
            </a:rPr>
            <a:t>public-key</a:t>
          </a:r>
          <a:r>
            <a:rPr lang="en-US" sz="1400" b="1" dirty="0">
              <a:latin typeface="+mj-lt"/>
            </a:rPr>
            <a:t> encryption</a:t>
          </a:r>
          <a:endParaRPr lang="en-US" sz="1400" dirty="0">
            <a:latin typeface="+mj-lt"/>
          </a:endParaRPr>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FFF63F7D-0A62-D341-B4D9-2A3BF1BB1C9E}">
      <dgm:prSet custT="1"/>
      <dgm:spPr/>
      <dgm:t>
        <a:bodyPr lIns="0" tIns="0" bIns="0"/>
        <a:lstStyle/>
        <a:p>
          <a:pPr rtl="0"/>
          <a:r>
            <a:rPr lang="en-US" sz="1200" b="1" dirty="0">
              <a:latin typeface="+mj-lt"/>
            </a:rPr>
            <a:t>Block cipher in which the plaintext &amp; ciphertext are integers between 0 and </a:t>
          </a:r>
          <a:r>
            <a:rPr lang="en-US" sz="1200" b="1" i="1" dirty="0">
              <a:latin typeface="+mj-lt"/>
            </a:rPr>
            <a:t>n</a:t>
          </a:r>
          <a:r>
            <a:rPr lang="en-US" sz="1200" b="1" dirty="0">
              <a:latin typeface="+mj-lt"/>
            </a:rPr>
            <a:t>-1 for some </a:t>
          </a:r>
          <a:r>
            <a:rPr lang="en-US" sz="1200" b="1" i="1" dirty="0">
              <a:latin typeface="+mj-lt"/>
            </a:rPr>
            <a:t>n</a:t>
          </a:r>
          <a:r>
            <a:rPr lang="en-US" sz="1400" b="1" dirty="0">
              <a:latin typeface="+mj-lt"/>
            </a:rPr>
            <a:t>.</a:t>
          </a:r>
          <a:endParaRPr lang="en-US" sz="1400" dirty="0">
            <a:latin typeface="+mj-lt"/>
          </a:endParaRPr>
        </a:p>
      </dgm:t>
    </dgm:pt>
    <dgm:pt modelId="{02B41F8C-A54B-FF4E-AF04-2C9DA5E232F4}" type="parTrans" cxnId="{E189D932-D706-8D4D-AE08-211709EBAE88}">
      <dgm:prSet/>
      <dgm:spPr/>
      <dgm:t>
        <a:bodyPr/>
        <a:lstStyle/>
        <a:p>
          <a:endParaRPr lang="en-US"/>
        </a:p>
      </dgm:t>
    </dgm:pt>
    <dgm:pt modelId="{A0AF9CCA-407F-0846-ADAB-37671CA7710D}" type="sibTrans" cxnId="{E189D932-D706-8D4D-AE08-211709EBAE88}">
      <dgm:prSet/>
      <dgm:spPr/>
      <dgm:t>
        <a:bodyPr/>
        <a:lstStyle/>
        <a:p>
          <a:endParaRPr lang="en-US"/>
        </a:p>
      </dgm:t>
    </dgm:pt>
    <dgm:pt modelId="{25298ADB-DBBE-F244-ACAE-57317A4ED8C3}">
      <dgm:prSet/>
      <dgm:spPr/>
      <dgm:t>
        <a:bodyPr/>
        <a:lstStyle/>
        <a:p>
          <a:pPr rtl="0"/>
          <a:r>
            <a:rPr lang="en-US" b="1" dirty="0" err="1">
              <a:solidFill>
                <a:schemeClr val="bg1"/>
              </a:solidFill>
            </a:rPr>
            <a:t>Diffie</a:t>
          </a:r>
          <a:r>
            <a:rPr lang="en-US" b="1" dirty="0">
              <a:solidFill>
                <a:schemeClr val="bg1"/>
              </a:solidFill>
            </a:rPr>
            <a:t>-Hellman key exchange algorithm</a:t>
          </a: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custT="1"/>
      <dgm:spPr/>
      <dgm:t>
        <a:bodyPr/>
        <a:lstStyle/>
        <a:p>
          <a:pPr rtl="0"/>
          <a:r>
            <a:rPr lang="en-US" sz="900" b="1" dirty="0">
              <a:latin typeface="+mj-lt"/>
            </a:rPr>
            <a:t>Enables two users to securely reach agreement about a shared secret that can be used as a secret key for subsequent symmetric encryption of messages</a:t>
          </a:r>
          <a:endParaRPr lang="en-US" sz="900" dirty="0">
            <a:latin typeface="+mj-lt"/>
          </a:endParaRPr>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dgm:spPr/>
      <dgm:t>
        <a:bodyPr/>
        <a:lstStyle/>
        <a:p>
          <a:pPr rtl="0"/>
          <a:r>
            <a:rPr lang="en-US" b="1" dirty="0">
              <a:latin typeface="+mj-lt"/>
            </a:rPr>
            <a:t>Limited to the exchange of the keys</a:t>
          </a:r>
          <a:endParaRPr lang="en-US" dirty="0">
            <a:latin typeface="+mj-lt"/>
          </a:endParaRPr>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dgm:t>
        <a:bodyPr/>
        <a:lstStyle/>
        <a:p>
          <a:pPr rtl="0"/>
          <a:r>
            <a:rPr lang="en-US" b="1" dirty="0">
              <a:solidFill>
                <a:schemeClr val="bg1"/>
              </a:solidFill>
            </a:rPr>
            <a:t>Digital Signature Standard (DSS)</a:t>
          </a: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dgm:spPr/>
      <dgm:t>
        <a:bodyPr/>
        <a:lstStyle/>
        <a:p>
          <a:pPr rtl="0"/>
          <a:r>
            <a:rPr lang="en-US" b="1" dirty="0">
              <a:latin typeface="+mj-lt"/>
            </a:rPr>
            <a:t>Provides only a digital signature function with SHA-1</a:t>
          </a:r>
          <a:endParaRPr lang="en-US" dirty="0">
            <a:latin typeface="+mj-lt"/>
          </a:endParaRPr>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dgm:spPr/>
      <dgm:t>
        <a:bodyPr/>
        <a:lstStyle/>
        <a:p>
          <a:pPr rtl="0"/>
          <a:r>
            <a:rPr lang="en-US" b="1" dirty="0">
              <a:latin typeface="+mj-lt"/>
            </a:rPr>
            <a:t>Cannot be used for encryption or key exchange</a:t>
          </a:r>
          <a:endParaRPr lang="en-US" dirty="0">
            <a:latin typeface="+mj-lt"/>
          </a:endParaRPr>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dgm:t>
        <a:bodyPr/>
        <a:lstStyle/>
        <a:p>
          <a:pPr rtl="0"/>
          <a:r>
            <a:rPr lang="en-US" b="1" dirty="0">
              <a:solidFill>
                <a:schemeClr val="bg1"/>
              </a:solidFill>
            </a:rPr>
            <a:t>Elliptic curve cryptography (ECC)</a:t>
          </a: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dgm:spPr/>
      <dgm:t>
        <a:bodyPr/>
        <a:lstStyle/>
        <a:p>
          <a:pPr rtl="0"/>
          <a:r>
            <a:rPr lang="en-US" b="1" dirty="0">
              <a:latin typeface="+mj-lt"/>
            </a:rPr>
            <a:t>Security like RSA, but with much smaller keys</a:t>
          </a:r>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8">
        <dgm:presLayoutVars>
          <dgm:bulletEnabled val="1"/>
        </dgm:presLayoutVars>
      </dgm:prSet>
      <dgm:spPr/>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8" custScaleX="120954" custScaleY="99517">
        <dgm:presLayoutVars>
          <dgm:bulletEnabled val="1"/>
        </dgm:presLayoutVars>
      </dgm:prSet>
      <dgm:spPr/>
    </dgm:pt>
    <dgm:pt modelId="{2E2E4CB3-5B41-C047-A5D5-4E39C0C0EEB6}" type="pres">
      <dgm:prSet presAssocID="{ED079F38-EBFC-E64F-A8AD-2DB628A39CFF}" presName="sibTrans" presStyleCnt="0"/>
      <dgm:spPr/>
    </dgm:pt>
    <dgm:pt modelId="{B08EDA13-C7D8-284E-9D3B-ACA71EBF9B5B}" type="pres">
      <dgm:prSet presAssocID="{FFF63F7D-0A62-D341-B4D9-2A3BF1BB1C9E}" presName="node" presStyleLbl="alignAccFollowNode1" presStyleIdx="2" presStyleCnt="8" custScaleX="111787">
        <dgm:presLayoutVars>
          <dgm:bulletEnabled val="1"/>
        </dgm:presLayoutVars>
      </dgm:prSet>
      <dgm:spPr/>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3" presStyleCnt="8">
        <dgm:presLayoutVars>
          <dgm:bulletEnabled val="1"/>
        </dgm:presLayoutVars>
      </dgm:prSet>
      <dgm:spPr/>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4" presStyleCnt="8">
        <dgm:presLayoutVars>
          <dgm:bulletEnabled val="1"/>
        </dgm:presLayoutVars>
      </dgm:prSet>
      <dgm:spPr/>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5" presStyleCnt="8">
        <dgm:presLayoutVars>
          <dgm:bulletEnabled val="1"/>
        </dgm:presLayoutVars>
      </dgm:prSet>
      <dgm:spPr/>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6" presStyleCnt="8">
        <dgm:presLayoutVars>
          <dgm:bulletEnabled val="1"/>
        </dgm:presLayoutVars>
      </dgm:prSet>
      <dgm:spPr/>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7" presStyleCnt="8">
        <dgm:presLayoutVars>
          <dgm:bulletEnabled val="1"/>
        </dgm:presLayoutVars>
      </dgm:prSet>
      <dgm:spPr/>
    </dgm:pt>
  </dgm:ptLst>
  <dgm:cxnLst>
    <dgm:cxn modelId="{097B200A-90A3-E94E-81B3-D4C678D8BF2B}" srcId="{17103808-3048-4140-AE29-6102B76C3B6A}" destId="{578D4470-525B-A648-A504-1AF515D2A1FB}" srcOrd="0" destOrd="0" parTransId="{2D530FDD-ADE5-1147-A71C-0116F8063F7B}" sibTransId="{D5AFDF02-869A-C241-9D9C-32E15A5C6CD4}"/>
    <dgm:cxn modelId="{62D4490B-142B-9849-AE10-45BCF14E97DD}" srcId="{067F369C-679B-D946-9FF6-AF8B72F4E558}" destId="{8A71CE19-8F7A-4645-B63A-689F894AD622}" srcOrd="1" destOrd="0" parTransId="{D0FF8833-2A56-474E-966C-FA5C1B850826}" sibTransId="{ED079F38-EBFC-E64F-A8AD-2DB628A39CFF}"/>
    <dgm:cxn modelId="{65D1F60E-5A8B-504D-8A13-C2E940FCB604}" type="presOf" srcId="{8A71CE19-8F7A-4645-B63A-689F894AD622}" destId="{4E672BD9-6E78-9049-960D-57B992DC6315}" srcOrd="0" destOrd="0" presId="urn:microsoft.com/office/officeart/2005/8/layout/lProcess3"/>
    <dgm:cxn modelId="{E5715A20-A3CF-5E40-9936-F5B76EDB0B64}" srcId="{25298ADB-DBBE-F244-ACAE-57317A4ED8C3}" destId="{D1510737-73A7-964D-B10F-DD3812B457B5}" srcOrd="0" destOrd="0" parTransId="{7857D16D-5506-C541-A9D3-932BF852D1D0}" sibTransId="{D3608361-C3E3-7F41-A737-CC8213B82C7E}"/>
    <dgm:cxn modelId="{F60F0C22-6986-E045-BC1E-E4DD5D0CB77E}" type="presOf" srcId="{D1510737-73A7-964D-B10F-DD3812B457B5}" destId="{72A58BE9-107E-8547-9E30-596F655E4AA2}" srcOrd="0" destOrd="0" presId="urn:microsoft.com/office/officeart/2005/8/layout/lProcess3"/>
    <dgm:cxn modelId="{549EC127-1AB1-3C4C-9D98-B199CE7003F8}" type="presOf" srcId="{604E949B-83A3-8049-83E2-BAE5B9A9C3AA}" destId="{0A76FF4F-63DB-0547-8889-A3810581EB5D}" srcOrd="0" destOrd="0" presId="urn:microsoft.com/office/officeart/2005/8/layout/lProcess3"/>
    <dgm:cxn modelId="{7E4CC82C-C73B-724B-A140-1AF5C6E01E5C}" type="presOf" srcId="{33591D9C-B5EE-EF4F-AE8B-57A726DBE64F}" destId="{BBA6201A-A0D4-FE4F-99EF-FF32F623CC44}" srcOrd="0" destOrd="0" presId="urn:microsoft.com/office/officeart/2005/8/layout/lProcess3"/>
    <dgm:cxn modelId="{E189D932-D706-8D4D-AE08-211709EBAE88}" srcId="{067F369C-679B-D946-9FF6-AF8B72F4E558}" destId="{FFF63F7D-0A62-D341-B4D9-2A3BF1BB1C9E}" srcOrd="2" destOrd="0" parTransId="{02B41F8C-A54B-FF4E-AF04-2C9DA5E232F4}" sibTransId="{A0AF9CCA-407F-0846-ADAB-37671CA7710D}"/>
    <dgm:cxn modelId="{096BAB65-0082-AC4E-A720-DFE1A7C71459}" type="presOf" srcId="{573BF788-1323-4B47-9B3F-565BF4B94CE5}" destId="{B6588265-73B2-8E43-9F1A-15C75F3A0432}" srcOrd="0" destOrd="0" presId="urn:microsoft.com/office/officeart/2005/8/layout/lProcess3"/>
    <dgm:cxn modelId="{C9BFD54B-13C8-4547-B84C-EBC60FC16813}" type="presOf" srcId="{BE8E2B1E-06D7-F240-B52D-B6B01287426A}" destId="{72600144-09A5-2C43-90FB-A1DEEE3E4F9C}" srcOrd="0" destOrd="0" presId="urn:microsoft.com/office/officeart/2005/8/layout/lProcess3"/>
    <dgm:cxn modelId="{107BC374-4998-B84F-8AD9-F0E0D32AF286}" srcId="{17103808-3048-4140-AE29-6102B76C3B6A}" destId="{BE8E2B1E-06D7-F240-B52D-B6B01287426A}" srcOrd="1" destOrd="0" parTransId="{4CCAC749-3796-344D-9A6E-724E4249B838}" sibTransId="{C27A6833-5800-EF47-879D-6DEABAFFE7A7}"/>
    <dgm:cxn modelId="{4334E275-33FA-C041-84B4-40EAD8A126F6}" srcId="{573BF788-1323-4B47-9B3F-565BF4B94CE5}" destId="{25298ADB-DBBE-F244-ACAE-57317A4ED8C3}" srcOrd="1" destOrd="0" parTransId="{4D6A0C10-FC92-7047-BE56-7244D60271D1}" sibTransId="{60D46017-282C-5948-9A96-940C324E0438}"/>
    <dgm:cxn modelId="{D84C4D76-9F40-A54B-9B57-4A9E6C32BAC4}" type="presOf" srcId="{17103808-3048-4140-AE29-6102B76C3B6A}" destId="{DF9F50C0-44D4-B348-AB9D-EF514E34339F}" srcOrd="0" destOrd="0" presId="urn:microsoft.com/office/officeart/2005/8/layout/lProcess3"/>
    <dgm:cxn modelId="{6E778D87-D39D-4A4F-A3C9-5D5881486AD2}" type="presOf" srcId="{FFF63F7D-0A62-D341-B4D9-2A3BF1BB1C9E}" destId="{B08EDA13-C7D8-284E-9D3B-ACA71EBF9B5B}"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E220DA9A-50D7-2141-9484-83EB95C85B47}" type="presOf" srcId="{3248DF5A-BD0B-714E-A4CA-C56AF25AE46A}" destId="{28A2FC20-6003-8645-9A43-AC37AB0FF304}" srcOrd="0" destOrd="0" presId="urn:microsoft.com/office/officeart/2005/8/layout/lProcess3"/>
    <dgm:cxn modelId="{04E02BC3-7D3D-A44F-BEEB-3243881239DC}" type="presOf" srcId="{25298ADB-DBBE-F244-ACAE-57317A4ED8C3}" destId="{45A0C42B-B209-CF4E-B484-062F6062FA89}" srcOrd="0" destOrd="0" presId="urn:microsoft.com/office/officeart/2005/8/layout/lProcess3"/>
    <dgm:cxn modelId="{AC634FC9-C6E4-6D49-A1FF-76F72DFA30E4}" srcId="{25298ADB-DBBE-F244-ACAE-57317A4ED8C3}" destId="{33591D9C-B5EE-EF4F-AE8B-57A726DBE64F}" srcOrd="1" destOrd="0" parTransId="{D1D2BFE3-A3FC-6F4C-886E-DBB974808EED}" sibTransId="{604F9611-972B-464E-AA2E-6499C74C92A4}"/>
    <dgm:cxn modelId="{AA00A8D5-FD58-EE40-9D39-7FB794A703E3}" srcId="{067F369C-679B-D946-9FF6-AF8B72F4E558}" destId="{3248DF5A-BD0B-714E-A4CA-C56AF25AE46A}" srcOrd="0" destOrd="0" parTransId="{1A6BBD8A-5212-CB42-95D6-35BDD0530F7A}" sibTransId="{2C2FC783-28DA-154C-8E15-C4095A368A5F}"/>
    <dgm:cxn modelId="{92A48BD7-F949-DB4C-B06A-7F1822422C7E}" type="presOf" srcId="{11AC943B-7886-9743-AC23-A1A191514F6C}" destId="{4034E211-A785-1A4E-A7B1-3EDAEBCAEF14}" srcOrd="0" destOrd="0" presId="urn:microsoft.com/office/officeart/2005/8/layout/lProcess3"/>
    <dgm:cxn modelId="{B58926D9-B27F-2A4C-A05E-2F91293768DD}" srcId="{573BF788-1323-4B47-9B3F-565BF4B94CE5}" destId="{17103808-3048-4140-AE29-6102B76C3B6A}" srcOrd="2" destOrd="0" parTransId="{FAB22E63-056D-6C4B-8595-E2DF1A5FB788}" sibTransId="{6F4C0D02-A5D9-904C-B94E-F55B38C9216F}"/>
    <dgm:cxn modelId="{EA44BADE-8962-8745-94BA-25C7825B818C}" srcId="{11AC943B-7886-9743-AC23-A1A191514F6C}" destId="{604E949B-83A3-8049-83E2-BAE5B9A9C3AA}" srcOrd="0" destOrd="0" parTransId="{4A9311A9-29C6-6E41-85D3-53CF8DD76C43}" sibTransId="{CED4C818-A1B8-5246-94AB-8DEEF9C47C46}"/>
    <dgm:cxn modelId="{F6EF98E0-A2CB-D04A-AA2E-6ABC205DD396}" srcId="{573BF788-1323-4B47-9B3F-565BF4B94CE5}" destId="{067F369C-679B-D946-9FF6-AF8B72F4E558}" srcOrd="0" destOrd="0" parTransId="{A5629A89-D666-644C-8E8C-C7A710A44C4C}" sibTransId="{65EC089A-AFA9-E04E-BAF1-1F2EBF9BBA8A}"/>
    <dgm:cxn modelId="{EFEAC5EF-52DA-474E-8D61-0100BF1D24C4}" type="presOf" srcId="{067F369C-679B-D946-9FF6-AF8B72F4E558}" destId="{52F903D8-CF10-5C46-AE3C-3F7FB8806E74}" srcOrd="0" destOrd="0" presId="urn:microsoft.com/office/officeart/2005/8/layout/lProcess3"/>
    <dgm:cxn modelId="{56A780F0-1BF0-3C4B-B08A-8DBD1AB8B4D4}" type="presOf" srcId="{578D4470-525B-A648-A504-1AF515D2A1FB}" destId="{39C2AA06-02B6-5443-BF51-6BA6751BFB9F}" srcOrd="0" destOrd="0" presId="urn:microsoft.com/office/officeart/2005/8/layout/lProcess3"/>
    <dgm:cxn modelId="{66D9C120-3B79-FB46-B583-03222F9DC57B}" type="presParOf" srcId="{B6588265-73B2-8E43-9F1A-15C75F3A0432}" destId="{404B62E1-C397-5043-B8D9-7F189257C3EA}" srcOrd="0" destOrd="0" presId="urn:microsoft.com/office/officeart/2005/8/layout/lProcess3"/>
    <dgm:cxn modelId="{E422488E-53FD-A947-88CE-07B58508FBCC}" type="presParOf" srcId="{404B62E1-C397-5043-B8D9-7F189257C3EA}" destId="{52F903D8-CF10-5C46-AE3C-3F7FB8806E74}" srcOrd="0" destOrd="0" presId="urn:microsoft.com/office/officeart/2005/8/layout/lProcess3"/>
    <dgm:cxn modelId="{45582F02-0440-584C-8E25-7091D5334622}" type="presParOf" srcId="{404B62E1-C397-5043-B8D9-7F189257C3EA}" destId="{A5882949-27F5-4F4E-B93F-C3DA993B7F35}" srcOrd="1" destOrd="0" presId="urn:microsoft.com/office/officeart/2005/8/layout/lProcess3"/>
    <dgm:cxn modelId="{8B8AD290-A785-0B4C-9095-669B5BE6806A}" type="presParOf" srcId="{404B62E1-C397-5043-B8D9-7F189257C3EA}" destId="{28A2FC20-6003-8645-9A43-AC37AB0FF304}" srcOrd="2" destOrd="0" presId="urn:microsoft.com/office/officeart/2005/8/layout/lProcess3"/>
    <dgm:cxn modelId="{5BB942F3-2CEA-F846-8EC1-FD712AF73A71}" type="presParOf" srcId="{404B62E1-C397-5043-B8D9-7F189257C3EA}" destId="{4EBD96F3-E365-EA44-81E5-E0ADA3587C07}" srcOrd="3" destOrd="0" presId="urn:microsoft.com/office/officeart/2005/8/layout/lProcess3"/>
    <dgm:cxn modelId="{2992447E-5FEA-E34E-9C76-7DC70C1D619A}" type="presParOf" srcId="{404B62E1-C397-5043-B8D9-7F189257C3EA}" destId="{4E672BD9-6E78-9049-960D-57B992DC6315}" srcOrd="4" destOrd="0" presId="urn:microsoft.com/office/officeart/2005/8/layout/lProcess3"/>
    <dgm:cxn modelId="{C19EC2FF-342B-3846-A086-E6778DD5938A}" type="presParOf" srcId="{404B62E1-C397-5043-B8D9-7F189257C3EA}" destId="{2E2E4CB3-5B41-C047-A5D5-4E39C0C0EEB6}" srcOrd="5" destOrd="0" presId="urn:microsoft.com/office/officeart/2005/8/layout/lProcess3"/>
    <dgm:cxn modelId="{0B5EA653-7BB5-8842-8290-FA9139A831F1}" type="presParOf" srcId="{404B62E1-C397-5043-B8D9-7F189257C3EA}" destId="{B08EDA13-C7D8-284E-9D3B-ACA71EBF9B5B}" srcOrd="6" destOrd="0" presId="urn:microsoft.com/office/officeart/2005/8/layout/lProcess3"/>
    <dgm:cxn modelId="{CDBFB486-23E2-2944-9BCC-25D772AAF68F}" type="presParOf" srcId="{B6588265-73B2-8E43-9F1A-15C75F3A0432}" destId="{16B2093A-6422-F24E-A512-AB8339263D93}" srcOrd="1" destOrd="0" presId="urn:microsoft.com/office/officeart/2005/8/layout/lProcess3"/>
    <dgm:cxn modelId="{AB321FD3-779A-514F-BA52-A5F875311B96}" type="presParOf" srcId="{B6588265-73B2-8E43-9F1A-15C75F3A0432}" destId="{3334A14A-BFB3-FE41-ADF8-FC52D745050D}" srcOrd="2" destOrd="0" presId="urn:microsoft.com/office/officeart/2005/8/layout/lProcess3"/>
    <dgm:cxn modelId="{DF988235-4D3B-F847-9D3A-95B7D03CBFB9}" type="presParOf" srcId="{3334A14A-BFB3-FE41-ADF8-FC52D745050D}" destId="{45A0C42B-B209-CF4E-B484-062F6062FA89}" srcOrd="0" destOrd="0" presId="urn:microsoft.com/office/officeart/2005/8/layout/lProcess3"/>
    <dgm:cxn modelId="{F408D947-88AF-6E40-9A1F-3C1EAD4C6329}" type="presParOf" srcId="{3334A14A-BFB3-FE41-ADF8-FC52D745050D}" destId="{0043E98E-568D-B94D-8356-48E0935F4819}" srcOrd="1" destOrd="0" presId="urn:microsoft.com/office/officeart/2005/8/layout/lProcess3"/>
    <dgm:cxn modelId="{39A156C7-30A1-F54B-B5E9-CF64D764B94E}" type="presParOf" srcId="{3334A14A-BFB3-FE41-ADF8-FC52D745050D}" destId="{72A58BE9-107E-8547-9E30-596F655E4AA2}" srcOrd="2" destOrd="0" presId="urn:microsoft.com/office/officeart/2005/8/layout/lProcess3"/>
    <dgm:cxn modelId="{A92A5C27-8B29-C74C-A4DA-280C25BCAA6B}" type="presParOf" srcId="{3334A14A-BFB3-FE41-ADF8-FC52D745050D}" destId="{59DBE953-6FC1-FC4E-84D3-68F82EA1663E}" srcOrd="3" destOrd="0" presId="urn:microsoft.com/office/officeart/2005/8/layout/lProcess3"/>
    <dgm:cxn modelId="{406820AA-3444-CC4C-BCC4-FFA187C99D86}" type="presParOf" srcId="{3334A14A-BFB3-FE41-ADF8-FC52D745050D}" destId="{BBA6201A-A0D4-FE4F-99EF-FF32F623CC44}" srcOrd="4" destOrd="0" presId="urn:microsoft.com/office/officeart/2005/8/layout/lProcess3"/>
    <dgm:cxn modelId="{A61DE9D2-0A74-7E43-AD90-1DC7092C9C60}" type="presParOf" srcId="{B6588265-73B2-8E43-9F1A-15C75F3A0432}" destId="{67E8D077-CB86-0D4A-89C5-E88DC4B11D97}" srcOrd="3" destOrd="0" presId="urn:microsoft.com/office/officeart/2005/8/layout/lProcess3"/>
    <dgm:cxn modelId="{BF26104F-1300-FD42-A1FF-DEA1631FC2A8}" type="presParOf" srcId="{B6588265-73B2-8E43-9F1A-15C75F3A0432}" destId="{CC0B5B30-A7DC-A747-84BC-BA2935A46ACD}" srcOrd="4" destOrd="0" presId="urn:microsoft.com/office/officeart/2005/8/layout/lProcess3"/>
    <dgm:cxn modelId="{A57518BA-7DA3-0541-97A9-9346E03FACC4}" type="presParOf" srcId="{CC0B5B30-A7DC-A747-84BC-BA2935A46ACD}" destId="{DF9F50C0-44D4-B348-AB9D-EF514E34339F}" srcOrd="0" destOrd="0" presId="urn:microsoft.com/office/officeart/2005/8/layout/lProcess3"/>
    <dgm:cxn modelId="{582BE693-F23B-8E4A-827E-253C4C833915}" type="presParOf" srcId="{CC0B5B30-A7DC-A747-84BC-BA2935A46ACD}" destId="{505DA3E2-FCCA-244B-A14E-27DB5A2DEC3D}" srcOrd="1" destOrd="0" presId="urn:microsoft.com/office/officeart/2005/8/layout/lProcess3"/>
    <dgm:cxn modelId="{6508C07B-82CF-5E44-A8CA-500D6F443310}" type="presParOf" srcId="{CC0B5B30-A7DC-A747-84BC-BA2935A46ACD}" destId="{39C2AA06-02B6-5443-BF51-6BA6751BFB9F}" srcOrd="2" destOrd="0" presId="urn:microsoft.com/office/officeart/2005/8/layout/lProcess3"/>
    <dgm:cxn modelId="{424486EA-2FCF-4949-8AD0-C5C42A7CC15C}" type="presParOf" srcId="{CC0B5B30-A7DC-A747-84BC-BA2935A46ACD}" destId="{D9A35E3B-D496-1148-B8BB-84B6FB022ECC}" srcOrd="3" destOrd="0" presId="urn:microsoft.com/office/officeart/2005/8/layout/lProcess3"/>
    <dgm:cxn modelId="{83F882E6-673C-6A4B-8BFD-D64FA71C1B65}" type="presParOf" srcId="{CC0B5B30-A7DC-A747-84BC-BA2935A46ACD}" destId="{72600144-09A5-2C43-90FB-A1DEEE3E4F9C}" srcOrd="4" destOrd="0" presId="urn:microsoft.com/office/officeart/2005/8/layout/lProcess3"/>
    <dgm:cxn modelId="{025EF468-F561-054B-89D9-E68C9B4F0DE3}" type="presParOf" srcId="{B6588265-73B2-8E43-9F1A-15C75F3A0432}" destId="{8C549516-2060-8E42-82A4-09CEA6EEB0D9}" srcOrd="5" destOrd="0" presId="urn:microsoft.com/office/officeart/2005/8/layout/lProcess3"/>
    <dgm:cxn modelId="{FF926844-83A7-7B4C-954F-2153BB7DE057}" type="presParOf" srcId="{B6588265-73B2-8E43-9F1A-15C75F3A0432}" destId="{C20012EA-C646-414A-8F2E-A73DBEC2AC98}" srcOrd="6" destOrd="0" presId="urn:microsoft.com/office/officeart/2005/8/layout/lProcess3"/>
    <dgm:cxn modelId="{30A4CA13-D1CA-0A4A-A118-E79AA716136E}" type="presParOf" srcId="{C20012EA-C646-414A-8F2E-A73DBEC2AC98}" destId="{4034E211-A785-1A4E-A7B1-3EDAEBCAEF14}" srcOrd="0" destOrd="0" presId="urn:microsoft.com/office/officeart/2005/8/layout/lProcess3"/>
    <dgm:cxn modelId="{FFC3ABCF-E262-3E4E-899F-A370B372EE37}" type="presParOf" srcId="{C20012EA-C646-414A-8F2E-A73DBEC2AC98}" destId="{F188B112-506D-A344-8BC3-8ACED3AC8337}" srcOrd="1" destOrd="0" presId="urn:microsoft.com/office/officeart/2005/8/layout/lProcess3"/>
    <dgm:cxn modelId="{302BFEC0-2962-F548-8AFD-8864E3656BD0}"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C0578D3-EECB-9D41-8B18-B1A2D1BAF7DE}" type="doc">
      <dgm:prSet loTypeId="urn:microsoft.com/office/officeart/2005/8/layout/vProcess5" loCatId="relationship" qsTypeId="urn:microsoft.com/office/officeart/2005/8/quickstyle/simple4" qsCatId="simple" csTypeId="urn:microsoft.com/office/officeart/2005/8/colors/accent1_2" csCatId="accent1"/>
      <dgm:spPr/>
      <dgm:t>
        <a:bodyPr/>
        <a:lstStyle/>
        <a:p>
          <a:endParaRPr lang="en-US"/>
        </a:p>
      </dgm:t>
    </dgm:pt>
    <dgm:pt modelId="{214F8EC4-8CDA-9741-BA30-EF5727A8ECFA}">
      <dgm:prSet/>
      <dgm:spPr/>
      <dgm:t>
        <a:bodyPr/>
        <a:lstStyle/>
        <a:p>
          <a:pPr rtl="0"/>
          <a:r>
            <a:rPr lang="en-US"/>
            <a:t>Cryptographic applications typically make use of algorithmic techniques for random number generation</a:t>
          </a:r>
        </a:p>
      </dgm:t>
    </dgm:pt>
    <dgm:pt modelId="{B68D71CB-39CA-AF41-A235-83694771FD26}" type="parTrans" cxnId="{723D3523-849B-4C4B-96E4-14F09B7EF9D3}">
      <dgm:prSet/>
      <dgm:spPr/>
      <dgm:t>
        <a:bodyPr/>
        <a:lstStyle/>
        <a:p>
          <a:endParaRPr lang="en-US"/>
        </a:p>
      </dgm:t>
    </dgm:pt>
    <dgm:pt modelId="{6E3D9093-7A0E-4D43-AD06-F9DBFC391B98}" type="sibTrans" cxnId="{723D3523-849B-4C4B-96E4-14F09B7EF9D3}">
      <dgm:prSet/>
      <dgm:spPr/>
      <dgm:t>
        <a:bodyPr/>
        <a:lstStyle/>
        <a:p>
          <a:endParaRPr lang="en-US"/>
        </a:p>
      </dgm:t>
    </dgm:pt>
    <dgm:pt modelId="{DDED0464-5ACB-AD43-B27B-EC9DBB9B71B8}">
      <dgm:prSet/>
      <dgm:spPr/>
      <dgm:t>
        <a:bodyPr/>
        <a:lstStyle/>
        <a:p>
          <a:pPr rtl="0"/>
          <a:r>
            <a:rPr lang="en-US"/>
            <a:t>Algorithms are deterministic and therefore produce sequences of numbers that are not statistically random</a:t>
          </a:r>
        </a:p>
      </dgm:t>
    </dgm:pt>
    <dgm:pt modelId="{2C931028-2351-5640-B66B-216A1A391A22}" type="parTrans" cxnId="{5D994409-8587-D24A-93B9-E4272AEEA551}">
      <dgm:prSet/>
      <dgm:spPr/>
      <dgm:t>
        <a:bodyPr/>
        <a:lstStyle/>
        <a:p>
          <a:endParaRPr lang="en-US"/>
        </a:p>
      </dgm:t>
    </dgm:pt>
    <dgm:pt modelId="{CEECAD9B-E50C-B04B-844C-32EA9A833F3D}" type="sibTrans" cxnId="{5D994409-8587-D24A-93B9-E4272AEEA551}">
      <dgm:prSet/>
      <dgm:spPr/>
      <dgm:t>
        <a:bodyPr/>
        <a:lstStyle/>
        <a:p>
          <a:endParaRPr lang="en-US"/>
        </a:p>
      </dgm:t>
    </dgm:pt>
    <dgm:pt modelId="{8257D8E6-0CC2-AD40-A9D4-FBE84D6574E6}">
      <dgm:prSet/>
      <dgm:spPr/>
      <dgm:t>
        <a:bodyPr/>
        <a:lstStyle/>
        <a:p>
          <a:pPr rtl="0"/>
          <a:r>
            <a:rPr lang="en-US"/>
            <a:t>Pseudorandom numbers are:</a:t>
          </a:r>
        </a:p>
      </dgm:t>
    </dgm:pt>
    <dgm:pt modelId="{269077AB-E6EF-3D4C-BE1C-AFE0F796468A}" type="parTrans" cxnId="{34FCB5FA-9D38-0840-BCB4-C78BE888FF72}">
      <dgm:prSet/>
      <dgm:spPr/>
      <dgm:t>
        <a:bodyPr/>
        <a:lstStyle/>
        <a:p>
          <a:endParaRPr lang="en-US"/>
        </a:p>
      </dgm:t>
    </dgm:pt>
    <dgm:pt modelId="{1085B07B-3CE0-C848-8A4E-98D0419F406F}" type="sibTrans" cxnId="{34FCB5FA-9D38-0840-BCB4-C78BE888FF72}">
      <dgm:prSet/>
      <dgm:spPr/>
      <dgm:t>
        <a:bodyPr/>
        <a:lstStyle/>
        <a:p>
          <a:endParaRPr lang="en-US"/>
        </a:p>
      </dgm:t>
    </dgm:pt>
    <dgm:pt modelId="{7EE5F957-4D91-0846-8B04-FDCA07CDACAC}">
      <dgm:prSet/>
      <dgm:spPr/>
      <dgm:t>
        <a:bodyPr/>
        <a:lstStyle/>
        <a:p>
          <a:pPr rtl="0"/>
          <a:r>
            <a:rPr lang="en-US"/>
            <a:t>Sequences produced that satisfy statistical randomness tests</a:t>
          </a:r>
        </a:p>
      </dgm:t>
    </dgm:pt>
    <dgm:pt modelId="{65265C0C-DC6A-C74A-B0F1-DEE37A058B57}" type="parTrans" cxnId="{BB6E5962-8C91-EE46-A4D1-65ED6FC36237}">
      <dgm:prSet/>
      <dgm:spPr/>
      <dgm:t>
        <a:bodyPr/>
        <a:lstStyle/>
        <a:p>
          <a:endParaRPr lang="en-US"/>
        </a:p>
      </dgm:t>
    </dgm:pt>
    <dgm:pt modelId="{C2C6DCBB-558F-8346-B653-1DECE2F3E987}" type="sibTrans" cxnId="{BB6E5962-8C91-EE46-A4D1-65ED6FC36237}">
      <dgm:prSet/>
      <dgm:spPr/>
      <dgm:t>
        <a:bodyPr/>
        <a:lstStyle/>
        <a:p>
          <a:endParaRPr lang="en-US"/>
        </a:p>
      </dgm:t>
    </dgm:pt>
    <dgm:pt modelId="{F81DEF6F-38F2-C44A-BA10-6D1897C73FCC}">
      <dgm:prSet/>
      <dgm:spPr/>
      <dgm:t>
        <a:bodyPr/>
        <a:lstStyle/>
        <a:p>
          <a:pPr rtl="0"/>
          <a:r>
            <a:rPr lang="en-US"/>
            <a:t>Likely to be predictable</a:t>
          </a:r>
        </a:p>
      </dgm:t>
    </dgm:pt>
    <dgm:pt modelId="{00421AB7-AC3A-6A47-8E45-D9DD5CC99678}" type="parTrans" cxnId="{E9D36111-6A4B-DA4D-AC07-474B0B16039A}">
      <dgm:prSet/>
      <dgm:spPr/>
      <dgm:t>
        <a:bodyPr/>
        <a:lstStyle/>
        <a:p>
          <a:endParaRPr lang="en-US"/>
        </a:p>
      </dgm:t>
    </dgm:pt>
    <dgm:pt modelId="{81708670-6597-7F41-971C-7DC5E50E428B}" type="sibTrans" cxnId="{E9D36111-6A4B-DA4D-AC07-474B0B16039A}">
      <dgm:prSet/>
      <dgm:spPr/>
      <dgm:t>
        <a:bodyPr/>
        <a:lstStyle/>
        <a:p>
          <a:endParaRPr lang="en-US"/>
        </a:p>
      </dgm:t>
    </dgm:pt>
    <dgm:pt modelId="{33BC23FF-3231-CD47-B763-E5E8CC7F7872}">
      <dgm:prSet/>
      <dgm:spPr/>
      <dgm:t>
        <a:bodyPr/>
        <a:lstStyle/>
        <a:p>
          <a:pPr rtl="0"/>
          <a:r>
            <a:rPr lang="en-US"/>
            <a:t>True random number generator (TRNG):</a:t>
          </a:r>
        </a:p>
      </dgm:t>
    </dgm:pt>
    <dgm:pt modelId="{A4F992E6-C5D1-A147-9DF5-FDE3DDA99DE5}" type="parTrans" cxnId="{2D7A6D46-3096-AD4E-9ACB-C972A68D186C}">
      <dgm:prSet/>
      <dgm:spPr/>
      <dgm:t>
        <a:bodyPr/>
        <a:lstStyle/>
        <a:p>
          <a:endParaRPr lang="en-US"/>
        </a:p>
      </dgm:t>
    </dgm:pt>
    <dgm:pt modelId="{B19E242C-62E6-054F-A82E-F3B5716A9894}" type="sibTrans" cxnId="{2D7A6D46-3096-AD4E-9ACB-C972A68D186C}">
      <dgm:prSet/>
      <dgm:spPr/>
      <dgm:t>
        <a:bodyPr/>
        <a:lstStyle/>
        <a:p>
          <a:endParaRPr lang="en-US"/>
        </a:p>
      </dgm:t>
    </dgm:pt>
    <dgm:pt modelId="{565CF116-D0A9-E74F-9057-8C932C223EFB}">
      <dgm:prSet/>
      <dgm:spPr/>
      <dgm:t>
        <a:bodyPr/>
        <a:lstStyle/>
        <a:p>
          <a:pPr rtl="0"/>
          <a:r>
            <a:rPr lang="en-US"/>
            <a:t>Uses a nondeterministic source to produce randomness</a:t>
          </a:r>
        </a:p>
      </dgm:t>
    </dgm:pt>
    <dgm:pt modelId="{3E53C5B3-749E-C947-AAD4-40823B38A976}" type="parTrans" cxnId="{07282AD3-6C65-884D-869B-6FD672110E0F}">
      <dgm:prSet/>
      <dgm:spPr/>
      <dgm:t>
        <a:bodyPr/>
        <a:lstStyle/>
        <a:p>
          <a:endParaRPr lang="en-US"/>
        </a:p>
      </dgm:t>
    </dgm:pt>
    <dgm:pt modelId="{3DB6455D-F5BC-7540-AEA6-076A7F9DE64F}" type="sibTrans" cxnId="{07282AD3-6C65-884D-869B-6FD672110E0F}">
      <dgm:prSet/>
      <dgm:spPr/>
      <dgm:t>
        <a:bodyPr/>
        <a:lstStyle/>
        <a:p>
          <a:endParaRPr lang="en-US"/>
        </a:p>
      </dgm:t>
    </dgm:pt>
    <dgm:pt modelId="{BC83D6C5-3670-1E45-98DD-21623A98A437}">
      <dgm:prSet/>
      <dgm:spPr/>
      <dgm:t>
        <a:bodyPr/>
        <a:lstStyle/>
        <a:p>
          <a:pPr rtl="0"/>
          <a:r>
            <a:rPr lang="en-US"/>
            <a:t>Most operate by measuring unpredictable natural processes</a:t>
          </a:r>
        </a:p>
      </dgm:t>
    </dgm:pt>
    <dgm:pt modelId="{DDED02CD-089C-624E-8D7B-BE3A294378A2}" type="parTrans" cxnId="{B8CFC080-A15F-7144-BF83-DA0CC652D0C7}">
      <dgm:prSet/>
      <dgm:spPr/>
      <dgm:t>
        <a:bodyPr/>
        <a:lstStyle/>
        <a:p>
          <a:endParaRPr lang="en-US"/>
        </a:p>
      </dgm:t>
    </dgm:pt>
    <dgm:pt modelId="{BAA0ED5C-A111-104C-A78D-139843C54FDC}" type="sibTrans" cxnId="{B8CFC080-A15F-7144-BF83-DA0CC652D0C7}">
      <dgm:prSet/>
      <dgm:spPr/>
      <dgm:t>
        <a:bodyPr/>
        <a:lstStyle/>
        <a:p>
          <a:endParaRPr lang="en-US"/>
        </a:p>
      </dgm:t>
    </dgm:pt>
    <dgm:pt modelId="{24EE12EB-7621-284B-9312-1E0B3069F7F5}">
      <dgm:prSet/>
      <dgm:spPr/>
      <dgm:t>
        <a:bodyPr/>
        <a:lstStyle/>
        <a:p>
          <a:pPr rtl="0"/>
          <a:r>
            <a:rPr lang="en-US"/>
            <a:t>e.g. radiation, gas discharge, leaky capacitors</a:t>
          </a:r>
        </a:p>
      </dgm:t>
    </dgm:pt>
    <dgm:pt modelId="{18C630B3-7295-9D4A-832F-E5543B368A6E}" type="parTrans" cxnId="{DD1A035C-D163-5D49-9B35-98272D2DACB5}">
      <dgm:prSet/>
      <dgm:spPr/>
      <dgm:t>
        <a:bodyPr/>
        <a:lstStyle/>
        <a:p>
          <a:endParaRPr lang="en-US"/>
        </a:p>
      </dgm:t>
    </dgm:pt>
    <dgm:pt modelId="{C7FD6117-697D-0843-BC82-3466B7A3B7D0}" type="sibTrans" cxnId="{DD1A035C-D163-5D49-9B35-98272D2DACB5}">
      <dgm:prSet/>
      <dgm:spPr/>
      <dgm:t>
        <a:bodyPr/>
        <a:lstStyle/>
        <a:p>
          <a:endParaRPr lang="en-US"/>
        </a:p>
      </dgm:t>
    </dgm:pt>
    <dgm:pt modelId="{DEC37EB6-1940-824D-A912-FFCB9410DD55}">
      <dgm:prSet/>
      <dgm:spPr/>
      <dgm:t>
        <a:bodyPr/>
        <a:lstStyle/>
        <a:p>
          <a:pPr rtl="0"/>
          <a:r>
            <a:rPr lang="en-US"/>
            <a:t>Increasingly provided on modern processors </a:t>
          </a:r>
        </a:p>
      </dgm:t>
    </dgm:pt>
    <dgm:pt modelId="{8DB70796-D4FE-194D-AD9A-0A46F0A93EF8}" type="parTrans" cxnId="{472635A1-F1B4-274E-97B7-87F0C9308E50}">
      <dgm:prSet/>
      <dgm:spPr/>
      <dgm:t>
        <a:bodyPr/>
        <a:lstStyle/>
        <a:p>
          <a:endParaRPr lang="en-US"/>
        </a:p>
      </dgm:t>
    </dgm:pt>
    <dgm:pt modelId="{BBD30CC9-927F-F240-BD71-C9C3B4188D4D}" type="sibTrans" cxnId="{472635A1-F1B4-274E-97B7-87F0C9308E50}">
      <dgm:prSet/>
      <dgm:spPr/>
      <dgm:t>
        <a:bodyPr/>
        <a:lstStyle/>
        <a:p>
          <a:endParaRPr lang="en-US"/>
        </a:p>
      </dgm:t>
    </dgm:pt>
    <dgm:pt modelId="{F4EE69F6-8A0F-9F43-A500-3285781A7208}" type="pres">
      <dgm:prSet presAssocID="{DC0578D3-EECB-9D41-8B18-B1A2D1BAF7DE}" presName="outerComposite" presStyleCnt="0">
        <dgm:presLayoutVars>
          <dgm:chMax val="5"/>
          <dgm:dir/>
          <dgm:resizeHandles val="exact"/>
        </dgm:presLayoutVars>
      </dgm:prSet>
      <dgm:spPr/>
    </dgm:pt>
    <dgm:pt modelId="{ADD57548-CE53-9143-A2FA-C7DA7D81A28F}" type="pres">
      <dgm:prSet presAssocID="{DC0578D3-EECB-9D41-8B18-B1A2D1BAF7DE}" presName="dummyMaxCanvas" presStyleCnt="0">
        <dgm:presLayoutVars/>
      </dgm:prSet>
      <dgm:spPr/>
    </dgm:pt>
    <dgm:pt modelId="{E589D54F-474E-CC4B-95C2-81DB0A19FCA3}" type="pres">
      <dgm:prSet presAssocID="{DC0578D3-EECB-9D41-8B18-B1A2D1BAF7DE}" presName="ThreeNodes_1" presStyleLbl="node1" presStyleIdx="0" presStyleCnt="3" custLinFactNeighborX="148" custLinFactNeighborY="-15242">
        <dgm:presLayoutVars>
          <dgm:bulletEnabled val="1"/>
        </dgm:presLayoutVars>
      </dgm:prSet>
      <dgm:spPr/>
    </dgm:pt>
    <dgm:pt modelId="{32E07777-A947-E842-94D1-72551D4A26BB}" type="pres">
      <dgm:prSet presAssocID="{DC0578D3-EECB-9D41-8B18-B1A2D1BAF7DE}" presName="ThreeNodes_2" presStyleLbl="node1" presStyleIdx="1" presStyleCnt="3">
        <dgm:presLayoutVars>
          <dgm:bulletEnabled val="1"/>
        </dgm:presLayoutVars>
      </dgm:prSet>
      <dgm:spPr/>
    </dgm:pt>
    <dgm:pt modelId="{39F43FAA-70B5-AD48-AF88-5D3BF488095D}" type="pres">
      <dgm:prSet presAssocID="{DC0578D3-EECB-9D41-8B18-B1A2D1BAF7DE}" presName="ThreeNodes_3" presStyleLbl="node1" presStyleIdx="2" presStyleCnt="3">
        <dgm:presLayoutVars>
          <dgm:bulletEnabled val="1"/>
        </dgm:presLayoutVars>
      </dgm:prSet>
      <dgm:spPr/>
    </dgm:pt>
    <dgm:pt modelId="{CBF80BE6-74D6-CD4B-8A65-7D0E999A8C05}" type="pres">
      <dgm:prSet presAssocID="{DC0578D3-EECB-9D41-8B18-B1A2D1BAF7DE}" presName="ThreeConn_1-2" presStyleLbl="fgAccFollowNode1" presStyleIdx="0" presStyleCnt="2">
        <dgm:presLayoutVars>
          <dgm:bulletEnabled val="1"/>
        </dgm:presLayoutVars>
      </dgm:prSet>
      <dgm:spPr/>
    </dgm:pt>
    <dgm:pt modelId="{06D43A7C-8270-7D41-8AC0-8DD98C3B5E42}" type="pres">
      <dgm:prSet presAssocID="{DC0578D3-EECB-9D41-8B18-B1A2D1BAF7DE}" presName="ThreeConn_2-3" presStyleLbl="fgAccFollowNode1" presStyleIdx="1" presStyleCnt="2">
        <dgm:presLayoutVars>
          <dgm:bulletEnabled val="1"/>
        </dgm:presLayoutVars>
      </dgm:prSet>
      <dgm:spPr/>
    </dgm:pt>
    <dgm:pt modelId="{856E869E-2D7D-BA43-B379-942126273024}" type="pres">
      <dgm:prSet presAssocID="{DC0578D3-EECB-9D41-8B18-B1A2D1BAF7DE}" presName="ThreeNodes_1_text" presStyleLbl="node1" presStyleIdx="2" presStyleCnt="3">
        <dgm:presLayoutVars>
          <dgm:bulletEnabled val="1"/>
        </dgm:presLayoutVars>
      </dgm:prSet>
      <dgm:spPr/>
    </dgm:pt>
    <dgm:pt modelId="{30D95552-F0CF-494E-8884-508FE8C87F4A}" type="pres">
      <dgm:prSet presAssocID="{DC0578D3-EECB-9D41-8B18-B1A2D1BAF7DE}" presName="ThreeNodes_2_text" presStyleLbl="node1" presStyleIdx="2" presStyleCnt="3">
        <dgm:presLayoutVars>
          <dgm:bulletEnabled val="1"/>
        </dgm:presLayoutVars>
      </dgm:prSet>
      <dgm:spPr/>
    </dgm:pt>
    <dgm:pt modelId="{6DA84B7B-94E7-4A43-A08F-D1DEFBD5DB95}" type="pres">
      <dgm:prSet presAssocID="{DC0578D3-EECB-9D41-8B18-B1A2D1BAF7DE}" presName="ThreeNodes_3_text" presStyleLbl="node1" presStyleIdx="2" presStyleCnt="3">
        <dgm:presLayoutVars>
          <dgm:bulletEnabled val="1"/>
        </dgm:presLayoutVars>
      </dgm:prSet>
      <dgm:spPr/>
    </dgm:pt>
  </dgm:ptLst>
  <dgm:cxnLst>
    <dgm:cxn modelId="{60018307-4C6F-A74E-A280-F34E75938429}" type="presOf" srcId="{214F8EC4-8CDA-9741-BA30-EF5727A8ECFA}" destId="{E589D54F-474E-CC4B-95C2-81DB0A19FCA3}" srcOrd="0" destOrd="0" presId="urn:microsoft.com/office/officeart/2005/8/layout/vProcess5"/>
    <dgm:cxn modelId="{5D994409-8587-D24A-93B9-E4272AEEA551}" srcId="{214F8EC4-8CDA-9741-BA30-EF5727A8ECFA}" destId="{DDED0464-5ACB-AD43-B27B-EC9DBB9B71B8}" srcOrd="0" destOrd="0" parTransId="{2C931028-2351-5640-B66B-216A1A391A22}" sibTransId="{CEECAD9B-E50C-B04B-844C-32EA9A833F3D}"/>
    <dgm:cxn modelId="{A67C9E10-1D03-FE44-9036-6AB4721FBA5A}" type="presOf" srcId="{BC83D6C5-3670-1E45-98DD-21623A98A437}" destId="{39F43FAA-70B5-AD48-AF88-5D3BF488095D}" srcOrd="0" destOrd="2" presId="urn:microsoft.com/office/officeart/2005/8/layout/vProcess5"/>
    <dgm:cxn modelId="{E9D36111-6A4B-DA4D-AC07-474B0B16039A}" srcId="{8257D8E6-0CC2-AD40-A9D4-FBE84D6574E6}" destId="{F81DEF6F-38F2-C44A-BA10-6D1897C73FCC}" srcOrd="1" destOrd="0" parTransId="{00421AB7-AC3A-6A47-8E45-D9DD5CC99678}" sibTransId="{81708670-6597-7F41-971C-7DC5E50E428B}"/>
    <dgm:cxn modelId="{09C13C18-66F6-7042-921E-F4C850BDD2BB}" type="presOf" srcId="{F81DEF6F-38F2-C44A-BA10-6D1897C73FCC}" destId="{32E07777-A947-E842-94D1-72551D4A26BB}" srcOrd="0" destOrd="2" presId="urn:microsoft.com/office/officeart/2005/8/layout/vProcess5"/>
    <dgm:cxn modelId="{723D3523-849B-4C4B-96E4-14F09B7EF9D3}" srcId="{DC0578D3-EECB-9D41-8B18-B1A2D1BAF7DE}" destId="{214F8EC4-8CDA-9741-BA30-EF5727A8ECFA}" srcOrd="0" destOrd="0" parTransId="{B68D71CB-39CA-AF41-A235-83694771FD26}" sibTransId="{6E3D9093-7A0E-4D43-AD06-F9DBFC391B98}"/>
    <dgm:cxn modelId="{D722752E-159E-1F41-A56A-7E17244BC5DD}" type="presOf" srcId="{24EE12EB-7621-284B-9312-1E0B3069F7F5}" destId="{6DA84B7B-94E7-4A43-A08F-D1DEFBD5DB95}" srcOrd="1" destOrd="3" presId="urn:microsoft.com/office/officeart/2005/8/layout/vProcess5"/>
    <dgm:cxn modelId="{DD1A035C-D163-5D49-9B35-98272D2DACB5}" srcId="{BC83D6C5-3670-1E45-98DD-21623A98A437}" destId="{24EE12EB-7621-284B-9312-1E0B3069F7F5}" srcOrd="0" destOrd="0" parTransId="{18C630B3-7295-9D4A-832F-E5543B368A6E}" sibTransId="{C7FD6117-697D-0843-BC82-3466B7A3B7D0}"/>
    <dgm:cxn modelId="{BB6E5962-8C91-EE46-A4D1-65ED6FC36237}" srcId="{8257D8E6-0CC2-AD40-A9D4-FBE84D6574E6}" destId="{7EE5F957-4D91-0846-8B04-FDCA07CDACAC}" srcOrd="0" destOrd="0" parTransId="{65265C0C-DC6A-C74A-B0F1-DEE37A058B57}" sibTransId="{C2C6DCBB-558F-8346-B653-1DECE2F3E987}"/>
    <dgm:cxn modelId="{A49AFC64-5089-4E42-B710-F73F4AAAE58C}" type="presOf" srcId="{33BC23FF-3231-CD47-B763-E5E8CC7F7872}" destId="{6DA84B7B-94E7-4A43-A08F-D1DEFBD5DB95}" srcOrd="1" destOrd="0" presId="urn:microsoft.com/office/officeart/2005/8/layout/vProcess5"/>
    <dgm:cxn modelId="{2D7A6D46-3096-AD4E-9ACB-C972A68D186C}" srcId="{DC0578D3-EECB-9D41-8B18-B1A2D1BAF7DE}" destId="{33BC23FF-3231-CD47-B763-E5E8CC7F7872}" srcOrd="2" destOrd="0" parTransId="{A4F992E6-C5D1-A147-9DF5-FDE3DDA99DE5}" sibTransId="{B19E242C-62E6-054F-A82E-F3B5716A9894}"/>
    <dgm:cxn modelId="{30B2D146-858E-F648-B827-01C5E7DFE1FD}" type="presOf" srcId="{1085B07B-3CE0-C848-8A4E-98D0419F406F}" destId="{06D43A7C-8270-7D41-8AC0-8DD98C3B5E42}" srcOrd="0" destOrd="0" presId="urn:microsoft.com/office/officeart/2005/8/layout/vProcess5"/>
    <dgm:cxn modelId="{5C061047-F2C3-F147-A122-69927E4668BB}" type="presOf" srcId="{7EE5F957-4D91-0846-8B04-FDCA07CDACAC}" destId="{32E07777-A947-E842-94D1-72551D4A26BB}" srcOrd="0" destOrd="1" presId="urn:microsoft.com/office/officeart/2005/8/layout/vProcess5"/>
    <dgm:cxn modelId="{BF359A56-A8F3-734E-8CA1-7EFF22535845}" type="presOf" srcId="{7EE5F957-4D91-0846-8B04-FDCA07CDACAC}" destId="{30D95552-F0CF-494E-8884-508FE8C87F4A}" srcOrd="1" destOrd="1" presId="urn:microsoft.com/office/officeart/2005/8/layout/vProcess5"/>
    <dgm:cxn modelId="{A300DC59-DCF6-9F4D-B0BC-D515CDF0D195}" type="presOf" srcId="{BC83D6C5-3670-1E45-98DD-21623A98A437}" destId="{6DA84B7B-94E7-4A43-A08F-D1DEFBD5DB95}" srcOrd="1" destOrd="2" presId="urn:microsoft.com/office/officeart/2005/8/layout/vProcess5"/>
    <dgm:cxn modelId="{B8CFC080-A15F-7144-BF83-DA0CC652D0C7}" srcId="{33BC23FF-3231-CD47-B763-E5E8CC7F7872}" destId="{BC83D6C5-3670-1E45-98DD-21623A98A437}" srcOrd="1" destOrd="0" parTransId="{DDED02CD-089C-624E-8D7B-BE3A294378A2}" sibTransId="{BAA0ED5C-A111-104C-A78D-139843C54FDC}"/>
    <dgm:cxn modelId="{930E6783-0266-EA4F-98CC-C73A39D2B799}" type="presOf" srcId="{565CF116-D0A9-E74F-9057-8C932C223EFB}" destId="{39F43FAA-70B5-AD48-AF88-5D3BF488095D}" srcOrd="0" destOrd="1" presId="urn:microsoft.com/office/officeart/2005/8/layout/vProcess5"/>
    <dgm:cxn modelId="{3E842289-3F8A-9F49-AFEE-A89DFC366206}" type="presOf" srcId="{8257D8E6-0CC2-AD40-A9D4-FBE84D6574E6}" destId="{32E07777-A947-E842-94D1-72551D4A26BB}" srcOrd="0" destOrd="0" presId="urn:microsoft.com/office/officeart/2005/8/layout/vProcess5"/>
    <dgm:cxn modelId="{C6162C8F-9050-1B4B-8D9C-863DCC539511}" type="presOf" srcId="{DEC37EB6-1940-824D-A912-FFCB9410DD55}" destId="{6DA84B7B-94E7-4A43-A08F-D1DEFBD5DB95}" srcOrd="1" destOrd="4" presId="urn:microsoft.com/office/officeart/2005/8/layout/vProcess5"/>
    <dgm:cxn modelId="{26CC4191-EEC4-814C-8541-042FB33E453D}" type="presOf" srcId="{24EE12EB-7621-284B-9312-1E0B3069F7F5}" destId="{39F43FAA-70B5-AD48-AF88-5D3BF488095D}" srcOrd="0" destOrd="3" presId="urn:microsoft.com/office/officeart/2005/8/layout/vProcess5"/>
    <dgm:cxn modelId="{472635A1-F1B4-274E-97B7-87F0C9308E50}" srcId="{33BC23FF-3231-CD47-B763-E5E8CC7F7872}" destId="{DEC37EB6-1940-824D-A912-FFCB9410DD55}" srcOrd="2" destOrd="0" parTransId="{8DB70796-D4FE-194D-AD9A-0A46F0A93EF8}" sibTransId="{BBD30CC9-927F-F240-BD71-C9C3B4188D4D}"/>
    <dgm:cxn modelId="{BE2422A2-CA23-6147-966F-2909EC07E7FC}" type="presOf" srcId="{DEC37EB6-1940-824D-A912-FFCB9410DD55}" destId="{39F43FAA-70B5-AD48-AF88-5D3BF488095D}" srcOrd="0" destOrd="4" presId="urn:microsoft.com/office/officeart/2005/8/layout/vProcess5"/>
    <dgm:cxn modelId="{50A547B2-992D-184C-949C-522106CAF778}" type="presOf" srcId="{565CF116-D0A9-E74F-9057-8C932C223EFB}" destId="{6DA84B7B-94E7-4A43-A08F-D1DEFBD5DB95}" srcOrd="1" destOrd="1" presId="urn:microsoft.com/office/officeart/2005/8/layout/vProcess5"/>
    <dgm:cxn modelId="{C4E9F5BC-F0A6-A04B-8782-7BD1BDF4B493}" type="presOf" srcId="{DC0578D3-EECB-9D41-8B18-B1A2D1BAF7DE}" destId="{F4EE69F6-8A0F-9F43-A500-3285781A7208}" srcOrd="0" destOrd="0" presId="urn:microsoft.com/office/officeart/2005/8/layout/vProcess5"/>
    <dgm:cxn modelId="{07282AD3-6C65-884D-869B-6FD672110E0F}" srcId="{33BC23FF-3231-CD47-B763-E5E8CC7F7872}" destId="{565CF116-D0A9-E74F-9057-8C932C223EFB}" srcOrd="0" destOrd="0" parTransId="{3E53C5B3-749E-C947-AAD4-40823B38A976}" sibTransId="{3DB6455D-F5BC-7540-AEA6-076A7F9DE64F}"/>
    <dgm:cxn modelId="{8894D4DE-4945-4E42-B82C-0B7A4FC563B1}" type="presOf" srcId="{DDED0464-5ACB-AD43-B27B-EC9DBB9B71B8}" destId="{E589D54F-474E-CC4B-95C2-81DB0A19FCA3}" srcOrd="0" destOrd="1" presId="urn:microsoft.com/office/officeart/2005/8/layout/vProcess5"/>
    <dgm:cxn modelId="{33BD87E1-34AC-EB47-B312-C6F223B6BC4F}" type="presOf" srcId="{214F8EC4-8CDA-9741-BA30-EF5727A8ECFA}" destId="{856E869E-2D7D-BA43-B379-942126273024}" srcOrd="1" destOrd="0" presId="urn:microsoft.com/office/officeart/2005/8/layout/vProcess5"/>
    <dgm:cxn modelId="{91A97EEB-D072-A941-827F-8A8450067804}" type="presOf" srcId="{8257D8E6-0CC2-AD40-A9D4-FBE84D6574E6}" destId="{30D95552-F0CF-494E-8884-508FE8C87F4A}" srcOrd="1" destOrd="0" presId="urn:microsoft.com/office/officeart/2005/8/layout/vProcess5"/>
    <dgm:cxn modelId="{BDB4A0ED-2857-EC47-BFBD-075F20687313}" type="presOf" srcId="{DDED0464-5ACB-AD43-B27B-EC9DBB9B71B8}" destId="{856E869E-2D7D-BA43-B379-942126273024}" srcOrd="1" destOrd="1" presId="urn:microsoft.com/office/officeart/2005/8/layout/vProcess5"/>
    <dgm:cxn modelId="{EC52EFEE-E464-4E42-8904-7C7587428FFE}" type="presOf" srcId="{6E3D9093-7A0E-4D43-AD06-F9DBFC391B98}" destId="{CBF80BE6-74D6-CD4B-8A65-7D0E999A8C05}" srcOrd="0" destOrd="0" presId="urn:microsoft.com/office/officeart/2005/8/layout/vProcess5"/>
    <dgm:cxn modelId="{A46E2CF6-C600-4640-8B02-A29FB8F51C3B}" type="presOf" srcId="{F81DEF6F-38F2-C44A-BA10-6D1897C73FCC}" destId="{30D95552-F0CF-494E-8884-508FE8C87F4A}" srcOrd="1" destOrd="2" presId="urn:microsoft.com/office/officeart/2005/8/layout/vProcess5"/>
    <dgm:cxn modelId="{34FCB5FA-9D38-0840-BCB4-C78BE888FF72}" srcId="{DC0578D3-EECB-9D41-8B18-B1A2D1BAF7DE}" destId="{8257D8E6-0CC2-AD40-A9D4-FBE84D6574E6}" srcOrd="1" destOrd="0" parTransId="{269077AB-E6EF-3D4C-BE1C-AFE0F796468A}" sibTransId="{1085B07B-3CE0-C848-8A4E-98D0419F406F}"/>
    <dgm:cxn modelId="{4090BFFD-C3C0-B54D-8B77-F94856D67890}" type="presOf" srcId="{33BC23FF-3231-CD47-B763-E5E8CC7F7872}" destId="{39F43FAA-70B5-AD48-AF88-5D3BF488095D}" srcOrd="0" destOrd="0" presId="urn:microsoft.com/office/officeart/2005/8/layout/vProcess5"/>
    <dgm:cxn modelId="{DF83DB71-9B7C-724A-A93B-74B26502F1CD}" type="presParOf" srcId="{F4EE69F6-8A0F-9F43-A500-3285781A7208}" destId="{ADD57548-CE53-9143-A2FA-C7DA7D81A28F}" srcOrd="0" destOrd="0" presId="urn:microsoft.com/office/officeart/2005/8/layout/vProcess5"/>
    <dgm:cxn modelId="{6E500289-4B4A-3540-80C1-0B59F51EE1DF}" type="presParOf" srcId="{F4EE69F6-8A0F-9F43-A500-3285781A7208}" destId="{E589D54F-474E-CC4B-95C2-81DB0A19FCA3}" srcOrd="1" destOrd="0" presId="urn:microsoft.com/office/officeart/2005/8/layout/vProcess5"/>
    <dgm:cxn modelId="{7BC0EB81-359D-9E4E-9DF5-E80DF2FEE109}" type="presParOf" srcId="{F4EE69F6-8A0F-9F43-A500-3285781A7208}" destId="{32E07777-A947-E842-94D1-72551D4A26BB}" srcOrd="2" destOrd="0" presId="urn:microsoft.com/office/officeart/2005/8/layout/vProcess5"/>
    <dgm:cxn modelId="{60CFD776-2AC9-234D-9689-20757380EEAE}" type="presParOf" srcId="{F4EE69F6-8A0F-9F43-A500-3285781A7208}" destId="{39F43FAA-70B5-AD48-AF88-5D3BF488095D}" srcOrd="3" destOrd="0" presId="urn:microsoft.com/office/officeart/2005/8/layout/vProcess5"/>
    <dgm:cxn modelId="{BE4E8750-FB75-B242-B637-9BFDC0EA426F}" type="presParOf" srcId="{F4EE69F6-8A0F-9F43-A500-3285781A7208}" destId="{CBF80BE6-74D6-CD4B-8A65-7D0E999A8C05}" srcOrd="4" destOrd="0" presId="urn:microsoft.com/office/officeart/2005/8/layout/vProcess5"/>
    <dgm:cxn modelId="{D63A3D4A-F93C-974C-98EA-9930EE9C3B7E}" type="presParOf" srcId="{F4EE69F6-8A0F-9F43-A500-3285781A7208}" destId="{06D43A7C-8270-7D41-8AC0-8DD98C3B5E42}" srcOrd="5" destOrd="0" presId="urn:microsoft.com/office/officeart/2005/8/layout/vProcess5"/>
    <dgm:cxn modelId="{79FAC846-9F8F-6046-8371-1DC08A05CAAF}" type="presParOf" srcId="{F4EE69F6-8A0F-9F43-A500-3285781A7208}" destId="{856E869E-2D7D-BA43-B379-942126273024}" srcOrd="6" destOrd="0" presId="urn:microsoft.com/office/officeart/2005/8/layout/vProcess5"/>
    <dgm:cxn modelId="{680B9131-460F-4E45-BFDD-9C4239666FC6}" type="presParOf" srcId="{F4EE69F6-8A0F-9F43-A500-3285781A7208}" destId="{30D95552-F0CF-494E-8884-508FE8C87F4A}" srcOrd="7" destOrd="0" presId="urn:microsoft.com/office/officeart/2005/8/layout/vProcess5"/>
    <dgm:cxn modelId="{2A5DBA2E-E1AA-3F46-9603-CF63BD40B42B}" type="presParOf" srcId="{F4EE69F6-8A0F-9F43-A500-3285781A7208}" destId="{6DA84B7B-94E7-4A43-A08F-D1DEFBD5DB9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245FE9-406C-184E-A564-56093A7A3ED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D4AB57-ED29-6948-A591-F4DFDEFD60CA}">
      <dgm:prSet/>
      <dgm:spPr>
        <a:ln w="28575" cmpd="sng">
          <a:solidFill>
            <a:schemeClr val="accent2"/>
          </a:solidFill>
        </a:ln>
      </dgm:spPr>
      <dgm:t>
        <a:bodyPr/>
        <a:lstStyle/>
        <a:p>
          <a:pPr rtl="0"/>
          <a:r>
            <a:rPr lang="en-US" b="1" dirty="0">
              <a:solidFill>
                <a:schemeClr val="tx1"/>
              </a:solidFill>
              <a:effectLst/>
              <a:latin typeface="+mj-lt"/>
            </a:rPr>
            <a:t>Common to encrypt transmitted data</a:t>
          </a:r>
          <a:endParaRPr lang="en-US" dirty="0">
            <a:solidFill>
              <a:schemeClr val="tx1"/>
            </a:solidFill>
            <a:effectLst/>
            <a:latin typeface="+mj-lt"/>
          </a:endParaRPr>
        </a:p>
      </dgm:t>
    </dgm:pt>
    <dgm:pt modelId="{45ADFF47-DB37-5245-894A-9CBC30DB4B2F}" type="parTrans" cxnId="{D3BA106B-5646-734C-AEF7-458C2A34E26C}">
      <dgm:prSet/>
      <dgm:spPr/>
      <dgm:t>
        <a:bodyPr/>
        <a:lstStyle/>
        <a:p>
          <a:endParaRPr lang="en-US"/>
        </a:p>
      </dgm:t>
    </dgm:pt>
    <dgm:pt modelId="{4587644D-BA58-3647-B9C8-7F2133898072}" type="sibTrans" cxnId="{D3BA106B-5646-734C-AEF7-458C2A34E26C}">
      <dgm:prSet/>
      <dgm:spPr/>
      <dgm:t>
        <a:bodyPr/>
        <a:lstStyle/>
        <a:p>
          <a:endParaRPr lang="en-US"/>
        </a:p>
      </dgm:t>
    </dgm:pt>
    <dgm:pt modelId="{1265B610-2E96-554B-B841-AF064D8B1D2B}">
      <dgm:prSet/>
      <dgm:spPr>
        <a:ln w="38100" cmpd="sng">
          <a:solidFill>
            <a:schemeClr val="accent2"/>
          </a:solidFill>
        </a:ln>
      </dgm:spPr>
      <dgm:t>
        <a:bodyPr/>
        <a:lstStyle/>
        <a:p>
          <a:pPr rtl="0"/>
          <a:r>
            <a:rPr lang="en-US" b="1" dirty="0">
              <a:solidFill>
                <a:schemeClr val="tx1"/>
              </a:solidFill>
              <a:latin typeface="+mj-lt"/>
            </a:rPr>
            <a:t>Much less common for stored data</a:t>
          </a:r>
        </a:p>
      </dgm:t>
    </dgm:pt>
    <dgm:pt modelId="{420277FD-D08D-9C42-B7FA-E2FC202D3EBC}" type="parTrans" cxnId="{00DFDE08-D966-8446-AD1C-28DA9AEB2BD8}">
      <dgm:prSet/>
      <dgm:spPr/>
      <dgm:t>
        <a:bodyPr/>
        <a:lstStyle/>
        <a:p>
          <a:endParaRPr lang="en-US"/>
        </a:p>
      </dgm:t>
    </dgm:pt>
    <dgm:pt modelId="{F9D55219-6B4A-184B-8E20-A409BEB3335C}" type="sibTrans" cxnId="{00DFDE08-D966-8446-AD1C-28DA9AEB2BD8}">
      <dgm:prSet/>
      <dgm:spPr/>
      <dgm:t>
        <a:bodyPr/>
        <a:lstStyle/>
        <a:p>
          <a:endParaRPr lang="en-US"/>
        </a:p>
      </dgm:t>
    </dgm:pt>
    <dgm:pt modelId="{2393C1DF-512E-9043-AD62-AE43E366DB5A}">
      <dgm:prSet custT="1"/>
      <dgm:spPr>
        <a:ln w="6350" cmpd="sng">
          <a:solidFill>
            <a:srgbClr val="0000FF"/>
          </a:solidFill>
        </a:ln>
      </dgm:spPr>
      <dgm:t>
        <a:bodyPr/>
        <a:lstStyle/>
        <a:p>
          <a:pPr rtl="0"/>
          <a:r>
            <a:rPr lang="en-US" sz="1200" b="1" dirty="0">
              <a:latin typeface="+mj-lt"/>
            </a:rPr>
            <a:t>Data are archived for indefinite periods</a:t>
          </a:r>
        </a:p>
      </dgm:t>
    </dgm:pt>
    <dgm:pt modelId="{E568E7B0-0BDA-D042-B0E7-91CF7EDD69A1}" type="parTrans" cxnId="{1E387738-767D-5F42-BC6C-2DC04CB7D247}">
      <dgm:prSet/>
      <dgm:spPr/>
      <dgm:t>
        <a:bodyPr/>
        <a:lstStyle/>
        <a:p>
          <a:endParaRPr lang="en-US"/>
        </a:p>
      </dgm:t>
    </dgm:pt>
    <dgm:pt modelId="{F4E9023E-4B1E-F64E-80A2-DDE624533AE2}" type="sibTrans" cxnId="{1E387738-767D-5F42-BC6C-2DC04CB7D247}">
      <dgm:prSet/>
      <dgm:spPr/>
      <dgm:t>
        <a:bodyPr/>
        <a:lstStyle/>
        <a:p>
          <a:endParaRPr lang="en-US"/>
        </a:p>
      </dgm:t>
    </dgm:pt>
    <dgm:pt modelId="{8E80C305-14EA-494D-B2A2-7174C57B15A6}">
      <dgm:prSet/>
      <dgm:spPr>
        <a:ln w="28575" cmpd="sng">
          <a:solidFill>
            <a:schemeClr val="accent2"/>
          </a:solidFill>
        </a:ln>
      </dgm:spPr>
      <dgm:t>
        <a:bodyPr/>
        <a:lstStyle/>
        <a:p>
          <a:pPr rtl="0"/>
          <a:r>
            <a:rPr lang="en-US" b="1" dirty="0">
              <a:solidFill>
                <a:schemeClr val="tx1"/>
              </a:solidFill>
              <a:latin typeface="+mj-lt"/>
            </a:rPr>
            <a:t>Approaches to encrypt stored data:</a:t>
          </a:r>
          <a:endParaRPr lang="en-US" dirty="0">
            <a:solidFill>
              <a:schemeClr val="tx1"/>
            </a:solidFill>
            <a:latin typeface="+mj-lt"/>
          </a:endParaRPr>
        </a:p>
      </dgm:t>
    </dgm:pt>
    <dgm:pt modelId="{C069AEFB-6822-9F4C-BBCE-91F7A091AFE8}" type="parTrans" cxnId="{7F52AEBF-C56A-D146-BD86-648EE08C734C}">
      <dgm:prSet/>
      <dgm:spPr/>
      <dgm:t>
        <a:bodyPr/>
        <a:lstStyle/>
        <a:p>
          <a:endParaRPr lang="en-US"/>
        </a:p>
      </dgm:t>
    </dgm:pt>
    <dgm:pt modelId="{C04878E8-9651-4E4C-A501-47798FD62919}" type="sibTrans" cxnId="{7F52AEBF-C56A-D146-BD86-648EE08C734C}">
      <dgm:prSet/>
      <dgm:spPr/>
      <dgm:t>
        <a:bodyPr/>
        <a:lstStyle/>
        <a:p>
          <a:endParaRPr lang="en-US"/>
        </a:p>
      </dgm:t>
    </dgm:pt>
    <dgm:pt modelId="{85D7D8A0-EE98-B24D-9616-6BAE749FF32E}">
      <dgm:prSet custT="1"/>
      <dgm:spPr>
        <a:ln w="6350" cmpd="sng">
          <a:solidFill>
            <a:srgbClr val="0000FF"/>
          </a:solidFill>
        </a:ln>
      </dgm:spPr>
      <dgm:t>
        <a:bodyPr/>
        <a:lstStyle/>
        <a:p>
          <a:pPr rtl="0"/>
          <a:r>
            <a:rPr lang="en-US" sz="1400" b="1" dirty="0">
              <a:latin typeface="+mj-lt"/>
            </a:rPr>
            <a:t>Back-end appliance</a:t>
          </a:r>
          <a:endParaRPr lang="en-US" sz="1400" dirty="0">
            <a:latin typeface="+mj-lt"/>
          </a:endParaRPr>
        </a:p>
      </dgm:t>
    </dgm:pt>
    <dgm:pt modelId="{037445B4-D841-2F4D-A6FF-BD14B6B6677F}" type="parTrans" cxnId="{86743C51-BB1D-3C4F-A446-538341E05011}">
      <dgm:prSet/>
      <dgm:spPr/>
      <dgm:t>
        <a:bodyPr/>
        <a:lstStyle/>
        <a:p>
          <a:endParaRPr lang="en-US"/>
        </a:p>
      </dgm:t>
    </dgm:pt>
    <dgm:pt modelId="{AD2BD323-AD82-5941-9BF7-DC486B0E051E}" type="sibTrans" cxnId="{86743C51-BB1D-3C4F-A446-538341E05011}">
      <dgm:prSet/>
      <dgm:spPr/>
      <dgm:t>
        <a:bodyPr/>
        <a:lstStyle/>
        <a:p>
          <a:endParaRPr lang="en-US"/>
        </a:p>
      </dgm:t>
    </dgm:pt>
    <dgm:pt modelId="{5E8978FF-5AE1-FD46-987D-3947FD113F9C}">
      <dgm:prSet custT="1"/>
      <dgm:spPr>
        <a:ln w="6350" cmpd="sng">
          <a:solidFill>
            <a:srgbClr val="0000FF"/>
          </a:solidFill>
        </a:ln>
      </dgm:spPr>
      <dgm:t>
        <a:bodyPr/>
        <a:lstStyle/>
        <a:p>
          <a:pPr rtl="0"/>
          <a:r>
            <a:rPr lang="en-US" sz="1400" b="1" dirty="0">
              <a:latin typeface="+mj-lt"/>
            </a:rPr>
            <a:t>Library based tape encryption</a:t>
          </a:r>
          <a:endParaRPr lang="en-US" sz="1400" dirty="0">
            <a:latin typeface="+mj-lt"/>
          </a:endParaRPr>
        </a:p>
      </dgm:t>
    </dgm:pt>
    <dgm:pt modelId="{27882AC6-4286-514A-A1B7-50717ABE1AF8}" type="parTrans" cxnId="{B6C99FAD-24CF-D040-90CC-570E52BBB1AE}">
      <dgm:prSet/>
      <dgm:spPr/>
      <dgm:t>
        <a:bodyPr/>
        <a:lstStyle/>
        <a:p>
          <a:endParaRPr lang="en-US"/>
        </a:p>
      </dgm:t>
    </dgm:pt>
    <dgm:pt modelId="{D47A22CD-9508-C448-A530-3D79698826B3}" type="sibTrans" cxnId="{B6C99FAD-24CF-D040-90CC-570E52BBB1AE}">
      <dgm:prSet/>
      <dgm:spPr/>
      <dgm:t>
        <a:bodyPr/>
        <a:lstStyle/>
        <a:p>
          <a:endParaRPr lang="en-US"/>
        </a:p>
      </dgm:t>
    </dgm:pt>
    <dgm:pt modelId="{AD21BEE8-33F3-E840-B751-9CC464C0CEE7}">
      <dgm:prSet custT="1"/>
      <dgm:spPr>
        <a:ln w="6350" cmpd="sng">
          <a:solidFill>
            <a:srgbClr val="0000FF"/>
          </a:solidFill>
        </a:ln>
      </dgm:spPr>
      <dgm:t>
        <a:bodyPr/>
        <a:lstStyle/>
        <a:p>
          <a:pPr rtl="0"/>
          <a:r>
            <a:rPr lang="en-US" sz="1400" b="1" dirty="0">
              <a:latin typeface="+mj-lt"/>
            </a:rPr>
            <a:t>Background laptop/PC data encryption</a:t>
          </a:r>
          <a:endParaRPr lang="en-US" sz="1400" dirty="0">
            <a:latin typeface="+mj-lt"/>
          </a:endParaRPr>
        </a:p>
      </dgm:t>
    </dgm:pt>
    <dgm:pt modelId="{2DEF46EF-3D2A-2D42-BF7E-CF76204C2BC3}" type="parTrans" cxnId="{C03F43B6-53BA-A44A-87E5-95B58D7CFBB4}">
      <dgm:prSet/>
      <dgm:spPr/>
      <dgm:t>
        <a:bodyPr/>
        <a:lstStyle/>
        <a:p>
          <a:endParaRPr lang="en-US"/>
        </a:p>
      </dgm:t>
    </dgm:pt>
    <dgm:pt modelId="{A24336B4-FE0E-EE4E-8846-D086097ED7F1}" type="sibTrans" cxnId="{C03F43B6-53BA-A44A-87E5-95B58D7CFBB4}">
      <dgm:prSet/>
      <dgm:spPr/>
      <dgm:t>
        <a:bodyPr/>
        <a:lstStyle/>
        <a:p>
          <a:endParaRPr lang="en-US"/>
        </a:p>
      </dgm:t>
    </dgm:pt>
    <dgm:pt modelId="{AC96D09B-C9F9-044C-B0CA-119D3EAE0DD2}">
      <dgm:prSet custT="1"/>
      <dgm:spPr>
        <a:ln w="6350" cmpd="sng">
          <a:solidFill>
            <a:srgbClr val="0000FF"/>
          </a:solidFill>
        </a:ln>
      </dgm:spPr>
      <dgm:t>
        <a:bodyPr/>
        <a:lstStyle/>
        <a:p>
          <a:pPr rtl="0"/>
          <a:r>
            <a:rPr lang="en-US" sz="1200" b="1" dirty="0">
              <a:latin typeface="+mj-lt"/>
            </a:rPr>
            <a:t>Use a commercially available encryption package</a:t>
          </a:r>
        </a:p>
      </dgm:t>
    </dgm:pt>
    <dgm:pt modelId="{76DCDD3D-D5FD-644A-84F5-2EA8D0C6A564}" type="sibTrans" cxnId="{20752819-8123-724B-896D-FA5EC0385F5D}">
      <dgm:prSet/>
      <dgm:spPr/>
      <dgm:t>
        <a:bodyPr/>
        <a:lstStyle/>
        <a:p>
          <a:endParaRPr lang="en-US"/>
        </a:p>
      </dgm:t>
    </dgm:pt>
    <dgm:pt modelId="{5CD39330-8CE1-3D47-9E38-DB839339A14C}" type="parTrans" cxnId="{20752819-8123-724B-896D-FA5EC0385F5D}">
      <dgm:prSet/>
      <dgm:spPr/>
      <dgm:t>
        <a:bodyPr/>
        <a:lstStyle/>
        <a:p>
          <a:endParaRPr lang="en-US"/>
        </a:p>
      </dgm:t>
    </dgm:pt>
    <dgm:pt modelId="{77153C1C-3DEB-A84B-87AA-CB7C6D82B7F8}">
      <dgm:prSet custT="1"/>
      <dgm:spPr>
        <a:ln w="6350" cmpd="sng">
          <a:solidFill>
            <a:srgbClr val="0000FF"/>
          </a:solidFill>
        </a:ln>
      </dgm:spPr>
      <dgm:t>
        <a:bodyPr/>
        <a:lstStyle/>
        <a:p>
          <a:pPr rtl="0"/>
          <a:r>
            <a:rPr lang="en-US" sz="1000" b="1" dirty="0">
              <a:latin typeface="+mj-lt"/>
            </a:rPr>
            <a:t>There is often little protection beyond domain authentication and operating system access controls</a:t>
          </a:r>
        </a:p>
      </dgm:t>
    </dgm:pt>
    <dgm:pt modelId="{3710A11A-8209-3147-B3F4-5C837BF201C6}" type="parTrans" cxnId="{D0384155-8C07-474A-80E0-84DC46A27659}">
      <dgm:prSet/>
      <dgm:spPr/>
      <dgm:t>
        <a:bodyPr/>
        <a:lstStyle/>
        <a:p>
          <a:endParaRPr lang="en-US"/>
        </a:p>
      </dgm:t>
    </dgm:pt>
    <dgm:pt modelId="{DA6F9FB7-5940-D740-9926-69EB5FF0C60C}" type="sibTrans" cxnId="{D0384155-8C07-474A-80E0-84DC46A27659}">
      <dgm:prSet/>
      <dgm:spPr/>
      <dgm:t>
        <a:bodyPr/>
        <a:lstStyle/>
        <a:p>
          <a:endParaRPr lang="en-US"/>
        </a:p>
      </dgm:t>
    </dgm:pt>
    <dgm:pt modelId="{54E23FF5-9126-934F-BFB2-500EAC515580}">
      <dgm:prSet custT="1"/>
      <dgm:spPr>
        <a:ln w="6350" cmpd="sng">
          <a:solidFill>
            <a:srgbClr val="0000FF"/>
          </a:solidFill>
        </a:ln>
      </dgm:spPr>
      <dgm:t>
        <a:bodyPr/>
        <a:lstStyle/>
        <a:p>
          <a:pPr rtl="0"/>
          <a:r>
            <a:rPr lang="en-US" sz="1100" b="1" dirty="0">
              <a:latin typeface="+mj-lt"/>
            </a:rPr>
            <a:t>Even though erased, until disk sectors are reused data are recoverable</a:t>
          </a:r>
        </a:p>
      </dgm:t>
    </dgm:pt>
    <dgm:pt modelId="{C5A54218-EF4B-FC4D-BEDE-92D8AB4A3CB4}" type="parTrans" cxnId="{9B305384-5A07-1146-BF86-8C53A9175674}">
      <dgm:prSet/>
      <dgm:spPr/>
      <dgm:t>
        <a:bodyPr/>
        <a:lstStyle/>
        <a:p>
          <a:endParaRPr lang="en-US"/>
        </a:p>
      </dgm:t>
    </dgm:pt>
    <dgm:pt modelId="{2B84F85D-4826-954D-B853-F4349BF508AD}" type="sibTrans" cxnId="{9B305384-5A07-1146-BF86-8C53A9175674}">
      <dgm:prSet/>
      <dgm:spPr/>
      <dgm:t>
        <a:bodyPr/>
        <a:lstStyle/>
        <a:p>
          <a:endParaRPr lang="en-US"/>
        </a:p>
      </dgm:t>
    </dgm:pt>
    <dgm:pt modelId="{A71C51AA-F89F-0B40-816C-7BB6065ED7D2}" type="pres">
      <dgm:prSet presAssocID="{82245FE9-406C-184E-A564-56093A7A3EDA}" presName="Name0" presStyleCnt="0">
        <dgm:presLayoutVars>
          <dgm:chMax val="3"/>
          <dgm:chPref val="1"/>
          <dgm:dir/>
          <dgm:animLvl val="lvl"/>
          <dgm:resizeHandles/>
        </dgm:presLayoutVars>
      </dgm:prSet>
      <dgm:spPr/>
    </dgm:pt>
    <dgm:pt modelId="{EF922745-C4C5-E749-A654-EB03C213C76A}" type="pres">
      <dgm:prSet presAssocID="{82245FE9-406C-184E-A564-56093A7A3EDA}" presName="outerBox" presStyleCnt="0"/>
      <dgm:spPr/>
    </dgm:pt>
    <dgm:pt modelId="{57127BD4-6829-8C40-AB05-41ECB69BE522}" type="pres">
      <dgm:prSet presAssocID="{82245FE9-406C-184E-A564-56093A7A3EDA}" presName="outerBoxParent" presStyleLbl="node1" presStyleIdx="0" presStyleCnt="3" custLinFactNeighborX="287" custLinFactNeighborY="-4456"/>
      <dgm:spPr/>
    </dgm:pt>
    <dgm:pt modelId="{DF2287F7-BF3F-9E40-9ADE-F892A9E96ED1}" type="pres">
      <dgm:prSet presAssocID="{82245FE9-406C-184E-A564-56093A7A3EDA}" presName="outerBoxChildren" presStyleCnt="0"/>
      <dgm:spPr/>
    </dgm:pt>
    <dgm:pt modelId="{E270A0A1-CBD5-6049-AF12-ECD1B04798C3}" type="pres">
      <dgm:prSet presAssocID="{82245FE9-406C-184E-A564-56093A7A3EDA}" presName="middleBox" presStyleCnt="0"/>
      <dgm:spPr/>
    </dgm:pt>
    <dgm:pt modelId="{93C49ED3-9BD3-5440-8F1D-4DCD6D962765}" type="pres">
      <dgm:prSet presAssocID="{82245FE9-406C-184E-A564-56093A7A3EDA}" presName="middleBoxParent" presStyleLbl="node1" presStyleIdx="1" presStyleCnt="3"/>
      <dgm:spPr/>
    </dgm:pt>
    <dgm:pt modelId="{19B0B696-3830-F74A-9365-85EFA47433A2}" type="pres">
      <dgm:prSet presAssocID="{82245FE9-406C-184E-A564-56093A7A3EDA}" presName="middleBoxChildren" presStyleCnt="0"/>
      <dgm:spPr/>
    </dgm:pt>
    <dgm:pt modelId="{5FC9EDE9-9924-2240-AF38-EBDF3CB9104D}" type="pres">
      <dgm:prSet presAssocID="{77153C1C-3DEB-A84B-87AA-CB7C6D82B7F8}" presName="mChild" presStyleLbl="fgAcc1" presStyleIdx="0" presStyleCnt="7" custLinFactY="-23729" custLinFactNeighborX="-1291" custLinFactNeighborY="-100000">
        <dgm:presLayoutVars>
          <dgm:bulletEnabled val="1"/>
        </dgm:presLayoutVars>
      </dgm:prSet>
      <dgm:spPr/>
    </dgm:pt>
    <dgm:pt modelId="{60962CA1-0A44-A64C-B669-C2DBFF7F558F}" type="pres">
      <dgm:prSet presAssocID="{DA6F9FB7-5940-D740-9926-69EB5FF0C60C}" presName="middleSibTrans" presStyleCnt="0"/>
      <dgm:spPr/>
    </dgm:pt>
    <dgm:pt modelId="{6E83172A-5826-4341-BCA6-BDD68C8DA795}" type="pres">
      <dgm:prSet presAssocID="{2393C1DF-512E-9043-AD62-AE43E366DB5A}" presName="mChild" presStyleLbl="fgAcc1" presStyleIdx="1" presStyleCnt="7" custScaleX="102096" custScaleY="77135" custLinFactY="-311" custLinFactNeighborX="-243" custLinFactNeighborY="-100000">
        <dgm:presLayoutVars>
          <dgm:bulletEnabled val="1"/>
        </dgm:presLayoutVars>
      </dgm:prSet>
      <dgm:spPr/>
    </dgm:pt>
    <dgm:pt modelId="{1488D47D-AD49-F641-8896-37CF234A90FE}" type="pres">
      <dgm:prSet presAssocID="{F4E9023E-4B1E-F64E-80A2-DDE624533AE2}" presName="middleSibTrans" presStyleCnt="0"/>
      <dgm:spPr/>
    </dgm:pt>
    <dgm:pt modelId="{255611C6-259B-3745-9D82-1FE2FA70BB9A}" type="pres">
      <dgm:prSet presAssocID="{54E23FF5-9126-934F-BFB2-500EAC515580}" presName="mChild" presStyleLbl="fgAcc1" presStyleIdx="2" presStyleCnt="7" custLinFactY="808" custLinFactNeighborX="-1291" custLinFactNeighborY="100000">
        <dgm:presLayoutVars>
          <dgm:bulletEnabled val="1"/>
        </dgm:presLayoutVars>
      </dgm:prSet>
      <dgm:spPr/>
    </dgm:pt>
    <dgm:pt modelId="{5F95A7A0-5EFB-FC43-B10B-2EE4BBE15508}" type="pres">
      <dgm:prSet presAssocID="{82245FE9-406C-184E-A564-56093A7A3EDA}" presName="centerBox" presStyleCnt="0"/>
      <dgm:spPr/>
    </dgm:pt>
    <dgm:pt modelId="{188FBCD3-1600-D04D-8E8A-992194F0471C}" type="pres">
      <dgm:prSet presAssocID="{82245FE9-406C-184E-A564-56093A7A3EDA}" presName="centerBoxParent" presStyleLbl="node1" presStyleIdx="2" presStyleCnt="3"/>
      <dgm:spPr/>
    </dgm:pt>
    <dgm:pt modelId="{F938A11B-3305-F842-B887-F0A3B2CC464E}" type="pres">
      <dgm:prSet presAssocID="{82245FE9-406C-184E-A564-56093A7A3EDA}" presName="centerBoxChildren" presStyleCnt="0"/>
      <dgm:spPr/>
    </dgm:pt>
    <dgm:pt modelId="{8CF22125-005B-ED4E-8441-F0AAC4C9ED8E}" type="pres">
      <dgm:prSet presAssocID="{AC96D09B-C9F9-044C-B0CA-119D3EAE0DD2}" presName="cChild" presStyleLbl="fgAcc1" presStyleIdx="3" presStyleCnt="7">
        <dgm:presLayoutVars>
          <dgm:bulletEnabled val="1"/>
        </dgm:presLayoutVars>
      </dgm:prSet>
      <dgm:spPr/>
    </dgm:pt>
    <dgm:pt modelId="{B81E48AB-908F-2D4D-9C5D-5B872E8F0DC8}" type="pres">
      <dgm:prSet presAssocID="{76DCDD3D-D5FD-644A-84F5-2EA8D0C6A564}" presName="centerSibTrans" presStyleCnt="0"/>
      <dgm:spPr/>
    </dgm:pt>
    <dgm:pt modelId="{63CE57F3-E9E1-9C47-9735-2F58AA6459EA}" type="pres">
      <dgm:prSet presAssocID="{85D7D8A0-EE98-B24D-9616-6BAE749FF32E}" presName="cChild" presStyleLbl="fgAcc1" presStyleIdx="4" presStyleCnt="7">
        <dgm:presLayoutVars>
          <dgm:bulletEnabled val="1"/>
        </dgm:presLayoutVars>
      </dgm:prSet>
      <dgm:spPr/>
    </dgm:pt>
    <dgm:pt modelId="{09F7C353-F150-5D4F-8774-E61023E59A4E}" type="pres">
      <dgm:prSet presAssocID="{AD2BD323-AD82-5941-9BF7-DC486B0E051E}" presName="centerSibTrans" presStyleCnt="0"/>
      <dgm:spPr/>
    </dgm:pt>
    <dgm:pt modelId="{55E054E3-CA31-BA4C-8F2E-C80ADFD26591}" type="pres">
      <dgm:prSet presAssocID="{5E8978FF-5AE1-FD46-987D-3947FD113F9C}" presName="cChild" presStyleLbl="fgAcc1" presStyleIdx="5" presStyleCnt="7">
        <dgm:presLayoutVars>
          <dgm:bulletEnabled val="1"/>
        </dgm:presLayoutVars>
      </dgm:prSet>
      <dgm:spPr/>
    </dgm:pt>
    <dgm:pt modelId="{7440286F-0767-1C4D-874C-9131805789CA}" type="pres">
      <dgm:prSet presAssocID="{D47A22CD-9508-C448-A530-3D79698826B3}" presName="centerSibTrans" presStyleCnt="0"/>
      <dgm:spPr/>
    </dgm:pt>
    <dgm:pt modelId="{1887D0B3-502C-A445-A08A-951A81A766EC}" type="pres">
      <dgm:prSet presAssocID="{AD21BEE8-33F3-E840-B751-9CC464C0CEE7}" presName="cChild" presStyleLbl="fgAcc1" presStyleIdx="6" presStyleCnt="7">
        <dgm:presLayoutVars>
          <dgm:bulletEnabled val="1"/>
        </dgm:presLayoutVars>
      </dgm:prSet>
      <dgm:spPr/>
    </dgm:pt>
  </dgm:ptLst>
  <dgm:cxnLst>
    <dgm:cxn modelId="{00DFDE08-D966-8446-AD1C-28DA9AEB2BD8}" srcId="{82245FE9-406C-184E-A564-56093A7A3EDA}" destId="{1265B610-2E96-554B-B841-AF064D8B1D2B}" srcOrd="1" destOrd="0" parTransId="{420277FD-D08D-9C42-B7FA-E2FC202D3EBC}" sibTransId="{F9D55219-6B4A-184B-8E20-A409BEB3335C}"/>
    <dgm:cxn modelId="{11D55817-D60D-B848-A451-4086CB39E5C5}" type="presOf" srcId="{8E80C305-14EA-494D-B2A2-7174C57B15A6}" destId="{188FBCD3-1600-D04D-8E8A-992194F0471C}" srcOrd="0" destOrd="0" presId="urn:microsoft.com/office/officeart/2005/8/layout/target2"/>
    <dgm:cxn modelId="{20752819-8123-724B-896D-FA5EC0385F5D}" srcId="{8E80C305-14EA-494D-B2A2-7174C57B15A6}" destId="{AC96D09B-C9F9-044C-B0CA-119D3EAE0DD2}" srcOrd="0" destOrd="0" parTransId="{5CD39330-8CE1-3D47-9E38-DB839339A14C}" sibTransId="{76DCDD3D-D5FD-644A-84F5-2EA8D0C6A564}"/>
    <dgm:cxn modelId="{52074632-07A5-DC45-86DB-620573B8366C}" type="presOf" srcId="{5E8978FF-5AE1-FD46-987D-3947FD113F9C}" destId="{55E054E3-CA31-BA4C-8F2E-C80ADFD26591}" srcOrd="0" destOrd="0" presId="urn:microsoft.com/office/officeart/2005/8/layout/target2"/>
    <dgm:cxn modelId="{1E387738-767D-5F42-BC6C-2DC04CB7D247}" srcId="{1265B610-2E96-554B-B841-AF064D8B1D2B}" destId="{2393C1DF-512E-9043-AD62-AE43E366DB5A}" srcOrd="1" destOrd="0" parTransId="{E568E7B0-0BDA-D042-B0E7-91CF7EDD69A1}" sibTransId="{F4E9023E-4B1E-F64E-80A2-DDE624533AE2}"/>
    <dgm:cxn modelId="{8217CC46-9F73-B040-BF05-7087699FC1F7}" type="presOf" srcId="{AC96D09B-C9F9-044C-B0CA-119D3EAE0DD2}" destId="{8CF22125-005B-ED4E-8441-F0AAC4C9ED8E}" srcOrd="0" destOrd="0" presId="urn:microsoft.com/office/officeart/2005/8/layout/target2"/>
    <dgm:cxn modelId="{D3BA106B-5646-734C-AEF7-458C2A34E26C}" srcId="{82245FE9-406C-184E-A564-56093A7A3EDA}" destId="{68D4AB57-ED29-6948-A591-F4DFDEFD60CA}" srcOrd="0" destOrd="0" parTransId="{45ADFF47-DB37-5245-894A-9CBC30DB4B2F}" sibTransId="{4587644D-BA58-3647-B9C8-7F2133898072}"/>
    <dgm:cxn modelId="{3FCBFF4B-0078-2F4D-8E20-9DEA4F901114}" type="presOf" srcId="{54E23FF5-9126-934F-BFB2-500EAC515580}" destId="{255611C6-259B-3745-9D82-1FE2FA70BB9A}" srcOrd="0" destOrd="0" presId="urn:microsoft.com/office/officeart/2005/8/layout/target2"/>
    <dgm:cxn modelId="{86743C51-BB1D-3C4F-A446-538341E05011}" srcId="{8E80C305-14EA-494D-B2A2-7174C57B15A6}" destId="{85D7D8A0-EE98-B24D-9616-6BAE749FF32E}" srcOrd="1" destOrd="0" parTransId="{037445B4-D841-2F4D-A6FF-BD14B6B6677F}" sibTransId="{AD2BD323-AD82-5941-9BF7-DC486B0E051E}"/>
    <dgm:cxn modelId="{D0384155-8C07-474A-80E0-84DC46A27659}" srcId="{1265B610-2E96-554B-B841-AF064D8B1D2B}" destId="{77153C1C-3DEB-A84B-87AA-CB7C6D82B7F8}" srcOrd="0" destOrd="0" parTransId="{3710A11A-8209-3147-B3F4-5C837BF201C6}" sibTransId="{DA6F9FB7-5940-D740-9926-69EB5FF0C60C}"/>
    <dgm:cxn modelId="{87163980-FC4C-3B4C-9D4B-F8BD4C5ED402}" type="presOf" srcId="{1265B610-2E96-554B-B841-AF064D8B1D2B}" destId="{93C49ED3-9BD3-5440-8F1D-4DCD6D962765}" srcOrd="0" destOrd="0" presId="urn:microsoft.com/office/officeart/2005/8/layout/target2"/>
    <dgm:cxn modelId="{9B305384-5A07-1146-BF86-8C53A9175674}" srcId="{1265B610-2E96-554B-B841-AF064D8B1D2B}" destId="{54E23FF5-9126-934F-BFB2-500EAC515580}" srcOrd="2" destOrd="0" parTransId="{C5A54218-EF4B-FC4D-BEDE-92D8AB4A3CB4}" sibTransId="{2B84F85D-4826-954D-B853-F4349BF508AD}"/>
    <dgm:cxn modelId="{029F5FA0-2271-3B40-B0AD-63D5A6F3DCAE}" type="presOf" srcId="{68D4AB57-ED29-6948-A591-F4DFDEFD60CA}" destId="{57127BD4-6829-8C40-AB05-41ECB69BE522}" srcOrd="0" destOrd="0" presId="urn:microsoft.com/office/officeart/2005/8/layout/target2"/>
    <dgm:cxn modelId="{FC7688A7-42E7-8A4A-A5E7-4BCE2BB26AF2}" type="presOf" srcId="{77153C1C-3DEB-A84B-87AA-CB7C6D82B7F8}" destId="{5FC9EDE9-9924-2240-AF38-EBDF3CB9104D}" srcOrd="0" destOrd="0" presId="urn:microsoft.com/office/officeart/2005/8/layout/target2"/>
    <dgm:cxn modelId="{B6C99FAD-24CF-D040-90CC-570E52BBB1AE}" srcId="{8E80C305-14EA-494D-B2A2-7174C57B15A6}" destId="{5E8978FF-5AE1-FD46-987D-3947FD113F9C}" srcOrd="2" destOrd="0" parTransId="{27882AC6-4286-514A-A1B7-50717ABE1AF8}" sibTransId="{D47A22CD-9508-C448-A530-3D79698826B3}"/>
    <dgm:cxn modelId="{C03F43B6-53BA-A44A-87E5-95B58D7CFBB4}" srcId="{8E80C305-14EA-494D-B2A2-7174C57B15A6}" destId="{AD21BEE8-33F3-E840-B751-9CC464C0CEE7}" srcOrd="3" destOrd="0" parTransId="{2DEF46EF-3D2A-2D42-BF7E-CF76204C2BC3}" sibTransId="{A24336B4-FE0E-EE4E-8846-D086097ED7F1}"/>
    <dgm:cxn modelId="{7F52AEBF-C56A-D146-BD86-648EE08C734C}" srcId="{82245FE9-406C-184E-A564-56093A7A3EDA}" destId="{8E80C305-14EA-494D-B2A2-7174C57B15A6}" srcOrd="2" destOrd="0" parTransId="{C069AEFB-6822-9F4C-BBCE-91F7A091AFE8}" sibTransId="{C04878E8-9651-4E4C-A501-47798FD62919}"/>
    <dgm:cxn modelId="{3D4AA7C0-FABF-B846-AC6A-CD4F3B9DE55A}" type="presOf" srcId="{82245FE9-406C-184E-A564-56093A7A3EDA}" destId="{A71C51AA-F89F-0B40-816C-7BB6065ED7D2}" srcOrd="0" destOrd="0" presId="urn:microsoft.com/office/officeart/2005/8/layout/target2"/>
    <dgm:cxn modelId="{C47ED2C4-231C-FA46-93B2-4C94C653F20C}" type="presOf" srcId="{AD21BEE8-33F3-E840-B751-9CC464C0CEE7}" destId="{1887D0B3-502C-A445-A08A-951A81A766EC}" srcOrd="0" destOrd="0" presId="urn:microsoft.com/office/officeart/2005/8/layout/target2"/>
    <dgm:cxn modelId="{4869DBD4-1D13-0746-95ED-D73117287FDD}" type="presOf" srcId="{2393C1DF-512E-9043-AD62-AE43E366DB5A}" destId="{6E83172A-5826-4341-BCA6-BDD68C8DA795}" srcOrd="0" destOrd="0" presId="urn:microsoft.com/office/officeart/2005/8/layout/target2"/>
    <dgm:cxn modelId="{0D29DBEB-27EB-5C40-94B1-CB2CBE869124}" type="presOf" srcId="{85D7D8A0-EE98-B24D-9616-6BAE749FF32E}" destId="{63CE57F3-E9E1-9C47-9735-2F58AA6459EA}" srcOrd="0" destOrd="0" presId="urn:microsoft.com/office/officeart/2005/8/layout/target2"/>
    <dgm:cxn modelId="{3492E692-1AA1-C44B-8C27-B3092B678694}" type="presParOf" srcId="{A71C51AA-F89F-0B40-816C-7BB6065ED7D2}" destId="{EF922745-C4C5-E749-A654-EB03C213C76A}" srcOrd="0" destOrd="0" presId="urn:microsoft.com/office/officeart/2005/8/layout/target2"/>
    <dgm:cxn modelId="{9BBEDC03-C19F-6A4A-B17D-4D9B5FB728E4}" type="presParOf" srcId="{EF922745-C4C5-E749-A654-EB03C213C76A}" destId="{57127BD4-6829-8C40-AB05-41ECB69BE522}" srcOrd="0" destOrd="0" presId="urn:microsoft.com/office/officeart/2005/8/layout/target2"/>
    <dgm:cxn modelId="{EAC34CC8-E89B-0449-8AAE-4FA5B08F5422}" type="presParOf" srcId="{EF922745-C4C5-E749-A654-EB03C213C76A}" destId="{DF2287F7-BF3F-9E40-9ADE-F892A9E96ED1}" srcOrd="1" destOrd="0" presId="urn:microsoft.com/office/officeart/2005/8/layout/target2"/>
    <dgm:cxn modelId="{C2B1E70F-B895-8445-B9A9-F303462D0665}" type="presParOf" srcId="{A71C51AA-F89F-0B40-816C-7BB6065ED7D2}" destId="{E270A0A1-CBD5-6049-AF12-ECD1B04798C3}" srcOrd="1" destOrd="0" presId="urn:microsoft.com/office/officeart/2005/8/layout/target2"/>
    <dgm:cxn modelId="{101DE017-EE60-0D42-98A9-BA7475D9F8E6}" type="presParOf" srcId="{E270A0A1-CBD5-6049-AF12-ECD1B04798C3}" destId="{93C49ED3-9BD3-5440-8F1D-4DCD6D962765}" srcOrd="0" destOrd="0" presId="urn:microsoft.com/office/officeart/2005/8/layout/target2"/>
    <dgm:cxn modelId="{1ABF2A3E-0695-1948-9B96-631CEBB5D860}" type="presParOf" srcId="{E270A0A1-CBD5-6049-AF12-ECD1B04798C3}" destId="{19B0B696-3830-F74A-9365-85EFA47433A2}" srcOrd="1" destOrd="0" presId="urn:microsoft.com/office/officeart/2005/8/layout/target2"/>
    <dgm:cxn modelId="{389FB0DC-C949-2C40-A38A-F865FF04BD44}" type="presParOf" srcId="{19B0B696-3830-F74A-9365-85EFA47433A2}" destId="{5FC9EDE9-9924-2240-AF38-EBDF3CB9104D}" srcOrd="0" destOrd="0" presId="urn:microsoft.com/office/officeart/2005/8/layout/target2"/>
    <dgm:cxn modelId="{B7F9DF79-FF94-114A-ABDE-BF7B0F932C8D}" type="presParOf" srcId="{19B0B696-3830-F74A-9365-85EFA47433A2}" destId="{60962CA1-0A44-A64C-B669-C2DBFF7F558F}" srcOrd="1" destOrd="0" presId="urn:microsoft.com/office/officeart/2005/8/layout/target2"/>
    <dgm:cxn modelId="{33102E1C-5D38-3C47-8842-8356E77AEE61}" type="presParOf" srcId="{19B0B696-3830-F74A-9365-85EFA47433A2}" destId="{6E83172A-5826-4341-BCA6-BDD68C8DA795}" srcOrd="2" destOrd="0" presId="urn:microsoft.com/office/officeart/2005/8/layout/target2"/>
    <dgm:cxn modelId="{AC12C91E-D5B1-A948-BDDA-FC62777E9A33}" type="presParOf" srcId="{19B0B696-3830-F74A-9365-85EFA47433A2}" destId="{1488D47D-AD49-F641-8896-37CF234A90FE}" srcOrd="3" destOrd="0" presId="urn:microsoft.com/office/officeart/2005/8/layout/target2"/>
    <dgm:cxn modelId="{4B64A38E-13F7-274A-9AC5-122477F4D115}" type="presParOf" srcId="{19B0B696-3830-F74A-9365-85EFA47433A2}" destId="{255611C6-259B-3745-9D82-1FE2FA70BB9A}" srcOrd="4" destOrd="0" presId="urn:microsoft.com/office/officeart/2005/8/layout/target2"/>
    <dgm:cxn modelId="{A5066758-F2AC-B144-AEAE-C5BD2A35EC02}" type="presParOf" srcId="{A71C51AA-F89F-0B40-816C-7BB6065ED7D2}" destId="{5F95A7A0-5EFB-FC43-B10B-2EE4BBE15508}" srcOrd="2" destOrd="0" presId="urn:microsoft.com/office/officeart/2005/8/layout/target2"/>
    <dgm:cxn modelId="{37DFBDC4-9722-6A49-9402-D627142BA607}" type="presParOf" srcId="{5F95A7A0-5EFB-FC43-B10B-2EE4BBE15508}" destId="{188FBCD3-1600-D04D-8E8A-992194F0471C}" srcOrd="0" destOrd="0" presId="urn:microsoft.com/office/officeart/2005/8/layout/target2"/>
    <dgm:cxn modelId="{968D60C3-933A-034F-BFB5-B801864AC667}" type="presParOf" srcId="{5F95A7A0-5EFB-FC43-B10B-2EE4BBE15508}" destId="{F938A11B-3305-F842-B887-F0A3B2CC464E}" srcOrd="1" destOrd="0" presId="urn:microsoft.com/office/officeart/2005/8/layout/target2"/>
    <dgm:cxn modelId="{D6D0F2B3-F7F1-6849-BF83-239DD18D9C1C}" type="presParOf" srcId="{F938A11B-3305-F842-B887-F0A3B2CC464E}" destId="{8CF22125-005B-ED4E-8441-F0AAC4C9ED8E}" srcOrd="0" destOrd="0" presId="urn:microsoft.com/office/officeart/2005/8/layout/target2"/>
    <dgm:cxn modelId="{0302FD6A-E6B7-BF47-8271-46BA246827E8}" type="presParOf" srcId="{F938A11B-3305-F842-B887-F0A3B2CC464E}" destId="{B81E48AB-908F-2D4D-9C5D-5B872E8F0DC8}" srcOrd="1" destOrd="0" presId="urn:microsoft.com/office/officeart/2005/8/layout/target2"/>
    <dgm:cxn modelId="{B189DABE-02C6-6143-BC00-43B6B1B3DEFD}" type="presParOf" srcId="{F938A11B-3305-F842-B887-F0A3B2CC464E}" destId="{63CE57F3-E9E1-9C47-9735-2F58AA6459EA}" srcOrd="2" destOrd="0" presId="urn:microsoft.com/office/officeart/2005/8/layout/target2"/>
    <dgm:cxn modelId="{25B72B66-465D-D64A-BDF0-D62947CD6DD4}" type="presParOf" srcId="{F938A11B-3305-F842-B887-F0A3B2CC464E}" destId="{09F7C353-F150-5D4F-8774-E61023E59A4E}" srcOrd="3" destOrd="0" presId="urn:microsoft.com/office/officeart/2005/8/layout/target2"/>
    <dgm:cxn modelId="{1C75E6C2-EE65-644E-8D71-21821FA23027}" type="presParOf" srcId="{F938A11B-3305-F842-B887-F0A3B2CC464E}" destId="{55E054E3-CA31-BA4C-8F2E-C80ADFD26591}" srcOrd="4" destOrd="0" presId="urn:microsoft.com/office/officeart/2005/8/layout/target2"/>
    <dgm:cxn modelId="{67BF15F0-034F-274E-80E6-4580738ADADA}" type="presParOf" srcId="{F938A11B-3305-F842-B887-F0A3B2CC464E}" destId="{7440286F-0767-1C4D-874C-9131805789CA}" srcOrd="5" destOrd="0" presId="urn:microsoft.com/office/officeart/2005/8/layout/target2"/>
    <dgm:cxn modelId="{A9AB5FCE-EECD-6C47-9C84-3066319F9468}" type="presParOf" srcId="{F938A11B-3305-F842-B887-F0A3B2CC464E}" destId="{1887D0B3-502C-A445-A08A-951A81A766EC}"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93A1221-7895-9A46-8777-244D9A4FFCB5}"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3C8162DC-9A38-234A-BF50-29269EF60E37}">
      <dgm:prSet custT="1"/>
      <dgm:spPr>
        <a:solidFill>
          <a:schemeClr val="accent1">
            <a:lumMod val="60000"/>
            <a:lumOff val="40000"/>
          </a:schemeClr>
        </a:solidFill>
      </dgm:spPr>
      <dgm:t>
        <a:bodyPr/>
        <a:lstStyle/>
        <a:p>
          <a:pPr rtl="0"/>
          <a:r>
            <a:rPr lang="en-US" sz="3600" b="0" dirty="0">
              <a:solidFill>
                <a:srgbClr val="800000"/>
              </a:solidFill>
              <a:effectLst>
                <a:outerShdw blurRad="38100" dist="38100" dir="2700000" algn="tl">
                  <a:srgbClr val="000000">
                    <a:alpha val="43137"/>
                  </a:srgbClr>
                </a:outerShdw>
              </a:effectLst>
              <a:latin typeface="+mj-lt"/>
            </a:rPr>
            <a:t>The four means of authenticating user identity are based on:</a:t>
          </a:r>
        </a:p>
      </dgm:t>
    </dgm:pt>
    <dgm:pt modelId="{15376F90-9FB9-6441-9554-858E91071F1F}" type="parTrans" cxnId="{2CC17927-1A37-9B43-A607-4BA4F5CF900A}">
      <dgm:prSet/>
      <dgm:spPr/>
      <dgm:t>
        <a:bodyPr/>
        <a:lstStyle/>
        <a:p>
          <a:endParaRPr lang="en-US"/>
        </a:p>
      </dgm:t>
    </dgm:pt>
    <dgm:pt modelId="{57A63946-7EED-6443-8972-11A5E69850AC}" type="sibTrans" cxnId="{2CC17927-1A37-9B43-A607-4BA4F5CF900A}">
      <dgm:prSet/>
      <dgm:spPr/>
      <dgm:t>
        <a:bodyPr/>
        <a:lstStyle/>
        <a:p>
          <a:endParaRPr lang="en-US"/>
        </a:p>
      </dgm:t>
    </dgm:pt>
    <dgm:pt modelId="{9A425725-5BC3-9E48-8D4B-C57007FBE638}">
      <dgm:prSet custT="1"/>
      <dgm:spPr>
        <a:solidFill>
          <a:schemeClr val="accent1">
            <a:lumMod val="60000"/>
            <a:lumOff val="40000"/>
          </a:schemeClr>
        </a:solidFill>
      </dgm:spPr>
      <dgm:t>
        <a:bodyPr/>
        <a:lstStyle/>
        <a:p>
          <a:pPr algn="ctr" rtl="0">
            <a:lnSpc>
              <a:spcPct val="100000"/>
            </a:lnSpc>
            <a:spcAft>
              <a:spcPts val="0"/>
            </a:spcAft>
          </a:pPr>
          <a:r>
            <a:rPr lang="en-US" sz="2400" b="0" dirty="0">
              <a:ln>
                <a:solidFill>
                  <a:schemeClr val="bg2">
                    <a:lumMod val="50000"/>
                  </a:schemeClr>
                </a:solidFill>
              </a:ln>
              <a:solidFill>
                <a:srgbClr val="0000FF"/>
              </a:solidFill>
              <a:latin typeface="+mj-lt"/>
            </a:rPr>
            <a:t>Something</a:t>
          </a:r>
        </a:p>
        <a:p>
          <a:pPr algn="ctr" rtl="0">
            <a:lnSpc>
              <a:spcPct val="100000"/>
            </a:lnSpc>
            <a:spcAft>
              <a:spcPts val="0"/>
            </a:spcAft>
          </a:pPr>
          <a:r>
            <a:rPr lang="en-US" sz="2400" b="0" dirty="0">
              <a:ln>
                <a:solidFill>
                  <a:schemeClr val="bg2">
                    <a:lumMod val="50000"/>
                  </a:schemeClr>
                </a:solidFill>
              </a:ln>
              <a:solidFill>
                <a:srgbClr val="0000FF"/>
              </a:solidFill>
              <a:latin typeface="+mj-lt"/>
            </a:rPr>
            <a:t>you know</a:t>
          </a:r>
        </a:p>
        <a:p>
          <a:pPr algn="ctr" rtl="0">
            <a:lnSpc>
              <a:spcPct val="100000"/>
            </a:lnSpc>
            <a:spcAft>
              <a:spcPts val="0"/>
            </a:spcAft>
          </a:pPr>
          <a:endParaRPr lang="en-US" sz="1800" b="0" dirty="0">
            <a:ln>
              <a:solidFill>
                <a:schemeClr val="bg2">
                  <a:lumMod val="50000"/>
                </a:schemeClr>
              </a:solidFill>
            </a:ln>
            <a:solidFill>
              <a:srgbClr val="0000FF"/>
            </a:solidFill>
            <a:latin typeface="+mj-lt"/>
          </a:endParaRPr>
        </a:p>
        <a:p>
          <a:pPr algn="ctr" rtl="0">
            <a:lnSpc>
              <a:spcPct val="100000"/>
            </a:lnSpc>
            <a:spcAft>
              <a:spcPts val="0"/>
            </a:spcAft>
          </a:pPr>
          <a:endParaRPr lang="en-US" sz="1800" b="0" dirty="0">
            <a:ln>
              <a:solidFill>
                <a:schemeClr val="bg2">
                  <a:lumMod val="50000"/>
                </a:schemeClr>
              </a:solidFill>
            </a:ln>
            <a:solidFill>
              <a:srgbClr val="0000FF"/>
            </a:solidFill>
            <a:latin typeface="+mj-lt"/>
          </a:endParaRPr>
        </a:p>
      </dgm:t>
    </dgm:pt>
    <dgm:pt modelId="{66A970E0-3EAB-754C-AA2E-B2846BF273CE}" type="parTrans" cxnId="{5DC6B2A8-F686-5642-8173-64C8874E07C9}">
      <dgm:prSet/>
      <dgm:spPr/>
      <dgm:t>
        <a:bodyPr/>
        <a:lstStyle/>
        <a:p>
          <a:endParaRPr lang="en-US"/>
        </a:p>
      </dgm:t>
    </dgm:pt>
    <dgm:pt modelId="{2F6C71E9-4AE4-B245-8F52-0C7990E20B80}" type="sibTrans" cxnId="{5DC6B2A8-F686-5642-8173-64C8874E07C9}">
      <dgm:prSet/>
      <dgm:spPr/>
      <dgm:t>
        <a:bodyPr/>
        <a:lstStyle/>
        <a:p>
          <a:endParaRPr lang="en-US"/>
        </a:p>
      </dgm:t>
    </dgm:pt>
    <dgm:pt modelId="{DA094B08-D6EC-3A40-9D64-2185244C2134}">
      <dgm:prSet/>
      <dgm:spPr>
        <a:solidFill>
          <a:schemeClr val="accent1">
            <a:lumMod val="60000"/>
            <a:lumOff val="40000"/>
          </a:schemeClr>
        </a:solidFill>
      </dgm:spPr>
      <dgm:t>
        <a:bodyPr/>
        <a:lstStyle/>
        <a:p>
          <a:pPr algn="l" rtl="0">
            <a:lnSpc>
              <a:spcPct val="90000"/>
            </a:lnSpc>
            <a:spcAft>
              <a:spcPct val="15000"/>
            </a:spcAft>
          </a:pPr>
          <a:r>
            <a:rPr lang="en-US" sz="1800" b="0" dirty="0">
              <a:solidFill>
                <a:srgbClr val="800000"/>
              </a:solidFill>
              <a:latin typeface="+mj-lt"/>
            </a:rPr>
            <a:t>Password, PIN, answers to prearranged questions</a:t>
          </a:r>
        </a:p>
      </dgm:t>
    </dgm:pt>
    <dgm:pt modelId="{18D841F5-114F-294C-BA24-406997EE8226}" type="parTrans" cxnId="{6C86A8AA-F03A-614A-8B2B-006CA15AA635}">
      <dgm:prSet/>
      <dgm:spPr/>
      <dgm:t>
        <a:bodyPr/>
        <a:lstStyle/>
        <a:p>
          <a:endParaRPr lang="en-US"/>
        </a:p>
      </dgm:t>
    </dgm:pt>
    <dgm:pt modelId="{1750BC11-6B46-644A-AD2C-4A05463E92F7}" type="sibTrans" cxnId="{6C86A8AA-F03A-614A-8B2B-006CA15AA635}">
      <dgm:prSet/>
      <dgm:spPr/>
      <dgm:t>
        <a:bodyPr/>
        <a:lstStyle/>
        <a:p>
          <a:endParaRPr lang="en-US"/>
        </a:p>
      </dgm:t>
    </dgm:pt>
    <dgm:pt modelId="{490135F2-5863-F54B-85A0-238664A3B643}">
      <dgm:prSet custT="1"/>
      <dgm:spPr>
        <a:solidFill>
          <a:schemeClr val="accent1">
            <a:lumMod val="60000"/>
            <a:lumOff val="40000"/>
          </a:schemeClr>
        </a:solidFill>
      </dgm:spPr>
      <dgm:t>
        <a:bodyPr/>
        <a:lstStyle/>
        <a:p>
          <a:pPr algn="ctr" rtl="0">
            <a:lnSpc>
              <a:spcPct val="100000"/>
            </a:lnSpc>
            <a:spcAft>
              <a:spcPts val="0"/>
            </a:spcAft>
          </a:pPr>
          <a:r>
            <a:rPr lang="en-US" sz="2400" b="0" dirty="0">
              <a:ln>
                <a:solidFill>
                  <a:schemeClr val="bg2">
                    <a:lumMod val="50000"/>
                  </a:schemeClr>
                </a:solidFill>
              </a:ln>
              <a:solidFill>
                <a:srgbClr val="0000FF"/>
              </a:solidFill>
              <a:latin typeface="+mj-lt"/>
            </a:rPr>
            <a:t>Something</a:t>
          </a:r>
        </a:p>
        <a:p>
          <a:pPr algn="ctr" rtl="0">
            <a:lnSpc>
              <a:spcPct val="100000"/>
            </a:lnSpc>
            <a:spcAft>
              <a:spcPts val="0"/>
            </a:spcAft>
          </a:pPr>
          <a:r>
            <a:rPr lang="en-US" sz="2400" b="0" dirty="0">
              <a:ln>
                <a:solidFill>
                  <a:schemeClr val="bg2">
                    <a:lumMod val="50000"/>
                  </a:schemeClr>
                </a:solidFill>
              </a:ln>
              <a:solidFill>
                <a:srgbClr val="0000FF"/>
              </a:solidFill>
              <a:latin typeface="+mj-lt"/>
            </a:rPr>
            <a:t>you have</a:t>
          </a:r>
        </a:p>
        <a:p>
          <a:pPr algn="ctr" rtl="0">
            <a:lnSpc>
              <a:spcPct val="100000"/>
            </a:lnSpc>
            <a:spcAft>
              <a:spcPts val="0"/>
            </a:spcAft>
          </a:pPr>
          <a:r>
            <a:rPr lang="en-US" sz="1800" b="0" dirty="0">
              <a:ln>
                <a:solidFill>
                  <a:schemeClr val="bg2">
                    <a:lumMod val="50000"/>
                  </a:schemeClr>
                </a:solidFill>
              </a:ln>
              <a:solidFill>
                <a:srgbClr val="0000FF"/>
              </a:solidFill>
              <a:latin typeface="+mj-lt"/>
            </a:rPr>
            <a:t> (token)</a:t>
          </a:r>
        </a:p>
        <a:p>
          <a:pPr algn="ctr" rtl="0">
            <a:lnSpc>
              <a:spcPct val="100000"/>
            </a:lnSpc>
            <a:spcAft>
              <a:spcPts val="0"/>
            </a:spcAft>
          </a:pPr>
          <a:endParaRPr lang="en-US" sz="1800" b="0" dirty="0">
            <a:ln>
              <a:solidFill>
                <a:schemeClr val="bg2">
                  <a:lumMod val="50000"/>
                </a:schemeClr>
              </a:solidFill>
            </a:ln>
            <a:solidFill>
              <a:srgbClr val="0000FF"/>
            </a:solidFill>
            <a:latin typeface="+mj-lt"/>
          </a:endParaRPr>
        </a:p>
      </dgm:t>
    </dgm:pt>
    <dgm:pt modelId="{319E5F9E-199F-D646-A5DD-76D10B86F2A5}" type="parTrans" cxnId="{F346C330-4186-CF46-A48F-B37F8D782A3C}">
      <dgm:prSet/>
      <dgm:spPr/>
      <dgm:t>
        <a:bodyPr/>
        <a:lstStyle/>
        <a:p>
          <a:endParaRPr lang="en-US"/>
        </a:p>
      </dgm:t>
    </dgm:pt>
    <dgm:pt modelId="{129DA994-79FE-934D-A1C5-EDDC22B1AD0A}" type="sibTrans" cxnId="{F346C330-4186-CF46-A48F-B37F8D782A3C}">
      <dgm:prSet/>
      <dgm:spPr/>
      <dgm:t>
        <a:bodyPr/>
        <a:lstStyle/>
        <a:p>
          <a:endParaRPr lang="en-US"/>
        </a:p>
      </dgm:t>
    </dgm:pt>
    <dgm:pt modelId="{70BCDC5B-1DFE-D44E-B10C-19879EEB2220}">
      <dgm:prSet/>
      <dgm:spPr>
        <a:solidFill>
          <a:schemeClr val="accent1">
            <a:lumMod val="60000"/>
            <a:lumOff val="40000"/>
          </a:schemeClr>
        </a:solidFill>
      </dgm:spPr>
      <dgm:t>
        <a:bodyPr/>
        <a:lstStyle/>
        <a:p>
          <a:pPr algn="l" rtl="0">
            <a:lnSpc>
              <a:spcPct val="90000"/>
            </a:lnSpc>
            <a:spcAft>
              <a:spcPct val="15000"/>
            </a:spcAft>
          </a:pPr>
          <a:r>
            <a:rPr lang="en-US" sz="1800" b="0" dirty="0">
              <a:solidFill>
                <a:srgbClr val="800000"/>
              </a:solidFill>
              <a:latin typeface="+mj-lt"/>
            </a:rPr>
            <a:t>Smartcard, electronic keycard, physical key</a:t>
          </a:r>
        </a:p>
      </dgm:t>
    </dgm:pt>
    <dgm:pt modelId="{995CF7EC-C73B-B54A-9F3A-94B5C720ED68}" type="parTrans" cxnId="{2ECFC01E-761A-734A-A0B1-27C40E6CF113}">
      <dgm:prSet/>
      <dgm:spPr/>
      <dgm:t>
        <a:bodyPr/>
        <a:lstStyle/>
        <a:p>
          <a:endParaRPr lang="en-US"/>
        </a:p>
      </dgm:t>
    </dgm:pt>
    <dgm:pt modelId="{A59289C0-7DA3-D54A-BB56-CD02D399341A}" type="sibTrans" cxnId="{2ECFC01E-761A-734A-A0B1-27C40E6CF113}">
      <dgm:prSet/>
      <dgm:spPr/>
      <dgm:t>
        <a:bodyPr/>
        <a:lstStyle/>
        <a:p>
          <a:endParaRPr lang="en-US"/>
        </a:p>
      </dgm:t>
    </dgm:pt>
    <dgm:pt modelId="{2494B512-93B2-CD4E-A97A-F5D3578693A5}">
      <dgm:prSet custT="1"/>
      <dgm:spPr>
        <a:solidFill>
          <a:schemeClr val="accent1">
            <a:lumMod val="60000"/>
            <a:lumOff val="40000"/>
          </a:schemeClr>
        </a:solidFill>
      </dgm:spPr>
      <dgm:t>
        <a:bodyPr/>
        <a:lstStyle/>
        <a:p>
          <a:pPr algn="ctr" rtl="0">
            <a:lnSpc>
              <a:spcPct val="100000"/>
            </a:lnSpc>
            <a:spcAft>
              <a:spcPts val="0"/>
            </a:spcAft>
          </a:pPr>
          <a:r>
            <a:rPr lang="en-US" sz="2400" b="0" dirty="0">
              <a:ln>
                <a:solidFill>
                  <a:schemeClr val="bg2">
                    <a:lumMod val="50000"/>
                  </a:schemeClr>
                </a:solidFill>
              </a:ln>
              <a:solidFill>
                <a:srgbClr val="0000FF"/>
              </a:solidFill>
              <a:latin typeface="+mj-lt"/>
            </a:rPr>
            <a:t>Something</a:t>
          </a:r>
        </a:p>
        <a:p>
          <a:pPr algn="ctr" rtl="0">
            <a:lnSpc>
              <a:spcPct val="100000"/>
            </a:lnSpc>
            <a:spcAft>
              <a:spcPts val="0"/>
            </a:spcAft>
          </a:pPr>
          <a:r>
            <a:rPr lang="en-US" sz="2400" b="0" dirty="0">
              <a:ln>
                <a:solidFill>
                  <a:schemeClr val="bg2">
                    <a:lumMod val="50000"/>
                  </a:schemeClr>
                </a:solidFill>
              </a:ln>
              <a:solidFill>
                <a:srgbClr val="0000FF"/>
              </a:solidFill>
              <a:latin typeface="+mj-lt"/>
            </a:rPr>
            <a:t>you are</a:t>
          </a:r>
        </a:p>
        <a:p>
          <a:pPr algn="ctr" rtl="0">
            <a:lnSpc>
              <a:spcPct val="100000"/>
            </a:lnSpc>
            <a:spcAft>
              <a:spcPts val="0"/>
            </a:spcAft>
          </a:pPr>
          <a:r>
            <a:rPr lang="en-US" sz="1600" b="0" dirty="0">
              <a:ln>
                <a:solidFill>
                  <a:schemeClr val="bg2">
                    <a:lumMod val="50000"/>
                  </a:schemeClr>
                </a:solidFill>
              </a:ln>
              <a:solidFill>
                <a:srgbClr val="0000FF"/>
              </a:solidFill>
              <a:latin typeface="+mj-lt"/>
            </a:rPr>
            <a:t>(static biometrics)</a:t>
          </a:r>
        </a:p>
        <a:p>
          <a:pPr algn="ctr" rtl="0">
            <a:lnSpc>
              <a:spcPct val="100000"/>
            </a:lnSpc>
            <a:spcAft>
              <a:spcPts val="0"/>
            </a:spcAft>
          </a:pPr>
          <a:endParaRPr lang="en-US" sz="1800" b="0" dirty="0">
            <a:ln>
              <a:solidFill>
                <a:schemeClr val="bg2">
                  <a:lumMod val="50000"/>
                </a:schemeClr>
              </a:solidFill>
            </a:ln>
            <a:solidFill>
              <a:srgbClr val="0000FF"/>
            </a:solidFill>
            <a:latin typeface="+mj-lt"/>
          </a:endParaRPr>
        </a:p>
      </dgm:t>
    </dgm:pt>
    <dgm:pt modelId="{F83CB3DE-5D3F-6046-AB1F-FE5F4773E567}" type="parTrans" cxnId="{D4C05942-5341-B843-9DE9-E1451246169F}">
      <dgm:prSet/>
      <dgm:spPr/>
      <dgm:t>
        <a:bodyPr/>
        <a:lstStyle/>
        <a:p>
          <a:endParaRPr lang="en-US"/>
        </a:p>
      </dgm:t>
    </dgm:pt>
    <dgm:pt modelId="{B96E484E-7A8C-AF4B-AD2C-C80711D7E208}" type="sibTrans" cxnId="{D4C05942-5341-B843-9DE9-E1451246169F}">
      <dgm:prSet/>
      <dgm:spPr/>
      <dgm:t>
        <a:bodyPr/>
        <a:lstStyle/>
        <a:p>
          <a:endParaRPr lang="en-US"/>
        </a:p>
      </dgm:t>
    </dgm:pt>
    <dgm:pt modelId="{19D906B0-C045-4441-BB75-E10C4668B4F2}">
      <dgm:prSet/>
      <dgm:spPr>
        <a:solidFill>
          <a:schemeClr val="accent1">
            <a:lumMod val="60000"/>
            <a:lumOff val="40000"/>
          </a:schemeClr>
        </a:solidFill>
      </dgm:spPr>
      <dgm:t>
        <a:bodyPr/>
        <a:lstStyle/>
        <a:p>
          <a:pPr algn="l" rtl="0">
            <a:lnSpc>
              <a:spcPct val="90000"/>
            </a:lnSpc>
            <a:spcAft>
              <a:spcPct val="15000"/>
            </a:spcAft>
          </a:pPr>
          <a:r>
            <a:rPr lang="en-US" sz="1800" b="0" dirty="0">
              <a:solidFill>
                <a:srgbClr val="800000"/>
              </a:solidFill>
              <a:latin typeface="+mj-lt"/>
            </a:rPr>
            <a:t>Fingerprint, retina, face</a:t>
          </a:r>
        </a:p>
      </dgm:t>
    </dgm:pt>
    <dgm:pt modelId="{7C29C5C0-9240-C245-89FF-1D864E2780E2}" type="parTrans" cxnId="{229AC9E0-E552-CB4D-9807-D28F6510C7D9}">
      <dgm:prSet/>
      <dgm:spPr/>
      <dgm:t>
        <a:bodyPr/>
        <a:lstStyle/>
        <a:p>
          <a:endParaRPr lang="en-US"/>
        </a:p>
      </dgm:t>
    </dgm:pt>
    <dgm:pt modelId="{DB0C8628-3B90-D346-8162-77FF036E8D8B}" type="sibTrans" cxnId="{229AC9E0-E552-CB4D-9807-D28F6510C7D9}">
      <dgm:prSet/>
      <dgm:spPr/>
      <dgm:t>
        <a:bodyPr/>
        <a:lstStyle/>
        <a:p>
          <a:endParaRPr lang="en-US"/>
        </a:p>
      </dgm:t>
    </dgm:pt>
    <dgm:pt modelId="{ECBE5338-F799-904D-B2C8-F97AA7811BF5}">
      <dgm:prSet custT="1"/>
      <dgm:spPr>
        <a:solidFill>
          <a:schemeClr val="accent1">
            <a:lumMod val="60000"/>
            <a:lumOff val="40000"/>
          </a:schemeClr>
        </a:solidFill>
      </dgm:spPr>
      <dgm:t>
        <a:bodyPr/>
        <a:lstStyle/>
        <a:p>
          <a:pPr algn="ctr" rtl="0">
            <a:lnSpc>
              <a:spcPct val="100000"/>
            </a:lnSpc>
            <a:spcAft>
              <a:spcPts val="0"/>
            </a:spcAft>
          </a:pPr>
          <a:r>
            <a:rPr lang="en-US" sz="2400" b="0" dirty="0">
              <a:ln>
                <a:solidFill>
                  <a:schemeClr val="bg2">
                    <a:lumMod val="50000"/>
                  </a:schemeClr>
                </a:solidFill>
              </a:ln>
              <a:solidFill>
                <a:srgbClr val="0000FF"/>
              </a:solidFill>
              <a:latin typeface="+mj-lt"/>
            </a:rPr>
            <a:t>Something</a:t>
          </a:r>
        </a:p>
        <a:p>
          <a:pPr algn="ctr" rtl="0">
            <a:lnSpc>
              <a:spcPct val="100000"/>
            </a:lnSpc>
            <a:spcAft>
              <a:spcPts val="0"/>
            </a:spcAft>
          </a:pPr>
          <a:r>
            <a:rPr lang="en-US" sz="2400" b="0" dirty="0">
              <a:ln>
                <a:solidFill>
                  <a:schemeClr val="bg2">
                    <a:lumMod val="50000"/>
                  </a:schemeClr>
                </a:solidFill>
              </a:ln>
              <a:solidFill>
                <a:srgbClr val="0000FF"/>
              </a:solidFill>
              <a:latin typeface="+mj-lt"/>
            </a:rPr>
            <a:t>you do</a:t>
          </a:r>
        </a:p>
        <a:p>
          <a:pPr algn="ctr" rtl="0">
            <a:lnSpc>
              <a:spcPct val="100000"/>
            </a:lnSpc>
            <a:spcAft>
              <a:spcPts val="0"/>
            </a:spcAft>
          </a:pPr>
          <a:r>
            <a:rPr lang="en-US" sz="1400" b="0" dirty="0">
              <a:ln>
                <a:solidFill>
                  <a:schemeClr val="bg2">
                    <a:lumMod val="50000"/>
                  </a:schemeClr>
                </a:solidFill>
              </a:ln>
              <a:solidFill>
                <a:srgbClr val="0000FF"/>
              </a:solidFill>
              <a:latin typeface="+mj-lt"/>
            </a:rPr>
            <a:t>(dynamic biometrics)</a:t>
          </a:r>
        </a:p>
        <a:p>
          <a:pPr algn="ctr" rtl="0">
            <a:lnSpc>
              <a:spcPct val="100000"/>
            </a:lnSpc>
            <a:spcAft>
              <a:spcPts val="0"/>
            </a:spcAft>
          </a:pPr>
          <a:r>
            <a:rPr lang="en-US" sz="2400" b="0" dirty="0">
              <a:ln>
                <a:solidFill>
                  <a:schemeClr val="bg2">
                    <a:lumMod val="50000"/>
                  </a:schemeClr>
                </a:solidFill>
              </a:ln>
              <a:solidFill>
                <a:srgbClr val="0000FF"/>
              </a:solidFill>
              <a:latin typeface="+mj-lt"/>
            </a:rPr>
            <a:t> </a:t>
          </a:r>
        </a:p>
      </dgm:t>
    </dgm:pt>
    <dgm:pt modelId="{E5B20691-5E9C-AA43-A5E2-ED0FFC82B6F7}" type="parTrans" cxnId="{60156B1E-83EB-8F45-8D77-C070E0AEF9E2}">
      <dgm:prSet/>
      <dgm:spPr/>
      <dgm:t>
        <a:bodyPr/>
        <a:lstStyle/>
        <a:p>
          <a:endParaRPr lang="en-US"/>
        </a:p>
      </dgm:t>
    </dgm:pt>
    <dgm:pt modelId="{CAD717D8-1D22-F347-A298-725960198930}" type="sibTrans" cxnId="{60156B1E-83EB-8F45-8D77-C070E0AEF9E2}">
      <dgm:prSet/>
      <dgm:spPr/>
      <dgm:t>
        <a:bodyPr/>
        <a:lstStyle/>
        <a:p>
          <a:endParaRPr lang="en-US"/>
        </a:p>
      </dgm:t>
    </dgm:pt>
    <dgm:pt modelId="{C56929A0-38DC-C741-8731-AD113AF3DD10}">
      <dgm:prSet/>
      <dgm:spPr>
        <a:solidFill>
          <a:schemeClr val="accent1">
            <a:lumMod val="60000"/>
            <a:lumOff val="40000"/>
          </a:schemeClr>
        </a:solidFill>
      </dgm:spPr>
      <dgm:t>
        <a:bodyPr/>
        <a:lstStyle/>
        <a:p>
          <a:pPr algn="l" rtl="0">
            <a:lnSpc>
              <a:spcPct val="90000"/>
            </a:lnSpc>
            <a:spcAft>
              <a:spcPct val="15000"/>
            </a:spcAft>
          </a:pPr>
          <a:r>
            <a:rPr lang="en-US" sz="1900" b="0" dirty="0">
              <a:solidFill>
                <a:srgbClr val="800000"/>
              </a:solidFill>
              <a:latin typeface="+mj-lt"/>
            </a:rPr>
            <a:t>Voice pattern, handwriting, typing rhythm </a:t>
          </a:r>
        </a:p>
      </dgm:t>
    </dgm:pt>
    <dgm:pt modelId="{CEFC98D1-1059-FB49-AEB4-927C7972D131}" type="parTrans" cxnId="{0BCD6708-E2D4-9D44-8D04-593614F4BA62}">
      <dgm:prSet/>
      <dgm:spPr/>
      <dgm:t>
        <a:bodyPr/>
        <a:lstStyle/>
        <a:p>
          <a:endParaRPr lang="en-US"/>
        </a:p>
      </dgm:t>
    </dgm:pt>
    <dgm:pt modelId="{63371AFB-75E8-8949-A739-2D77669A48DE}" type="sibTrans" cxnId="{0BCD6708-E2D4-9D44-8D04-593614F4BA62}">
      <dgm:prSet/>
      <dgm:spPr/>
      <dgm:t>
        <a:bodyPr/>
        <a:lstStyle/>
        <a:p>
          <a:endParaRPr lang="en-US"/>
        </a:p>
      </dgm:t>
    </dgm:pt>
    <dgm:pt modelId="{4DE75C25-8AB6-AC48-8CCE-CC14CE5AFDD6}">
      <dgm:prSet/>
      <dgm:spPr/>
      <dgm:t>
        <a:bodyPr/>
        <a:lstStyle/>
        <a:p>
          <a:endParaRPr lang="en-US" dirty="0"/>
        </a:p>
      </dgm:t>
    </dgm:pt>
    <dgm:pt modelId="{903A8029-00E0-0F45-84C0-751562C032E2}" type="parTrans" cxnId="{45FE3C7E-946A-4E41-96FC-A255609384F5}">
      <dgm:prSet/>
      <dgm:spPr/>
      <dgm:t>
        <a:bodyPr/>
        <a:lstStyle/>
        <a:p>
          <a:endParaRPr lang="en-US"/>
        </a:p>
      </dgm:t>
    </dgm:pt>
    <dgm:pt modelId="{1E4A610B-7136-FF4C-AA80-249B00558E9F}" type="sibTrans" cxnId="{45FE3C7E-946A-4E41-96FC-A255609384F5}">
      <dgm:prSet/>
      <dgm:spPr/>
      <dgm:t>
        <a:bodyPr/>
        <a:lstStyle/>
        <a:p>
          <a:endParaRPr lang="en-US"/>
        </a:p>
      </dgm:t>
    </dgm:pt>
    <dgm:pt modelId="{5BDAED95-C48D-644A-87B0-7F68122F3229}" type="pres">
      <dgm:prSet presAssocID="{293A1221-7895-9A46-8777-244D9A4FFCB5}" presName="composite" presStyleCnt="0">
        <dgm:presLayoutVars>
          <dgm:chMax val="1"/>
          <dgm:dir/>
          <dgm:resizeHandles val="exact"/>
        </dgm:presLayoutVars>
      </dgm:prSet>
      <dgm:spPr/>
    </dgm:pt>
    <dgm:pt modelId="{D2C1D77E-6AC8-8E42-B99A-293D993351D8}" type="pres">
      <dgm:prSet presAssocID="{3C8162DC-9A38-234A-BF50-29269EF60E37}" presName="roof" presStyleLbl="dkBgShp" presStyleIdx="0" presStyleCnt="2"/>
      <dgm:spPr/>
    </dgm:pt>
    <dgm:pt modelId="{7478F3E0-8E09-F64C-B855-BD7879D406BD}" type="pres">
      <dgm:prSet presAssocID="{3C8162DC-9A38-234A-BF50-29269EF60E37}" presName="pillars" presStyleCnt="0"/>
      <dgm:spPr/>
    </dgm:pt>
    <dgm:pt modelId="{198BB093-4285-EC44-88FF-71FB54257C73}" type="pres">
      <dgm:prSet presAssocID="{3C8162DC-9A38-234A-BF50-29269EF60E37}" presName="pillar1" presStyleLbl="node1" presStyleIdx="0" presStyleCnt="4">
        <dgm:presLayoutVars>
          <dgm:bulletEnabled val="1"/>
        </dgm:presLayoutVars>
      </dgm:prSet>
      <dgm:spPr/>
    </dgm:pt>
    <dgm:pt modelId="{0B6B2944-485F-D94E-91E5-D49764415E8F}" type="pres">
      <dgm:prSet presAssocID="{490135F2-5863-F54B-85A0-238664A3B643}" presName="pillarX" presStyleLbl="node1" presStyleIdx="1" presStyleCnt="4">
        <dgm:presLayoutVars>
          <dgm:bulletEnabled val="1"/>
        </dgm:presLayoutVars>
      </dgm:prSet>
      <dgm:spPr/>
    </dgm:pt>
    <dgm:pt modelId="{BCF55D28-D450-0B40-8AFF-C3F11E85BEFF}" type="pres">
      <dgm:prSet presAssocID="{2494B512-93B2-CD4E-A97A-F5D3578693A5}" presName="pillarX" presStyleLbl="node1" presStyleIdx="2" presStyleCnt="4">
        <dgm:presLayoutVars>
          <dgm:bulletEnabled val="1"/>
        </dgm:presLayoutVars>
      </dgm:prSet>
      <dgm:spPr/>
    </dgm:pt>
    <dgm:pt modelId="{83BB62CB-8350-7548-AF1C-8700E4AF25F5}" type="pres">
      <dgm:prSet presAssocID="{ECBE5338-F799-904D-B2C8-F97AA7811BF5}" presName="pillarX" presStyleLbl="node1" presStyleIdx="3" presStyleCnt="4">
        <dgm:presLayoutVars>
          <dgm:bulletEnabled val="1"/>
        </dgm:presLayoutVars>
      </dgm:prSet>
      <dgm:spPr/>
    </dgm:pt>
    <dgm:pt modelId="{216527E0-2AA5-794B-AC2B-3E3DC5EF240C}" type="pres">
      <dgm:prSet presAssocID="{3C8162DC-9A38-234A-BF50-29269EF60E37}" presName="base" presStyleLbl="dkBgShp" presStyleIdx="1" presStyleCnt="2"/>
      <dgm:spPr/>
    </dgm:pt>
  </dgm:ptLst>
  <dgm:cxnLst>
    <dgm:cxn modelId="{4D333204-B25D-EA4A-B29E-8A50D363F853}" type="presOf" srcId="{C56929A0-38DC-C741-8731-AD113AF3DD10}" destId="{83BB62CB-8350-7548-AF1C-8700E4AF25F5}" srcOrd="0" destOrd="1" presId="urn:microsoft.com/office/officeart/2005/8/layout/hList3"/>
    <dgm:cxn modelId="{55387907-C94F-9C45-A32C-5AE215E99F96}" type="presOf" srcId="{3C8162DC-9A38-234A-BF50-29269EF60E37}" destId="{D2C1D77E-6AC8-8E42-B99A-293D993351D8}" srcOrd="0" destOrd="0" presId="urn:microsoft.com/office/officeart/2005/8/layout/hList3"/>
    <dgm:cxn modelId="{0BCD6708-E2D4-9D44-8D04-593614F4BA62}" srcId="{ECBE5338-F799-904D-B2C8-F97AA7811BF5}" destId="{C56929A0-38DC-C741-8731-AD113AF3DD10}" srcOrd="0" destOrd="0" parTransId="{CEFC98D1-1059-FB49-AEB4-927C7972D131}" sibTransId="{63371AFB-75E8-8949-A739-2D77669A48DE}"/>
    <dgm:cxn modelId="{3434451E-3847-C342-948D-5170E6038810}" type="presOf" srcId="{293A1221-7895-9A46-8777-244D9A4FFCB5}" destId="{5BDAED95-C48D-644A-87B0-7F68122F3229}" srcOrd="0" destOrd="0" presId="urn:microsoft.com/office/officeart/2005/8/layout/hList3"/>
    <dgm:cxn modelId="{60156B1E-83EB-8F45-8D77-C070E0AEF9E2}" srcId="{3C8162DC-9A38-234A-BF50-29269EF60E37}" destId="{ECBE5338-F799-904D-B2C8-F97AA7811BF5}" srcOrd="3" destOrd="0" parTransId="{E5B20691-5E9C-AA43-A5E2-ED0FFC82B6F7}" sibTransId="{CAD717D8-1D22-F347-A298-725960198930}"/>
    <dgm:cxn modelId="{2ECFC01E-761A-734A-A0B1-27C40E6CF113}" srcId="{490135F2-5863-F54B-85A0-238664A3B643}" destId="{70BCDC5B-1DFE-D44E-B10C-19879EEB2220}" srcOrd="0" destOrd="0" parTransId="{995CF7EC-C73B-B54A-9F3A-94B5C720ED68}" sibTransId="{A59289C0-7DA3-D54A-BB56-CD02D399341A}"/>
    <dgm:cxn modelId="{BCCBF41E-F2B7-9A40-BDAA-C6A3E40DFB7F}" type="presOf" srcId="{19D906B0-C045-4441-BB75-E10C4668B4F2}" destId="{BCF55D28-D450-0B40-8AFF-C3F11E85BEFF}" srcOrd="0" destOrd="1" presId="urn:microsoft.com/office/officeart/2005/8/layout/hList3"/>
    <dgm:cxn modelId="{E99AE321-8152-9B43-B0C1-9DED6815B668}" type="presOf" srcId="{70BCDC5B-1DFE-D44E-B10C-19879EEB2220}" destId="{0B6B2944-485F-D94E-91E5-D49764415E8F}" srcOrd="0" destOrd="1" presId="urn:microsoft.com/office/officeart/2005/8/layout/hList3"/>
    <dgm:cxn modelId="{2CC17927-1A37-9B43-A607-4BA4F5CF900A}" srcId="{293A1221-7895-9A46-8777-244D9A4FFCB5}" destId="{3C8162DC-9A38-234A-BF50-29269EF60E37}" srcOrd="0" destOrd="0" parTransId="{15376F90-9FB9-6441-9554-858E91071F1F}" sibTransId="{57A63946-7EED-6443-8972-11A5E69850AC}"/>
    <dgm:cxn modelId="{F346C330-4186-CF46-A48F-B37F8D782A3C}" srcId="{3C8162DC-9A38-234A-BF50-29269EF60E37}" destId="{490135F2-5863-F54B-85A0-238664A3B643}" srcOrd="1" destOrd="0" parTransId="{319E5F9E-199F-D646-A5DD-76D10B86F2A5}" sibTransId="{129DA994-79FE-934D-A1C5-EDDC22B1AD0A}"/>
    <dgm:cxn modelId="{AF4DA540-982C-C242-A754-77E763105A94}" type="presOf" srcId="{490135F2-5863-F54B-85A0-238664A3B643}" destId="{0B6B2944-485F-D94E-91E5-D49764415E8F}" srcOrd="0" destOrd="0" presId="urn:microsoft.com/office/officeart/2005/8/layout/hList3"/>
    <dgm:cxn modelId="{D4C05942-5341-B843-9DE9-E1451246169F}" srcId="{3C8162DC-9A38-234A-BF50-29269EF60E37}" destId="{2494B512-93B2-CD4E-A97A-F5D3578693A5}" srcOrd="2" destOrd="0" parTransId="{F83CB3DE-5D3F-6046-AB1F-FE5F4773E567}" sibTransId="{B96E484E-7A8C-AF4B-AD2C-C80711D7E208}"/>
    <dgm:cxn modelId="{9200AE44-AA47-1943-9FF7-369FF37D3DCB}" type="presOf" srcId="{DA094B08-D6EC-3A40-9D64-2185244C2134}" destId="{198BB093-4285-EC44-88FF-71FB54257C73}" srcOrd="0" destOrd="1" presId="urn:microsoft.com/office/officeart/2005/8/layout/hList3"/>
    <dgm:cxn modelId="{45FE3C7E-946A-4E41-96FC-A255609384F5}" srcId="{293A1221-7895-9A46-8777-244D9A4FFCB5}" destId="{4DE75C25-8AB6-AC48-8CCE-CC14CE5AFDD6}" srcOrd="1" destOrd="0" parTransId="{903A8029-00E0-0F45-84C0-751562C032E2}" sibTransId="{1E4A610B-7136-FF4C-AA80-249B00558E9F}"/>
    <dgm:cxn modelId="{3EE8F793-C6F2-F944-BCF7-5BC9B26E609D}" type="presOf" srcId="{ECBE5338-F799-904D-B2C8-F97AA7811BF5}" destId="{83BB62CB-8350-7548-AF1C-8700E4AF25F5}" srcOrd="0" destOrd="0" presId="urn:microsoft.com/office/officeart/2005/8/layout/hList3"/>
    <dgm:cxn modelId="{5DC6B2A8-F686-5642-8173-64C8874E07C9}" srcId="{3C8162DC-9A38-234A-BF50-29269EF60E37}" destId="{9A425725-5BC3-9E48-8D4B-C57007FBE638}" srcOrd="0" destOrd="0" parTransId="{66A970E0-3EAB-754C-AA2E-B2846BF273CE}" sibTransId="{2F6C71E9-4AE4-B245-8F52-0C7990E20B80}"/>
    <dgm:cxn modelId="{6C86A8AA-F03A-614A-8B2B-006CA15AA635}" srcId="{9A425725-5BC3-9E48-8D4B-C57007FBE638}" destId="{DA094B08-D6EC-3A40-9D64-2185244C2134}" srcOrd="0" destOrd="0" parTransId="{18D841F5-114F-294C-BA24-406997EE8226}" sibTransId="{1750BC11-6B46-644A-AD2C-4A05463E92F7}"/>
    <dgm:cxn modelId="{229AC9E0-E552-CB4D-9807-D28F6510C7D9}" srcId="{2494B512-93B2-CD4E-A97A-F5D3578693A5}" destId="{19D906B0-C045-4441-BB75-E10C4668B4F2}" srcOrd="0" destOrd="0" parTransId="{7C29C5C0-9240-C245-89FF-1D864E2780E2}" sibTransId="{DB0C8628-3B90-D346-8162-77FF036E8D8B}"/>
    <dgm:cxn modelId="{12B400F4-AFD8-474B-8C4B-7A3DC822B164}" type="presOf" srcId="{2494B512-93B2-CD4E-A97A-F5D3578693A5}" destId="{BCF55D28-D450-0B40-8AFF-C3F11E85BEFF}" srcOrd="0" destOrd="0" presId="urn:microsoft.com/office/officeart/2005/8/layout/hList3"/>
    <dgm:cxn modelId="{0568D2FC-A046-7E40-8FF6-30C6C2E7994B}" type="presOf" srcId="{9A425725-5BC3-9E48-8D4B-C57007FBE638}" destId="{198BB093-4285-EC44-88FF-71FB54257C73}" srcOrd="0" destOrd="0" presId="urn:microsoft.com/office/officeart/2005/8/layout/hList3"/>
    <dgm:cxn modelId="{A622117E-22EE-594E-9B25-360ACE63EBB6}" type="presParOf" srcId="{5BDAED95-C48D-644A-87B0-7F68122F3229}" destId="{D2C1D77E-6AC8-8E42-B99A-293D993351D8}" srcOrd="0" destOrd="0" presId="urn:microsoft.com/office/officeart/2005/8/layout/hList3"/>
    <dgm:cxn modelId="{FBBF7710-5E4C-8243-8B75-2883F6361741}" type="presParOf" srcId="{5BDAED95-C48D-644A-87B0-7F68122F3229}" destId="{7478F3E0-8E09-F64C-B855-BD7879D406BD}" srcOrd="1" destOrd="0" presId="urn:microsoft.com/office/officeart/2005/8/layout/hList3"/>
    <dgm:cxn modelId="{6DD8A3BF-0B0A-6A42-951B-F4361AC10129}" type="presParOf" srcId="{7478F3E0-8E09-F64C-B855-BD7879D406BD}" destId="{198BB093-4285-EC44-88FF-71FB54257C73}" srcOrd="0" destOrd="0" presId="urn:microsoft.com/office/officeart/2005/8/layout/hList3"/>
    <dgm:cxn modelId="{2C40E6CB-FEF5-3C49-BC00-D6CC97DE6C32}" type="presParOf" srcId="{7478F3E0-8E09-F64C-B855-BD7879D406BD}" destId="{0B6B2944-485F-D94E-91E5-D49764415E8F}" srcOrd="1" destOrd="0" presId="urn:microsoft.com/office/officeart/2005/8/layout/hList3"/>
    <dgm:cxn modelId="{8314629A-7A70-ED40-8A3F-349D4EB66ED5}" type="presParOf" srcId="{7478F3E0-8E09-F64C-B855-BD7879D406BD}" destId="{BCF55D28-D450-0B40-8AFF-C3F11E85BEFF}" srcOrd="2" destOrd="0" presId="urn:microsoft.com/office/officeart/2005/8/layout/hList3"/>
    <dgm:cxn modelId="{638CF924-E6C7-9F47-AFBC-35489F90B55A}" type="presParOf" srcId="{7478F3E0-8E09-F64C-B855-BD7879D406BD}" destId="{83BB62CB-8350-7548-AF1C-8700E4AF25F5}" srcOrd="3" destOrd="0" presId="urn:microsoft.com/office/officeart/2005/8/layout/hList3"/>
    <dgm:cxn modelId="{0F3E7904-91A8-0546-A8B7-DC7C526B7AE6}" type="presParOf" srcId="{5BDAED95-C48D-644A-87B0-7F68122F3229}" destId="{216527E0-2AA5-794B-AC2B-3E3DC5EF240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5DBCB06-870D-174A-8812-8BDF811AA21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92085EE4-E270-6942-845E-7E8866D963AF}">
      <dgm:prSet phldrT="[Text]"/>
      <dgm:spPr/>
      <dgm:t>
        <a:bodyPr/>
        <a:lstStyle/>
        <a:p>
          <a:r>
            <a:rPr lang="en-US" dirty="0"/>
            <a:t>Assurance Level</a:t>
          </a:r>
        </a:p>
      </dgm:t>
    </dgm:pt>
    <dgm:pt modelId="{6ED208FA-F87A-2C49-90E6-4B2BAABC3CF1}" type="parTrans" cxnId="{AE9F9C2D-CF91-CD41-AC29-FD3B69AF5705}">
      <dgm:prSet/>
      <dgm:spPr/>
      <dgm:t>
        <a:bodyPr/>
        <a:lstStyle/>
        <a:p>
          <a:endParaRPr lang="en-US"/>
        </a:p>
      </dgm:t>
    </dgm:pt>
    <dgm:pt modelId="{602C2CDC-7A4B-804A-B288-15F6CB0F8213}" type="sibTrans" cxnId="{AE9F9C2D-CF91-CD41-AC29-FD3B69AF5705}">
      <dgm:prSet/>
      <dgm:spPr/>
      <dgm:t>
        <a:bodyPr/>
        <a:lstStyle/>
        <a:p>
          <a:endParaRPr lang="en-US"/>
        </a:p>
      </dgm:t>
    </dgm:pt>
    <dgm:pt modelId="{7CFBB1A5-06F4-7B41-8E3C-4A60CE8C0E66}">
      <dgm:prSet phldrT="[Text]"/>
      <dgm:spPr/>
      <dgm:t>
        <a:bodyPr/>
        <a:lstStyle/>
        <a:p>
          <a:r>
            <a:rPr lang="en-US" dirty="0"/>
            <a:t>Potential impact</a:t>
          </a:r>
        </a:p>
      </dgm:t>
    </dgm:pt>
    <dgm:pt modelId="{5C977E1E-350B-2F4E-A2D2-37AB0CDD3C64}" type="parTrans" cxnId="{FA69E358-99CC-0044-8344-351F9726BFF8}">
      <dgm:prSet/>
      <dgm:spPr/>
      <dgm:t>
        <a:bodyPr/>
        <a:lstStyle/>
        <a:p>
          <a:endParaRPr lang="en-US"/>
        </a:p>
      </dgm:t>
    </dgm:pt>
    <dgm:pt modelId="{FA770DC3-4C59-624A-B1A1-B6BFBADED096}" type="sibTrans" cxnId="{FA69E358-99CC-0044-8344-351F9726BFF8}">
      <dgm:prSet/>
      <dgm:spPr/>
      <dgm:t>
        <a:bodyPr/>
        <a:lstStyle/>
        <a:p>
          <a:endParaRPr lang="en-US"/>
        </a:p>
      </dgm:t>
    </dgm:pt>
    <dgm:pt modelId="{BB7D908B-32E4-314A-9CC1-093D880A7629}">
      <dgm:prSet phldrT="[Text]"/>
      <dgm:spPr/>
      <dgm:t>
        <a:bodyPr/>
        <a:lstStyle/>
        <a:p>
          <a:r>
            <a:rPr lang="en-US" dirty="0"/>
            <a:t>Areas of risk</a:t>
          </a:r>
        </a:p>
      </dgm:t>
    </dgm:pt>
    <dgm:pt modelId="{6ECB1467-3D3D-BF4B-9DB3-3899C258770C}" type="parTrans" cxnId="{4056E971-3D71-EC43-B93F-A6951D41D865}">
      <dgm:prSet/>
      <dgm:spPr/>
      <dgm:t>
        <a:bodyPr/>
        <a:lstStyle/>
        <a:p>
          <a:endParaRPr lang="en-US"/>
        </a:p>
      </dgm:t>
    </dgm:pt>
    <dgm:pt modelId="{3D1605CD-89B3-D040-B86B-D1FADFE29E90}" type="sibTrans" cxnId="{4056E971-3D71-EC43-B93F-A6951D41D865}">
      <dgm:prSet/>
      <dgm:spPr/>
      <dgm:t>
        <a:bodyPr/>
        <a:lstStyle/>
        <a:p>
          <a:endParaRPr lang="en-US"/>
        </a:p>
      </dgm:t>
    </dgm:pt>
    <dgm:pt modelId="{673D9799-CC37-6445-B282-2213CC6E921B}" type="pres">
      <dgm:prSet presAssocID="{65DBCB06-870D-174A-8812-8BDF811AA216}" presName="rootnode" presStyleCnt="0">
        <dgm:presLayoutVars>
          <dgm:chMax/>
          <dgm:chPref/>
          <dgm:dir/>
          <dgm:animLvl val="lvl"/>
        </dgm:presLayoutVars>
      </dgm:prSet>
      <dgm:spPr/>
    </dgm:pt>
    <dgm:pt modelId="{9D6E2D89-29AD-124C-9DCB-3E2E587D1576}" type="pres">
      <dgm:prSet presAssocID="{92085EE4-E270-6942-845E-7E8866D963AF}" presName="composite" presStyleCnt="0"/>
      <dgm:spPr/>
    </dgm:pt>
    <dgm:pt modelId="{ED30F7F3-A1DD-5F43-804E-8C96C34E8E80}" type="pres">
      <dgm:prSet presAssocID="{92085EE4-E270-6942-845E-7E8866D963AF}" presName="bentUpArrow1" presStyleLbl="alignImgPlace1" presStyleIdx="0" presStyleCnt="2"/>
      <dgm:spPr/>
    </dgm:pt>
    <dgm:pt modelId="{79E0215A-C0BE-D140-B2CF-9D84742E39D9}" type="pres">
      <dgm:prSet presAssocID="{92085EE4-E270-6942-845E-7E8866D963AF}" presName="ParentText" presStyleLbl="node1" presStyleIdx="0" presStyleCnt="3">
        <dgm:presLayoutVars>
          <dgm:chMax val="1"/>
          <dgm:chPref val="1"/>
          <dgm:bulletEnabled val="1"/>
        </dgm:presLayoutVars>
      </dgm:prSet>
      <dgm:spPr/>
    </dgm:pt>
    <dgm:pt modelId="{B2CB29D6-A6C6-8044-B402-A60BB7F04896}" type="pres">
      <dgm:prSet presAssocID="{92085EE4-E270-6942-845E-7E8866D963AF}" presName="ChildText" presStyleLbl="revTx" presStyleIdx="0" presStyleCnt="2">
        <dgm:presLayoutVars>
          <dgm:chMax val="0"/>
          <dgm:chPref val="0"/>
          <dgm:bulletEnabled val="1"/>
        </dgm:presLayoutVars>
      </dgm:prSet>
      <dgm:spPr/>
    </dgm:pt>
    <dgm:pt modelId="{C51ABEED-1B77-6142-9962-D4C2573EFA35}" type="pres">
      <dgm:prSet presAssocID="{602C2CDC-7A4B-804A-B288-15F6CB0F8213}" presName="sibTrans" presStyleCnt="0"/>
      <dgm:spPr/>
    </dgm:pt>
    <dgm:pt modelId="{611674DC-0D5A-AF43-92CC-2EBD7F0A2503}" type="pres">
      <dgm:prSet presAssocID="{7CFBB1A5-06F4-7B41-8E3C-4A60CE8C0E66}" presName="composite" presStyleCnt="0"/>
      <dgm:spPr/>
    </dgm:pt>
    <dgm:pt modelId="{FBF4B76E-58A4-5942-B229-14A274B7340E}" type="pres">
      <dgm:prSet presAssocID="{7CFBB1A5-06F4-7B41-8E3C-4A60CE8C0E66}" presName="bentUpArrow1" presStyleLbl="alignImgPlace1" presStyleIdx="1" presStyleCnt="2"/>
      <dgm:spPr/>
    </dgm:pt>
    <dgm:pt modelId="{D36B1499-A36B-5849-9F15-CDCD337DBAA1}" type="pres">
      <dgm:prSet presAssocID="{7CFBB1A5-06F4-7B41-8E3C-4A60CE8C0E66}" presName="ParentText" presStyleLbl="node1" presStyleIdx="1" presStyleCnt="3">
        <dgm:presLayoutVars>
          <dgm:chMax val="1"/>
          <dgm:chPref val="1"/>
          <dgm:bulletEnabled val="1"/>
        </dgm:presLayoutVars>
      </dgm:prSet>
      <dgm:spPr/>
    </dgm:pt>
    <dgm:pt modelId="{CF5B2834-1426-A24A-BF89-E66E9ADEAB26}" type="pres">
      <dgm:prSet presAssocID="{7CFBB1A5-06F4-7B41-8E3C-4A60CE8C0E66}" presName="ChildText" presStyleLbl="revTx" presStyleIdx="1" presStyleCnt="2">
        <dgm:presLayoutVars>
          <dgm:chMax val="0"/>
          <dgm:chPref val="0"/>
          <dgm:bulletEnabled val="1"/>
        </dgm:presLayoutVars>
      </dgm:prSet>
      <dgm:spPr/>
    </dgm:pt>
    <dgm:pt modelId="{7CDB737F-93D1-674A-A17C-060028AD0D86}" type="pres">
      <dgm:prSet presAssocID="{FA770DC3-4C59-624A-B1A1-B6BFBADED096}" presName="sibTrans" presStyleCnt="0"/>
      <dgm:spPr/>
    </dgm:pt>
    <dgm:pt modelId="{EB12B2A8-ED57-0B49-AD95-8413902855F9}" type="pres">
      <dgm:prSet presAssocID="{BB7D908B-32E4-314A-9CC1-093D880A7629}" presName="composite" presStyleCnt="0"/>
      <dgm:spPr/>
    </dgm:pt>
    <dgm:pt modelId="{F5AF4232-C73F-004E-BAAA-CBA395BB2B63}" type="pres">
      <dgm:prSet presAssocID="{BB7D908B-32E4-314A-9CC1-093D880A7629}" presName="ParentText" presStyleLbl="node1" presStyleIdx="2" presStyleCnt="3">
        <dgm:presLayoutVars>
          <dgm:chMax val="1"/>
          <dgm:chPref val="1"/>
          <dgm:bulletEnabled val="1"/>
        </dgm:presLayoutVars>
      </dgm:prSet>
      <dgm:spPr/>
    </dgm:pt>
  </dgm:ptLst>
  <dgm:cxnLst>
    <dgm:cxn modelId="{AE9F9C2D-CF91-CD41-AC29-FD3B69AF5705}" srcId="{65DBCB06-870D-174A-8812-8BDF811AA216}" destId="{92085EE4-E270-6942-845E-7E8866D963AF}" srcOrd="0" destOrd="0" parTransId="{6ED208FA-F87A-2C49-90E6-4B2BAABC3CF1}" sibTransId="{602C2CDC-7A4B-804A-B288-15F6CB0F8213}"/>
    <dgm:cxn modelId="{823A0445-6586-F640-90BA-C25291EA09CB}" type="presOf" srcId="{65DBCB06-870D-174A-8812-8BDF811AA216}" destId="{673D9799-CC37-6445-B282-2213CC6E921B}" srcOrd="0" destOrd="0" presId="urn:microsoft.com/office/officeart/2005/8/layout/StepDownProcess"/>
    <dgm:cxn modelId="{4056E971-3D71-EC43-B93F-A6951D41D865}" srcId="{65DBCB06-870D-174A-8812-8BDF811AA216}" destId="{BB7D908B-32E4-314A-9CC1-093D880A7629}" srcOrd="2" destOrd="0" parTransId="{6ECB1467-3D3D-BF4B-9DB3-3899C258770C}" sibTransId="{3D1605CD-89B3-D040-B86B-D1FADFE29E90}"/>
    <dgm:cxn modelId="{D3FAE257-0B13-254A-8AF6-61367CCD2527}" type="presOf" srcId="{92085EE4-E270-6942-845E-7E8866D963AF}" destId="{79E0215A-C0BE-D140-B2CF-9D84742E39D9}" srcOrd="0" destOrd="0" presId="urn:microsoft.com/office/officeart/2005/8/layout/StepDownProcess"/>
    <dgm:cxn modelId="{FA69E358-99CC-0044-8344-351F9726BFF8}" srcId="{65DBCB06-870D-174A-8812-8BDF811AA216}" destId="{7CFBB1A5-06F4-7B41-8E3C-4A60CE8C0E66}" srcOrd="1" destOrd="0" parTransId="{5C977E1E-350B-2F4E-A2D2-37AB0CDD3C64}" sibTransId="{FA770DC3-4C59-624A-B1A1-B6BFBADED096}"/>
    <dgm:cxn modelId="{12C8978C-BA86-A14B-83E7-98236CB29C90}" type="presOf" srcId="{BB7D908B-32E4-314A-9CC1-093D880A7629}" destId="{F5AF4232-C73F-004E-BAAA-CBA395BB2B63}" srcOrd="0" destOrd="0" presId="urn:microsoft.com/office/officeart/2005/8/layout/StepDownProcess"/>
    <dgm:cxn modelId="{7F5556FF-267D-BE4D-84E7-8020380D2FBC}" type="presOf" srcId="{7CFBB1A5-06F4-7B41-8E3C-4A60CE8C0E66}" destId="{D36B1499-A36B-5849-9F15-CDCD337DBAA1}" srcOrd="0" destOrd="0" presId="urn:microsoft.com/office/officeart/2005/8/layout/StepDownProcess"/>
    <dgm:cxn modelId="{A0429F5D-E8FF-6E47-BD8E-97A80F0171D3}" type="presParOf" srcId="{673D9799-CC37-6445-B282-2213CC6E921B}" destId="{9D6E2D89-29AD-124C-9DCB-3E2E587D1576}" srcOrd="0" destOrd="0" presId="urn:microsoft.com/office/officeart/2005/8/layout/StepDownProcess"/>
    <dgm:cxn modelId="{8C5BE97C-3929-E840-8C6F-0C578F40C9D7}" type="presParOf" srcId="{9D6E2D89-29AD-124C-9DCB-3E2E587D1576}" destId="{ED30F7F3-A1DD-5F43-804E-8C96C34E8E80}" srcOrd="0" destOrd="0" presId="urn:microsoft.com/office/officeart/2005/8/layout/StepDownProcess"/>
    <dgm:cxn modelId="{191590A8-A614-6043-BAC1-E352C0248A25}" type="presParOf" srcId="{9D6E2D89-29AD-124C-9DCB-3E2E587D1576}" destId="{79E0215A-C0BE-D140-B2CF-9D84742E39D9}" srcOrd="1" destOrd="0" presId="urn:microsoft.com/office/officeart/2005/8/layout/StepDownProcess"/>
    <dgm:cxn modelId="{6EE57B18-5C90-0448-A806-C7AF18D6A3C0}" type="presParOf" srcId="{9D6E2D89-29AD-124C-9DCB-3E2E587D1576}" destId="{B2CB29D6-A6C6-8044-B402-A60BB7F04896}" srcOrd="2" destOrd="0" presId="urn:microsoft.com/office/officeart/2005/8/layout/StepDownProcess"/>
    <dgm:cxn modelId="{52CB89A6-EF90-5443-BBEC-4BC9D998CC68}" type="presParOf" srcId="{673D9799-CC37-6445-B282-2213CC6E921B}" destId="{C51ABEED-1B77-6142-9962-D4C2573EFA35}" srcOrd="1" destOrd="0" presId="urn:microsoft.com/office/officeart/2005/8/layout/StepDownProcess"/>
    <dgm:cxn modelId="{D63BEDE9-C8A5-9D40-A85B-D893DA272820}" type="presParOf" srcId="{673D9799-CC37-6445-B282-2213CC6E921B}" destId="{611674DC-0D5A-AF43-92CC-2EBD7F0A2503}" srcOrd="2" destOrd="0" presId="urn:microsoft.com/office/officeart/2005/8/layout/StepDownProcess"/>
    <dgm:cxn modelId="{FF733F9E-4718-E34C-BF00-BF1DC8428177}" type="presParOf" srcId="{611674DC-0D5A-AF43-92CC-2EBD7F0A2503}" destId="{FBF4B76E-58A4-5942-B229-14A274B7340E}" srcOrd="0" destOrd="0" presId="urn:microsoft.com/office/officeart/2005/8/layout/StepDownProcess"/>
    <dgm:cxn modelId="{866B1677-54A9-2644-9F26-F4CE87E3FAAF}" type="presParOf" srcId="{611674DC-0D5A-AF43-92CC-2EBD7F0A2503}" destId="{D36B1499-A36B-5849-9F15-CDCD337DBAA1}" srcOrd="1" destOrd="0" presId="urn:microsoft.com/office/officeart/2005/8/layout/StepDownProcess"/>
    <dgm:cxn modelId="{41D36700-52BF-034A-BFD5-002AD8C71144}" type="presParOf" srcId="{611674DC-0D5A-AF43-92CC-2EBD7F0A2503}" destId="{CF5B2834-1426-A24A-BF89-E66E9ADEAB26}" srcOrd="2" destOrd="0" presId="urn:microsoft.com/office/officeart/2005/8/layout/StepDownProcess"/>
    <dgm:cxn modelId="{58746451-87CF-7044-B045-879488D4DCB5}" type="presParOf" srcId="{673D9799-CC37-6445-B282-2213CC6E921B}" destId="{7CDB737F-93D1-674A-A17C-060028AD0D86}" srcOrd="3" destOrd="0" presId="urn:microsoft.com/office/officeart/2005/8/layout/StepDownProcess"/>
    <dgm:cxn modelId="{9A181EB0-48F5-0D4A-AF9F-BC1ED9FE467F}" type="presParOf" srcId="{673D9799-CC37-6445-B282-2213CC6E921B}" destId="{EB12B2A8-ED57-0B49-AD95-8413902855F9}" srcOrd="4" destOrd="0" presId="urn:microsoft.com/office/officeart/2005/8/layout/StepDownProcess"/>
    <dgm:cxn modelId="{2C175D66-1D00-2A44-98A0-B7472735F275}" type="presParOf" srcId="{EB12B2A8-ED57-0B49-AD95-8413902855F9}" destId="{F5AF4232-C73F-004E-BAAA-CBA395BB2B6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523AC90-CC14-724A-9F6E-EC8963E5645D}"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00A86D2E-5BC7-6649-B16D-3D0095D57E2F}">
      <dgm:prSet custT="1"/>
      <dgm:spPr/>
      <dgm:t>
        <a:bodyPr/>
        <a:lstStyle/>
        <a:p>
          <a:pPr rtl="0">
            <a:lnSpc>
              <a:spcPct val="140000"/>
            </a:lnSpc>
          </a:pPr>
          <a:endParaRPr lang="en-US" sz="1400" baseline="0" dirty="0">
            <a:latin typeface="+mj-lt"/>
          </a:endParaRPr>
        </a:p>
        <a:p>
          <a:pPr rtl="0">
            <a:lnSpc>
              <a:spcPct val="140000"/>
            </a:lnSpc>
          </a:pPr>
          <a:endParaRPr lang="en-US" sz="1400" baseline="0" dirty="0">
            <a:latin typeface="+mj-lt"/>
          </a:endParaRPr>
        </a:p>
        <a:p>
          <a:pPr rtl="0">
            <a:lnSpc>
              <a:spcPct val="140000"/>
            </a:lnSpc>
          </a:pPr>
          <a:endParaRPr lang="en-US" sz="1400" baseline="0" dirty="0">
            <a:latin typeface="+mj-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90000"/>
            </a:lnSpc>
          </a:pPr>
          <a:r>
            <a:rPr lang="en-US" sz="2400" baseline="0" dirty="0">
              <a:latin typeface="+mn-lt"/>
            </a:rPr>
            <a:t>Describes an organization’s degree of certainty that a user has presented a credential that refers to his or her identity</a:t>
          </a:r>
        </a:p>
      </dgm:t>
    </dgm:pt>
    <dgm:pt modelId="{0D84EEC7-71CF-4C41-8EB0-10479D4F0BE5}" type="parTrans" cxnId="{A6A46994-75A7-1C4A-86BD-F70836D46ACF}">
      <dgm:prSet/>
      <dgm:spPr/>
      <dgm:t>
        <a:bodyPr/>
        <a:lstStyle/>
        <a:p>
          <a:endParaRPr lang="en-US"/>
        </a:p>
      </dgm:t>
    </dgm:pt>
    <dgm:pt modelId="{0BA3AE2E-961C-0D41-8BBD-82C9F5515C87}" type="sibTrans" cxnId="{A6A46994-75A7-1C4A-86BD-F70836D46ACF}">
      <dgm:prSet/>
      <dgm:spPr/>
      <dgm:t>
        <a:bodyPr/>
        <a:lstStyle/>
        <a:p>
          <a:endParaRPr lang="en-US"/>
        </a:p>
      </dgm:t>
    </dgm:pt>
    <dgm:pt modelId="{AF4C851F-68B7-9743-A3A5-FEE189544E82}">
      <dgm:prSet custT="1"/>
      <dgm:spPr/>
      <dgm:t>
        <a:bodyPr/>
        <a:lstStyle/>
        <a:p>
          <a:pPr rtl="0"/>
          <a:r>
            <a:rPr lang="en-US" sz="2400" dirty="0"/>
            <a:t>More specifically is defined as:</a:t>
          </a:r>
        </a:p>
      </dgm:t>
    </dgm:pt>
    <dgm:pt modelId="{60923002-D1C4-E74F-BACE-117049CD2528}" type="parTrans" cxnId="{E18C5CED-7C6E-E84C-977E-2C4CBC945677}">
      <dgm:prSet/>
      <dgm:spPr/>
      <dgm:t>
        <a:bodyPr/>
        <a:lstStyle/>
        <a:p>
          <a:endParaRPr lang="en-US"/>
        </a:p>
      </dgm:t>
    </dgm:pt>
    <dgm:pt modelId="{7D650A21-7514-AD4B-9E83-E88A4EBEBE79}" type="sibTrans" cxnId="{E18C5CED-7C6E-E84C-977E-2C4CBC945677}">
      <dgm:prSet/>
      <dgm:spPr/>
      <dgm:t>
        <a:bodyPr/>
        <a:lstStyle/>
        <a:p>
          <a:endParaRPr lang="en-US"/>
        </a:p>
      </dgm:t>
    </dgm:pt>
    <dgm:pt modelId="{B91EA151-C279-0048-BBF2-A06AE5FF49B4}">
      <dgm:prSet/>
      <dgm:spPr/>
      <dgm:t>
        <a:bodyPr/>
        <a:lstStyle/>
        <a:p>
          <a:pPr rtl="0"/>
          <a:r>
            <a:rPr lang="en-US"/>
            <a:t>The degree of confidence in the vetting process used to establish the identity of the individual to whom the credential was issued</a:t>
          </a:r>
        </a:p>
      </dgm:t>
    </dgm:pt>
    <dgm:pt modelId="{21F5112D-8FF5-C544-91A1-B73AAFA862C8}" type="parTrans" cxnId="{3F718D5D-175A-1E43-B61F-3EEBA7117A2F}">
      <dgm:prSet/>
      <dgm:spPr/>
      <dgm:t>
        <a:bodyPr/>
        <a:lstStyle/>
        <a:p>
          <a:endParaRPr lang="en-US"/>
        </a:p>
      </dgm:t>
    </dgm:pt>
    <dgm:pt modelId="{CE420A0B-DE89-B249-9564-90214BACB0D5}" type="sibTrans" cxnId="{3F718D5D-175A-1E43-B61F-3EEBA7117A2F}">
      <dgm:prSet/>
      <dgm:spPr/>
      <dgm:t>
        <a:bodyPr/>
        <a:lstStyle/>
        <a:p>
          <a:endParaRPr lang="en-US"/>
        </a:p>
      </dgm:t>
    </dgm:pt>
    <dgm:pt modelId="{D742CAC8-5DD6-A34F-81DF-87ECFE9AFCB9}">
      <dgm:prSet/>
      <dgm:spPr/>
      <dgm:t>
        <a:bodyPr/>
        <a:lstStyle/>
        <a:p>
          <a:pPr rtl="0"/>
          <a:r>
            <a:rPr lang="en-US"/>
            <a:t>The degree of confidence that the individual who uses the credential is the individual to whom the credential was issued</a:t>
          </a:r>
        </a:p>
      </dgm:t>
    </dgm:pt>
    <dgm:pt modelId="{DEAE51D7-7809-9246-8483-A7B5EA4713EF}" type="parTrans" cxnId="{C76CBCEF-DE18-F849-BF8A-BDAAA38B8B30}">
      <dgm:prSet/>
      <dgm:spPr/>
      <dgm:t>
        <a:bodyPr/>
        <a:lstStyle/>
        <a:p>
          <a:endParaRPr lang="en-US"/>
        </a:p>
      </dgm:t>
    </dgm:pt>
    <dgm:pt modelId="{BD219D1D-0793-604F-BFD0-726A90CA3C20}" type="sibTrans" cxnId="{C76CBCEF-DE18-F849-BF8A-BDAAA38B8B30}">
      <dgm:prSet/>
      <dgm:spPr/>
      <dgm:t>
        <a:bodyPr/>
        <a:lstStyle/>
        <a:p>
          <a:endParaRPr lang="en-US"/>
        </a:p>
      </dgm:t>
    </dgm:pt>
    <dgm:pt modelId="{2F54B984-54B2-FA45-97BF-70882B3A1326}">
      <dgm:prSet custT="1"/>
      <dgm:spPr/>
      <dgm:t>
        <a:bodyPr/>
        <a:lstStyle/>
        <a:p>
          <a:pPr rtl="0"/>
          <a:r>
            <a:rPr lang="en-US" sz="2800" dirty="0"/>
            <a:t>Four levels of assurance</a:t>
          </a:r>
        </a:p>
      </dgm:t>
    </dgm:pt>
    <dgm:pt modelId="{83664195-129C-F542-8D35-14411D4D1466}" type="parTrans" cxnId="{EAA187CD-768C-9E49-99C0-7DD60496C990}">
      <dgm:prSet/>
      <dgm:spPr/>
      <dgm:t>
        <a:bodyPr/>
        <a:lstStyle/>
        <a:p>
          <a:endParaRPr lang="en-US"/>
        </a:p>
      </dgm:t>
    </dgm:pt>
    <dgm:pt modelId="{440C3938-5F83-3B46-962B-D1D9F23D3DCE}" type="sibTrans" cxnId="{EAA187CD-768C-9E49-99C0-7DD60496C990}">
      <dgm:prSet/>
      <dgm:spPr/>
      <dgm:t>
        <a:bodyPr/>
        <a:lstStyle/>
        <a:p>
          <a:endParaRPr lang="en-US"/>
        </a:p>
      </dgm:t>
    </dgm:pt>
    <dgm:pt modelId="{1594311F-2E1F-C64C-9C18-FB648240A5A1}">
      <dgm:prSet/>
      <dgm:spPr/>
      <dgm:t>
        <a:bodyPr/>
        <a:lstStyle/>
        <a:p>
          <a:pPr rtl="0"/>
          <a:r>
            <a:rPr lang="en-US"/>
            <a:t>Level 1</a:t>
          </a:r>
        </a:p>
      </dgm:t>
    </dgm:pt>
    <dgm:pt modelId="{A589D6D4-D12E-6B4E-B542-58B2E7D87930}" type="parTrans" cxnId="{81B20490-48A6-D349-9E06-10055FC79389}">
      <dgm:prSet/>
      <dgm:spPr/>
      <dgm:t>
        <a:bodyPr/>
        <a:lstStyle/>
        <a:p>
          <a:endParaRPr lang="en-US"/>
        </a:p>
      </dgm:t>
    </dgm:pt>
    <dgm:pt modelId="{9D74309C-1CBC-6245-9B63-8E09C22EB41C}" type="sibTrans" cxnId="{81B20490-48A6-D349-9E06-10055FC79389}">
      <dgm:prSet/>
      <dgm:spPr/>
      <dgm:t>
        <a:bodyPr/>
        <a:lstStyle/>
        <a:p>
          <a:endParaRPr lang="en-US"/>
        </a:p>
      </dgm:t>
    </dgm:pt>
    <dgm:pt modelId="{A96CD124-21A5-4147-8A6C-09EEC4070A15}">
      <dgm:prSet/>
      <dgm:spPr/>
      <dgm:t>
        <a:bodyPr/>
        <a:lstStyle/>
        <a:p>
          <a:pPr rtl="0"/>
          <a:r>
            <a:rPr lang="en-US"/>
            <a:t>Little or no confidence in the asserted identity's validity</a:t>
          </a:r>
        </a:p>
      </dgm:t>
    </dgm:pt>
    <dgm:pt modelId="{B371B28B-2AB6-A042-8A92-D57E017C8145}" type="parTrans" cxnId="{579EB693-CC8D-4942-A3E2-C354BA9817DB}">
      <dgm:prSet/>
      <dgm:spPr/>
      <dgm:t>
        <a:bodyPr/>
        <a:lstStyle/>
        <a:p>
          <a:endParaRPr lang="en-US"/>
        </a:p>
      </dgm:t>
    </dgm:pt>
    <dgm:pt modelId="{9CB1EBCB-5373-AC44-8D5D-0965C210F804}" type="sibTrans" cxnId="{579EB693-CC8D-4942-A3E2-C354BA9817DB}">
      <dgm:prSet/>
      <dgm:spPr/>
      <dgm:t>
        <a:bodyPr/>
        <a:lstStyle/>
        <a:p>
          <a:endParaRPr lang="en-US"/>
        </a:p>
      </dgm:t>
    </dgm:pt>
    <dgm:pt modelId="{6220EBD4-5286-5749-A93E-C37E31EA7206}">
      <dgm:prSet/>
      <dgm:spPr/>
      <dgm:t>
        <a:bodyPr/>
        <a:lstStyle/>
        <a:p>
          <a:pPr rtl="0"/>
          <a:r>
            <a:rPr lang="en-US"/>
            <a:t>Level 2</a:t>
          </a:r>
        </a:p>
      </dgm:t>
    </dgm:pt>
    <dgm:pt modelId="{63E2E11C-2DEF-6A43-A89A-EC49465D08C8}" type="parTrans" cxnId="{9585E2E6-6BF1-3A4A-8D73-1AEED79D62DF}">
      <dgm:prSet/>
      <dgm:spPr/>
      <dgm:t>
        <a:bodyPr/>
        <a:lstStyle/>
        <a:p>
          <a:endParaRPr lang="en-US"/>
        </a:p>
      </dgm:t>
    </dgm:pt>
    <dgm:pt modelId="{AF3DF4F8-8335-E74C-8989-7792EF2A073A}" type="sibTrans" cxnId="{9585E2E6-6BF1-3A4A-8D73-1AEED79D62DF}">
      <dgm:prSet/>
      <dgm:spPr/>
      <dgm:t>
        <a:bodyPr/>
        <a:lstStyle/>
        <a:p>
          <a:endParaRPr lang="en-US"/>
        </a:p>
      </dgm:t>
    </dgm:pt>
    <dgm:pt modelId="{B1C6FAC8-1392-CF43-8232-6D19D3CB0BAB}">
      <dgm:prSet/>
      <dgm:spPr/>
      <dgm:t>
        <a:bodyPr/>
        <a:lstStyle/>
        <a:p>
          <a:pPr rtl="0"/>
          <a:r>
            <a:rPr lang="en-US"/>
            <a:t>Some confidence in the asserted identity’s validity</a:t>
          </a:r>
        </a:p>
      </dgm:t>
    </dgm:pt>
    <dgm:pt modelId="{55316CCB-A3B7-AF4F-BDEA-DF422CD1EECD}" type="parTrans" cxnId="{22F6A631-4928-624C-BD89-008177F35049}">
      <dgm:prSet/>
      <dgm:spPr/>
      <dgm:t>
        <a:bodyPr/>
        <a:lstStyle/>
        <a:p>
          <a:endParaRPr lang="en-US"/>
        </a:p>
      </dgm:t>
    </dgm:pt>
    <dgm:pt modelId="{8C2B998C-08E0-DA4C-8291-F632328483C8}" type="sibTrans" cxnId="{22F6A631-4928-624C-BD89-008177F35049}">
      <dgm:prSet/>
      <dgm:spPr/>
      <dgm:t>
        <a:bodyPr/>
        <a:lstStyle/>
        <a:p>
          <a:endParaRPr lang="en-US"/>
        </a:p>
      </dgm:t>
    </dgm:pt>
    <dgm:pt modelId="{F4037F89-DE0C-FD49-B3A9-0C6F8A62EDCB}">
      <dgm:prSet/>
      <dgm:spPr/>
      <dgm:t>
        <a:bodyPr/>
        <a:lstStyle/>
        <a:p>
          <a:pPr rtl="0"/>
          <a:r>
            <a:rPr lang="en-US"/>
            <a:t>Level 3</a:t>
          </a:r>
        </a:p>
      </dgm:t>
    </dgm:pt>
    <dgm:pt modelId="{FF5F0DFE-24E4-7845-AD01-1728F7CE14ED}" type="parTrans" cxnId="{C093674E-9798-E846-90E9-D33AEFE766EA}">
      <dgm:prSet/>
      <dgm:spPr/>
      <dgm:t>
        <a:bodyPr/>
        <a:lstStyle/>
        <a:p>
          <a:endParaRPr lang="en-US"/>
        </a:p>
      </dgm:t>
    </dgm:pt>
    <dgm:pt modelId="{C3C93EDF-2345-B44E-B681-043A701992A4}" type="sibTrans" cxnId="{C093674E-9798-E846-90E9-D33AEFE766EA}">
      <dgm:prSet/>
      <dgm:spPr/>
      <dgm:t>
        <a:bodyPr/>
        <a:lstStyle/>
        <a:p>
          <a:endParaRPr lang="en-US"/>
        </a:p>
      </dgm:t>
    </dgm:pt>
    <dgm:pt modelId="{CA069CEB-BD9F-054F-B075-18314D076EFE}">
      <dgm:prSet/>
      <dgm:spPr/>
      <dgm:t>
        <a:bodyPr/>
        <a:lstStyle/>
        <a:p>
          <a:pPr rtl="0"/>
          <a:r>
            <a:rPr lang="en-US"/>
            <a:t>High confidence in the asserted identity's validity</a:t>
          </a:r>
        </a:p>
      </dgm:t>
    </dgm:pt>
    <dgm:pt modelId="{3998910F-2F78-1047-B56C-BEEEEE59B9A8}" type="parTrans" cxnId="{D48C3FF0-4A81-2D4F-B64B-09C927862AF1}">
      <dgm:prSet/>
      <dgm:spPr/>
      <dgm:t>
        <a:bodyPr/>
        <a:lstStyle/>
        <a:p>
          <a:endParaRPr lang="en-US"/>
        </a:p>
      </dgm:t>
    </dgm:pt>
    <dgm:pt modelId="{7EC31EAD-467C-204A-B8E2-9139C6963598}" type="sibTrans" cxnId="{D48C3FF0-4A81-2D4F-B64B-09C927862AF1}">
      <dgm:prSet/>
      <dgm:spPr/>
      <dgm:t>
        <a:bodyPr/>
        <a:lstStyle/>
        <a:p>
          <a:endParaRPr lang="en-US"/>
        </a:p>
      </dgm:t>
    </dgm:pt>
    <dgm:pt modelId="{052F4213-1AC8-7A4F-BA61-9FC4568EAA60}">
      <dgm:prSet/>
      <dgm:spPr/>
      <dgm:t>
        <a:bodyPr/>
        <a:lstStyle/>
        <a:p>
          <a:pPr rtl="0"/>
          <a:r>
            <a:rPr lang="en-US"/>
            <a:t>Level 4</a:t>
          </a:r>
        </a:p>
      </dgm:t>
    </dgm:pt>
    <dgm:pt modelId="{434E4BCA-F87A-CF43-BC07-6CBE3271433B}" type="parTrans" cxnId="{9CD9CBBA-93D8-C04D-A981-0819FD5915D0}">
      <dgm:prSet/>
      <dgm:spPr/>
      <dgm:t>
        <a:bodyPr/>
        <a:lstStyle/>
        <a:p>
          <a:endParaRPr lang="en-US"/>
        </a:p>
      </dgm:t>
    </dgm:pt>
    <dgm:pt modelId="{C6124300-320F-A142-8A51-BDF081BE9355}" type="sibTrans" cxnId="{9CD9CBBA-93D8-C04D-A981-0819FD5915D0}">
      <dgm:prSet/>
      <dgm:spPr/>
      <dgm:t>
        <a:bodyPr/>
        <a:lstStyle/>
        <a:p>
          <a:endParaRPr lang="en-US"/>
        </a:p>
      </dgm:t>
    </dgm:pt>
    <dgm:pt modelId="{F8E21B8B-AE55-B14F-8EC1-AF5DF85D5E6D}">
      <dgm:prSet/>
      <dgm:spPr/>
      <dgm:t>
        <a:bodyPr/>
        <a:lstStyle/>
        <a:p>
          <a:pPr rtl="0"/>
          <a:r>
            <a:rPr lang="en-US"/>
            <a:t>Very high confidence in the asserted identity’s validity</a:t>
          </a:r>
        </a:p>
      </dgm:t>
    </dgm:pt>
    <dgm:pt modelId="{FD69028E-CC60-8B4C-8AF5-E79A0C14FA80}" type="parTrans" cxnId="{FA17F567-F55B-4E47-A596-1B2D8296E847}">
      <dgm:prSet/>
      <dgm:spPr/>
      <dgm:t>
        <a:bodyPr/>
        <a:lstStyle/>
        <a:p>
          <a:endParaRPr lang="en-US"/>
        </a:p>
      </dgm:t>
    </dgm:pt>
    <dgm:pt modelId="{DFA871FA-E5EE-3347-9511-6707304A6FD6}" type="sibTrans" cxnId="{FA17F567-F55B-4E47-A596-1B2D8296E847}">
      <dgm:prSet/>
      <dgm:spPr/>
      <dgm:t>
        <a:bodyPr/>
        <a:lstStyle/>
        <a:p>
          <a:endParaRPr lang="en-US"/>
        </a:p>
      </dgm:t>
    </dgm:pt>
    <dgm:pt modelId="{92FB932E-70CC-054E-A27A-50AC758CC489}" type="pres">
      <dgm:prSet presAssocID="{C523AC90-CC14-724A-9F6E-EC8963E5645D}" presName="theList" presStyleCnt="0">
        <dgm:presLayoutVars>
          <dgm:dir/>
          <dgm:animLvl val="lvl"/>
          <dgm:resizeHandles val="exact"/>
        </dgm:presLayoutVars>
      </dgm:prSet>
      <dgm:spPr/>
    </dgm:pt>
    <dgm:pt modelId="{761CE1A1-D053-444E-94C9-4AAE22CB1014}" type="pres">
      <dgm:prSet presAssocID="{00A86D2E-5BC7-6649-B16D-3D0095D57E2F}" presName="compNode" presStyleCnt="0"/>
      <dgm:spPr/>
    </dgm:pt>
    <dgm:pt modelId="{73BAEE09-94F7-6448-A0C0-E9068B05211E}" type="pres">
      <dgm:prSet presAssocID="{00A86D2E-5BC7-6649-B16D-3D0095D57E2F}" presName="aNode" presStyleLbl="bgShp" presStyleIdx="0" presStyleCnt="3" custScaleY="100000" custLinFactNeighborX="358" custLinFactNeighborY="8108"/>
      <dgm:spPr/>
    </dgm:pt>
    <dgm:pt modelId="{E68DA389-19F0-014A-BAFC-5B73697FCACE}" type="pres">
      <dgm:prSet presAssocID="{00A86D2E-5BC7-6649-B16D-3D0095D57E2F}" presName="textNode" presStyleLbl="bgShp" presStyleIdx="0" presStyleCnt="3"/>
      <dgm:spPr/>
    </dgm:pt>
    <dgm:pt modelId="{A6E76070-2561-A544-83E1-F3509DA3BF16}" type="pres">
      <dgm:prSet presAssocID="{00A86D2E-5BC7-6649-B16D-3D0095D57E2F}" presName="compChildNode" presStyleCnt="0"/>
      <dgm:spPr/>
    </dgm:pt>
    <dgm:pt modelId="{A7AC9D6E-713A-EF48-8BA1-41E0B8E3B1BA}" type="pres">
      <dgm:prSet presAssocID="{00A86D2E-5BC7-6649-B16D-3D0095D57E2F}" presName="theInnerList" presStyleCnt="0"/>
      <dgm:spPr/>
    </dgm:pt>
    <dgm:pt modelId="{3C09D0BC-A12B-4746-9C1D-6C8E603307FD}" type="pres">
      <dgm:prSet presAssocID="{00A86D2E-5BC7-6649-B16D-3D0095D57E2F}" presName="aSpace" presStyleCnt="0"/>
      <dgm:spPr/>
    </dgm:pt>
    <dgm:pt modelId="{B393C279-99F3-804C-80D3-F374ABB95143}" type="pres">
      <dgm:prSet presAssocID="{AF4C851F-68B7-9743-A3A5-FEE189544E82}" presName="compNode" presStyleCnt="0"/>
      <dgm:spPr/>
    </dgm:pt>
    <dgm:pt modelId="{91019BAD-B543-2445-BBF8-E388510F8D37}" type="pres">
      <dgm:prSet presAssocID="{AF4C851F-68B7-9743-A3A5-FEE189544E82}" presName="aNode" presStyleLbl="bgShp" presStyleIdx="1" presStyleCnt="3"/>
      <dgm:spPr/>
    </dgm:pt>
    <dgm:pt modelId="{014FBB78-6CE3-B34D-BDC2-EE4C3773C67C}" type="pres">
      <dgm:prSet presAssocID="{AF4C851F-68B7-9743-A3A5-FEE189544E82}" presName="textNode" presStyleLbl="bgShp" presStyleIdx="1" presStyleCnt="3"/>
      <dgm:spPr/>
    </dgm:pt>
    <dgm:pt modelId="{2DC5F499-1DCD-9F47-9728-5297C4BE4618}" type="pres">
      <dgm:prSet presAssocID="{AF4C851F-68B7-9743-A3A5-FEE189544E82}" presName="compChildNode" presStyleCnt="0"/>
      <dgm:spPr/>
    </dgm:pt>
    <dgm:pt modelId="{944D9A1B-A853-4246-AA1E-FC3D9C935562}" type="pres">
      <dgm:prSet presAssocID="{AF4C851F-68B7-9743-A3A5-FEE189544E82}" presName="theInnerList" presStyleCnt="0"/>
      <dgm:spPr/>
    </dgm:pt>
    <dgm:pt modelId="{B7A2F760-A94D-5B49-9422-16E77080565F}" type="pres">
      <dgm:prSet presAssocID="{B91EA151-C279-0048-BBF2-A06AE5FF49B4}" presName="childNode" presStyleLbl="node1" presStyleIdx="0" presStyleCnt="6">
        <dgm:presLayoutVars>
          <dgm:bulletEnabled val="1"/>
        </dgm:presLayoutVars>
      </dgm:prSet>
      <dgm:spPr/>
    </dgm:pt>
    <dgm:pt modelId="{73C674F8-7E24-6945-9D1D-05693CD999D6}" type="pres">
      <dgm:prSet presAssocID="{B91EA151-C279-0048-BBF2-A06AE5FF49B4}" presName="aSpace2" presStyleCnt="0"/>
      <dgm:spPr/>
    </dgm:pt>
    <dgm:pt modelId="{1ECB4796-3FDF-354E-B39F-56EBB879956D}" type="pres">
      <dgm:prSet presAssocID="{D742CAC8-5DD6-A34F-81DF-87ECFE9AFCB9}" presName="childNode" presStyleLbl="node1" presStyleIdx="1" presStyleCnt="6">
        <dgm:presLayoutVars>
          <dgm:bulletEnabled val="1"/>
        </dgm:presLayoutVars>
      </dgm:prSet>
      <dgm:spPr/>
    </dgm:pt>
    <dgm:pt modelId="{E8F4E6F7-B1CB-3740-A8DE-B0D0BCDEA854}" type="pres">
      <dgm:prSet presAssocID="{AF4C851F-68B7-9743-A3A5-FEE189544E82}" presName="aSpace" presStyleCnt="0"/>
      <dgm:spPr/>
    </dgm:pt>
    <dgm:pt modelId="{A672568C-7682-BA43-B30A-EB4BA17350CA}" type="pres">
      <dgm:prSet presAssocID="{2F54B984-54B2-FA45-97BF-70882B3A1326}" presName="compNode" presStyleCnt="0"/>
      <dgm:spPr/>
    </dgm:pt>
    <dgm:pt modelId="{6042A813-5AF4-554E-884A-DEE78A8A344A}" type="pres">
      <dgm:prSet presAssocID="{2F54B984-54B2-FA45-97BF-70882B3A1326}" presName="aNode" presStyleLbl="bgShp" presStyleIdx="2" presStyleCnt="3"/>
      <dgm:spPr/>
    </dgm:pt>
    <dgm:pt modelId="{4D28D0BA-D1B4-DB4A-9505-3564DCBB12EB}" type="pres">
      <dgm:prSet presAssocID="{2F54B984-54B2-FA45-97BF-70882B3A1326}" presName="textNode" presStyleLbl="bgShp" presStyleIdx="2" presStyleCnt="3"/>
      <dgm:spPr/>
    </dgm:pt>
    <dgm:pt modelId="{D4E3B4D7-74BB-D942-A5E9-0D4DB71F6457}" type="pres">
      <dgm:prSet presAssocID="{2F54B984-54B2-FA45-97BF-70882B3A1326}" presName="compChildNode" presStyleCnt="0"/>
      <dgm:spPr/>
    </dgm:pt>
    <dgm:pt modelId="{7B34C1C1-526D-9141-9B1C-0088D83D0EBC}" type="pres">
      <dgm:prSet presAssocID="{2F54B984-54B2-FA45-97BF-70882B3A1326}" presName="theInnerList" presStyleCnt="0"/>
      <dgm:spPr/>
    </dgm:pt>
    <dgm:pt modelId="{72C8A79C-BC82-2844-9B2D-E9B9EDF6F508}" type="pres">
      <dgm:prSet presAssocID="{1594311F-2E1F-C64C-9C18-FB648240A5A1}" presName="childNode" presStyleLbl="node1" presStyleIdx="2" presStyleCnt="6">
        <dgm:presLayoutVars>
          <dgm:bulletEnabled val="1"/>
        </dgm:presLayoutVars>
      </dgm:prSet>
      <dgm:spPr/>
    </dgm:pt>
    <dgm:pt modelId="{A7051093-94D9-B64F-9DF1-37A3888A0AC8}" type="pres">
      <dgm:prSet presAssocID="{1594311F-2E1F-C64C-9C18-FB648240A5A1}" presName="aSpace2" presStyleCnt="0"/>
      <dgm:spPr/>
    </dgm:pt>
    <dgm:pt modelId="{684B1449-EB48-6C42-9F0B-BD87224F03EB}" type="pres">
      <dgm:prSet presAssocID="{6220EBD4-5286-5749-A93E-C37E31EA7206}" presName="childNode" presStyleLbl="node1" presStyleIdx="3" presStyleCnt="6">
        <dgm:presLayoutVars>
          <dgm:bulletEnabled val="1"/>
        </dgm:presLayoutVars>
      </dgm:prSet>
      <dgm:spPr/>
    </dgm:pt>
    <dgm:pt modelId="{F009EF6C-E9AA-054F-AA71-6746BE284CCA}" type="pres">
      <dgm:prSet presAssocID="{6220EBD4-5286-5749-A93E-C37E31EA7206}" presName="aSpace2" presStyleCnt="0"/>
      <dgm:spPr/>
    </dgm:pt>
    <dgm:pt modelId="{72B11D98-B81E-8947-BCC4-9E4F523104B6}" type="pres">
      <dgm:prSet presAssocID="{F4037F89-DE0C-FD49-B3A9-0C6F8A62EDCB}" presName="childNode" presStyleLbl="node1" presStyleIdx="4" presStyleCnt="6">
        <dgm:presLayoutVars>
          <dgm:bulletEnabled val="1"/>
        </dgm:presLayoutVars>
      </dgm:prSet>
      <dgm:spPr/>
    </dgm:pt>
    <dgm:pt modelId="{DE2E46CB-6EDE-154A-A192-1B00B728BC83}" type="pres">
      <dgm:prSet presAssocID="{F4037F89-DE0C-FD49-B3A9-0C6F8A62EDCB}" presName="aSpace2" presStyleCnt="0"/>
      <dgm:spPr/>
    </dgm:pt>
    <dgm:pt modelId="{ED8B56E9-D6F4-E04A-AB90-AA3BAFC64B73}" type="pres">
      <dgm:prSet presAssocID="{052F4213-1AC8-7A4F-BA61-9FC4568EAA60}" presName="childNode" presStyleLbl="node1" presStyleIdx="5" presStyleCnt="6">
        <dgm:presLayoutVars>
          <dgm:bulletEnabled val="1"/>
        </dgm:presLayoutVars>
      </dgm:prSet>
      <dgm:spPr/>
    </dgm:pt>
  </dgm:ptLst>
  <dgm:cxnLst>
    <dgm:cxn modelId="{1996BA02-6A0B-2941-8ECC-58B968F067AE}" type="presOf" srcId="{6220EBD4-5286-5749-A93E-C37E31EA7206}" destId="{684B1449-EB48-6C42-9F0B-BD87224F03EB}" srcOrd="0" destOrd="0" presId="urn:microsoft.com/office/officeart/2005/8/layout/lProcess2"/>
    <dgm:cxn modelId="{C1CEE31B-A970-6E48-8FC2-D8CB9DE938D5}" type="presOf" srcId="{052F4213-1AC8-7A4F-BA61-9FC4568EAA60}" destId="{ED8B56E9-D6F4-E04A-AB90-AA3BAFC64B73}" srcOrd="0" destOrd="0" presId="urn:microsoft.com/office/officeart/2005/8/layout/lProcess2"/>
    <dgm:cxn modelId="{22F6A631-4928-624C-BD89-008177F35049}" srcId="{6220EBD4-5286-5749-A93E-C37E31EA7206}" destId="{B1C6FAC8-1392-CF43-8232-6D19D3CB0BAB}" srcOrd="0" destOrd="0" parTransId="{55316CCB-A3B7-AF4F-BDEA-DF422CD1EECD}" sibTransId="{8C2B998C-08E0-DA4C-8291-F632328483C8}"/>
    <dgm:cxn modelId="{844B6C33-2CBF-FF47-B097-392EB69F372D}" type="presOf" srcId="{B1C6FAC8-1392-CF43-8232-6D19D3CB0BAB}" destId="{684B1449-EB48-6C42-9F0B-BD87224F03EB}" srcOrd="0" destOrd="1" presId="urn:microsoft.com/office/officeart/2005/8/layout/lProcess2"/>
    <dgm:cxn modelId="{3F718D5D-175A-1E43-B61F-3EEBA7117A2F}" srcId="{AF4C851F-68B7-9743-A3A5-FEE189544E82}" destId="{B91EA151-C279-0048-BBF2-A06AE5FF49B4}" srcOrd="0" destOrd="0" parTransId="{21F5112D-8FF5-C544-91A1-B73AAFA862C8}" sibTransId="{CE420A0B-DE89-B249-9564-90214BACB0D5}"/>
    <dgm:cxn modelId="{FA17F567-F55B-4E47-A596-1B2D8296E847}" srcId="{052F4213-1AC8-7A4F-BA61-9FC4568EAA60}" destId="{F8E21B8B-AE55-B14F-8EC1-AF5DF85D5E6D}" srcOrd="0" destOrd="0" parTransId="{FD69028E-CC60-8B4C-8AF5-E79A0C14FA80}" sibTransId="{DFA871FA-E5EE-3347-9511-6707304A6FD6}"/>
    <dgm:cxn modelId="{182E506B-7A44-6540-B2E2-F4767DB90079}" type="presOf" srcId="{AF4C851F-68B7-9743-A3A5-FEE189544E82}" destId="{014FBB78-6CE3-B34D-BDC2-EE4C3773C67C}" srcOrd="1" destOrd="0" presId="urn:microsoft.com/office/officeart/2005/8/layout/lProcess2"/>
    <dgm:cxn modelId="{C093674E-9798-E846-90E9-D33AEFE766EA}" srcId="{2F54B984-54B2-FA45-97BF-70882B3A1326}" destId="{F4037F89-DE0C-FD49-B3A9-0C6F8A62EDCB}" srcOrd="2" destOrd="0" parTransId="{FF5F0DFE-24E4-7845-AD01-1728F7CE14ED}" sibTransId="{C3C93EDF-2345-B44E-B681-043A701992A4}"/>
    <dgm:cxn modelId="{0EF54071-4A9A-A343-A380-B198ED082094}" type="presOf" srcId="{00A86D2E-5BC7-6649-B16D-3D0095D57E2F}" destId="{73BAEE09-94F7-6448-A0C0-E9068B05211E}" srcOrd="0" destOrd="0" presId="urn:microsoft.com/office/officeart/2005/8/layout/lProcess2"/>
    <dgm:cxn modelId="{5636EA53-7DE7-C34D-88EF-728B33A49479}" type="presOf" srcId="{D742CAC8-5DD6-A34F-81DF-87ECFE9AFCB9}" destId="{1ECB4796-3FDF-354E-B39F-56EBB879956D}" srcOrd="0" destOrd="0" presId="urn:microsoft.com/office/officeart/2005/8/layout/lProcess2"/>
    <dgm:cxn modelId="{90E99859-0713-AC44-BE64-57C65F27FBC4}" type="presOf" srcId="{AF4C851F-68B7-9743-A3A5-FEE189544E82}" destId="{91019BAD-B543-2445-BBF8-E388510F8D37}" srcOrd="0" destOrd="0" presId="urn:microsoft.com/office/officeart/2005/8/layout/lProcess2"/>
    <dgm:cxn modelId="{1262567F-369C-DC47-8FDA-3DCA10B4C7C7}" type="presOf" srcId="{A96CD124-21A5-4147-8A6C-09EEC4070A15}" destId="{72C8A79C-BC82-2844-9B2D-E9B9EDF6F508}" srcOrd="0" destOrd="1" presId="urn:microsoft.com/office/officeart/2005/8/layout/lProcess2"/>
    <dgm:cxn modelId="{BB649883-1656-BF4F-BDE4-F57F62BD4E64}" type="presOf" srcId="{2F54B984-54B2-FA45-97BF-70882B3A1326}" destId="{4D28D0BA-D1B4-DB4A-9505-3564DCBB12EB}" srcOrd="1" destOrd="0" presId="urn:microsoft.com/office/officeart/2005/8/layout/lProcess2"/>
    <dgm:cxn modelId="{81B20490-48A6-D349-9E06-10055FC79389}" srcId="{2F54B984-54B2-FA45-97BF-70882B3A1326}" destId="{1594311F-2E1F-C64C-9C18-FB648240A5A1}" srcOrd="0" destOrd="0" parTransId="{A589D6D4-D12E-6B4E-B542-58B2E7D87930}" sibTransId="{9D74309C-1CBC-6245-9B63-8E09C22EB41C}"/>
    <dgm:cxn modelId="{579EB693-CC8D-4942-A3E2-C354BA9817DB}" srcId="{1594311F-2E1F-C64C-9C18-FB648240A5A1}" destId="{A96CD124-21A5-4147-8A6C-09EEC4070A15}" srcOrd="0" destOrd="0" parTransId="{B371B28B-2AB6-A042-8A92-D57E017C8145}" sibTransId="{9CB1EBCB-5373-AC44-8D5D-0965C210F804}"/>
    <dgm:cxn modelId="{A6A46994-75A7-1C4A-86BD-F70836D46ACF}" srcId="{C523AC90-CC14-724A-9F6E-EC8963E5645D}" destId="{00A86D2E-5BC7-6649-B16D-3D0095D57E2F}" srcOrd="0" destOrd="0" parTransId="{0D84EEC7-71CF-4C41-8EB0-10479D4F0BE5}" sibTransId="{0BA3AE2E-961C-0D41-8BBD-82C9F5515C87}"/>
    <dgm:cxn modelId="{762713A7-D42D-0743-858E-07711D907B8A}" type="presOf" srcId="{C523AC90-CC14-724A-9F6E-EC8963E5645D}" destId="{92FB932E-70CC-054E-A27A-50AC758CC489}" srcOrd="0" destOrd="0" presId="urn:microsoft.com/office/officeart/2005/8/layout/lProcess2"/>
    <dgm:cxn modelId="{9CD9CBBA-93D8-C04D-A981-0819FD5915D0}" srcId="{2F54B984-54B2-FA45-97BF-70882B3A1326}" destId="{052F4213-1AC8-7A4F-BA61-9FC4568EAA60}" srcOrd="3" destOrd="0" parTransId="{434E4BCA-F87A-CF43-BC07-6CBE3271433B}" sibTransId="{C6124300-320F-A142-8A51-BDF081BE9355}"/>
    <dgm:cxn modelId="{1DE92CC8-B4EA-3D47-9C70-532E878A9753}" type="presOf" srcId="{CA069CEB-BD9F-054F-B075-18314D076EFE}" destId="{72B11D98-B81E-8947-BCC4-9E4F523104B6}" srcOrd="0" destOrd="1" presId="urn:microsoft.com/office/officeart/2005/8/layout/lProcess2"/>
    <dgm:cxn modelId="{EAA187CD-768C-9E49-99C0-7DD60496C990}" srcId="{C523AC90-CC14-724A-9F6E-EC8963E5645D}" destId="{2F54B984-54B2-FA45-97BF-70882B3A1326}" srcOrd="2" destOrd="0" parTransId="{83664195-129C-F542-8D35-14411D4D1466}" sibTransId="{440C3938-5F83-3B46-962B-D1D9F23D3DCE}"/>
    <dgm:cxn modelId="{FD66BDD1-350C-5E4F-B86C-6E25259F523C}" type="presOf" srcId="{B91EA151-C279-0048-BBF2-A06AE5FF49B4}" destId="{B7A2F760-A94D-5B49-9422-16E77080565F}" srcOrd="0" destOrd="0" presId="urn:microsoft.com/office/officeart/2005/8/layout/lProcess2"/>
    <dgm:cxn modelId="{810BC9D6-D983-3E48-9C8E-79790C807C20}" type="presOf" srcId="{1594311F-2E1F-C64C-9C18-FB648240A5A1}" destId="{72C8A79C-BC82-2844-9B2D-E9B9EDF6F508}" srcOrd="0" destOrd="0" presId="urn:microsoft.com/office/officeart/2005/8/layout/lProcess2"/>
    <dgm:cxn modelId="{650DF2D8-C2FF-C144-A783-ECFB5A78BDAF}" type="presOf" srcId="{F8E21B8B-AE55-B14F-8EC1-AF5DF85D5E6D}" destId="{ED8B56E9-D6F4-E04A-AB90-AA3BAFC64B73}" srcOrd="0" destOrd="1" presId="urn:microsoft.com/office/officeart/2005/8/layout/lProcess2"/>
    <dgm:cxn modelId="{5B75C8DF-911C-D544-B6B9-9CAACB57AA0D}" type="presOf" srcId="{2F54B984-54B2-FA45-97BF-70882B3A1326}" destId="{6042A813-5AF4-554E-884A-DEE78A8A344A}" srcOrd="0" destOrd="0" presId="urn:microsoft.com/office/officeart/2005/8/layout/lProcess2"/>
    <dgm:cxn modelId="{9585E2E6-6BF1-3A4A-8D73-1AEED79D62DF}" srcId="{2F54B984-54B2-FA45-97BF-70882B3A1326}" destId="{6220EBD4-5286-5749-A93E-C37E31EA7206}" srcOrd="1" destOrd="0" parTransId="{63E2E11C-2DEF-6A43-A89A-EC49465D08C8}" sibTransId="{AF3DF4F8-8335-E74C-8989-7792EF2A073A}"/>
    <dgm:cxn modelId="{B728F7E6-5BC3-E448-B081-EC58CDB2064A}" type="presOf" srcId="{00A86D2E-5BC7-6649-B16D-3D0095D57E2F}" destId="{E68DA389-19F0-014A-BAFC-5B73697FCACE}" srcOrd="1" destOrd="0" presId="urn:microsoft.com/office/officeart/2005/8/layout/lProcess2"/>
    <dgm:cxn modelId="{688356EA-9F61-9441-BBE6-2EB84D84325A}" type="presOf" srcId="{F4037F89-DE0C-FD49-B3A9-0C6F8A62EDCB}" destId="{72B11D98-B81E-8947-BCC4-9E4F523104B6}" srcOrd="0" destOrd="0" presId="urn:microsoft.com/office/officeart/2005/8/layout/lProcess2"/>
    <dgm:cxn modelId="{E18C5CED-7C6E-E84C-977E-2C4CBC945677}" srcId="{C523AC90-CC14-724A-9F6E-EC8963E5645D}" destId="{AF4C851F-68B7-9743-A3A5-FEE189544E82}" srcOrd="1" destOrd="0" parTransId="{60923002-D1C4-E74F-BACE-117049CD2528}" sibTransId="{7D650A21-7514-AD4B-9E83-E88A4EBEBE79}"/>
    <dgm:cxn modelId="{C76CBCEF-DE18-F849-BF8A-BDAAA38B8B30}" srcId="{AF4C851F-68B7-9743-A3A5-FEE189544E82}" destId="{D742CAC8-5DD6-A34F-81DF-87ECFE9AFCB9}" srcOrd="1" destOrd="0" parTransId="{DEAE51D7-7809-9246-8483-A7B5EA4713EF}" sibTransId="{BD219D1D-0793-604F-BFD0-726A90CA3C20}"/>
    <dgm:cxn modelId="{D48C3FF0-4A81-2D4F-B64B-09C927862AF1}" srcId="{F4037F89-DE0C-FD49-B3A9-0C6F8A62EDCB}" destId="{CA069CEB-BD9F-054F-B075-18314D076EFE}" srcOrd="0" destOrd="0" parTransId="{3998910F-2F78-1047-B56C-BEEEEE59B9A8}" sibTransId="{7EC31EAD-467C-204A-B8E2-9139C6963598}"/>
    <dgm:cxn modelId="{A78D8389-B122-264B-A045-C1F4BEFDE3FA}" type="presParOf" srcId="{92FB932E-70CC-054E-A27A-50AC758CC489}" destId="{761CE1A1-D053-444E-94C9-4AAE22CB1014}" srcOrd="0" destOrd="0" presId="urn:microsoft.com/office/officeart/2005/8/layout/lProcess2"/>
    <dgm:cxn modelId="{2D74D754-D61E-C54C-96D0-3FF2D98A1B88}" type="presParOf" srcId="{761CE1A1-D053-444E-94C9-4AAE22CB1014}" destId="{73BAEE09-94F7-6448-A0C0-E9068B05211E}" srcOrd="0" destOrd="0" presId="urn:microsoft.com/office/officeart/2005/8/layout/lProcess2"/>
    <dgm:cxn modelId="{8848CB6E-A6FA-9E45-8345-78CE44415094}" type="presParOf" srcId="{761CE1A1-D053-444E-94C9-4AAE22CB1014}" destId="{E68DA389-19F0-014A-BAFC-5B73697FCACE}" srcOrd="1" destOrd="0" presId="urn:microsoft.com/office/officeart/2005/8/layout/lProcess2"/>
    <dgm:cxn modelId="{A3FEB80B-F8F8-5F45-AAB6-FF7163177B7A}" type="presParOf" srcId="{761CE1A1-D053-444E-94C9-4AAE22CB1014}" destId="{A6E76070-2561-A544-83E1-F3509DA3BF16}" srcOrd="2" destOrd="0" presId="urn:microsoft.com/office/officeart/2005/8/layout/lProcess2"/>
    <dgm:cxn modelId="{9805A880-A2CC-6E4D-A5CA-2983BE4C8449}" type="presParOf" srcId="{A6E76070-2561-A544-83E1-F3509DA3BF16}" destId="{A7AC9D6E-713A-EF48-8BA1-41E0B8E3B1BA}" srcOrd="0" destOrd="0" presId="urn:microsoft.com/office/officeart/2005/8/layout/lProcess2"/>
    <dgm:cxn modelId="{2A909EB3-BD3D-CC4A-AEEC-48EF6F8CEA62}" type="presParOf" srcId="{92FB932E-70CC-054E-A27A-50AC758CC489}" destId="{3C09D0BC-A12B-4746-9C1D-6C8E603307FD}" srcOrd="1" destOrd="0" presId="urn:microsoft.com/office/officeart/2005/8/layout/lProcess2"/>
    <dgm:cxn modelId="{4747D896-3233-8E4F-804E-2117D8573B48}" type="presParOf" srcId="{92FB932E-70CC-054E-A27A-50AC758CC489}" destId="{B393C279-99F3-804C-80D3-F374ABB95143}" srcOrd="2" destOrd="0" presId="urn:microsoft.com/office/officeart/2005/8/layout/lProcess2"/>
    <dgm:cxn modelId="{CE66BC5A-7A82-804D-8AC1-BEFA833C05C5}" type="presParOf" srcId="{B393C279-99F3-804C-80D3-F374ABB95143}" destId="{91019BAD-B543-2445-BBF8-E388510F8D37}" srcOrd="0" destOrd="0" presId="urn:microsoft.com/office/officeart/2005/8/layout/lProcess2"/>
    <dgm:cxn modelId="{0E55B39D-4EBE-D449-9C27-4E6382F01345}" type="presParOf" srcId="{B393C279-99F3-804C-80D3-F374ABB95143}" destId="{014FBB78-6CE3-B34D-BDC2-EE4C3773C67C}" srcOrd="1" destOrd="0" presId="urn:microsoft.com/office/officeart/2005/8/layout/lProcess2"/>
    <dgm:cxn modelId="{C976A012-5899-9148-96F9-CDDB62E8EA7D}" type="presParOf" srcId="{B393C279-99F3-804C-80D3-F374ABB95143}" destId="{2DC5F499-1DCD-9F47-9728-5297C4BE4618}" srcOrd="2" destOrd="0" presId="urn:microsoft.com/office/officeart/2005/8/layout/lProcess2"/>
    <dgm:cxn modelId="{492B1E72-19EE-7C4E-88BC-84DCF7E1C0B0}" type="presParOf" srcId="{2DC5F499-1DCD-9F47-9728-5297C4BE4618}" destId="{944D9A1B-A853-4246-AA1E-FC3D9C935562}" srcOrd="0" destOrd="0" presId="urn:microsoft.com/office/officeart/2005/8/layout/lProcess2"/>
    <dgm:cxn modelId="{32226A30-B623-584F-8BDF-85F20299FAF5}" type="presParOf" srcId="{944D9A1B-A853-4246-AA1E-FC3D9C935562}" destId="{B7A2F760-A94D-5B49-9422-16E77080565F}" srcOrd="0" destOrd="0" presId="urn:microsoft.com/office/officeart/2005/8/layout/lProcess2"/>
    <dgm:cxn modelId="{4E6543FA-48E2-E346-80C4-0675CAE41496}" type="presParOf" srcId="{944D9A1B-A853-4246-AA1E-FC3D9C935562}" destId="{73C674F8-7E24-6945-9D1D-05693CD999D6}" srcOrd="1" destOrd="0" presId="urn:microsoft.com/office/officeart/2005/8/layout/lProcess2"/>
    <dgm:cxn modelId="{00992B4F-DED5-B54E-8640-17E49B38A9B1}" type="presParOf" srcId="{944D9A1B-A853-4246-AA1E-FC3D9C935562}" destId="{1ECB4796-3FDF-354E-B39F-56EBB879956D}" srcOrd="2" destOrd="0" presId="urn:microsoft.com/office/officeart/2005/8/layout/lProcess2"/>
    <dgm:cxn modelId="{E35632CD-8633-A549-AAF0-8ACC449B470F}" type="presParOf" srcId="{92FB932E-70CC-054E-A27A-50AC758CC489}" destId="{E8F4E6F7-B1CB-3740-A8DE-B0D0BCDEA854}" srcOrd="3" destOrd="0" presId="urn:microsoft.com/office/officeart/2005/8/layout/lProcess2"/>
    <dgm:cxn modelId="{3D93127A-D478-314B-9C47-A8DD20F01BBF}" type="presParOf" srcId="{92FB932E-70CC-054E-A27A-50AC758CC489}" destId="{A672568C-7682-BA43-B30A-EB4BA17350CA}" srcOrd="4" destOrd="0" presId="urn:microsoft.com/office/officeart/2005/8/layout/lProcess2"/>
    <dgm:cxn modelId="{B7A73302-5426-D34F-8E66-B0923C32A6CF}" type="presParOf" srcId="{A672568C-7682-BA43-B30A-EB4BA17350CA}" destId="{6042A813-5AF4-554E-884A-DEE78A8A344A}" srcOrd="0" destOrd="0" presId="urn:microsoft.com/office/officeart/2005/8/layout/lProcess2"/>
    <dgm:cxn modelId="{D0B53E0E-B1D7-3349-83EB-26DD69CA8D19}" type="presParOf" srcId="{A672568C-7682-BA43-B30A-EB4BA17350CA}" destId="{4D28D0BA-D1B4-DB4A-9505-3564DCBB12EB}" srcOrd="1" destOrd="0" presId="urn:microsoft.com/office/officeart/2005/8/layout/lProcess2"/>
    <dgm:cxn modelId="{9046A765-ABB5-F94E-B894-18E1FA835038}" type="presParOf" srcId="{A672568C-7682-BA43-B30A-EB4BA17350CA}" destId="{D4E3B4D7-74BB-D942-A5E9-0D4DB71F6457}" srcOrd="2" destOrd="0" presId="urn:microsoft.com/office/officeart/2005/8/layout/lProcess2"/>
    <dgm:cxn modelId="{3E6A3083-472C-9642-B418-092EB67D2FC8}" type="presParOf" srcId="{D4E3B4D7-74BB-D942-A5E9-0D4DB71F6457}" destId="{7B34C1C1-526D-9141-9B1C-0088D83D0EBC}" srcOrd="0" destOrd="0" presId="urn:microsoft.com/office/officeart/2005/8/layout/lProcess2"/>
    <dgm:cxn modelId="{6EC51253-D268-804A-A4AB-178E16E9C4ED}" type="presParOf" srcId="{7B34C1C1-526D-9141-9B1C-0088D83D0EBC}" destId="{72C8A79C-BC82-2844-9B2D-E9B9EDF6F508}" srcOrd="0" destOrd="0" presId="urn:microsoft.com/office/officeart/2005/8/layout/lProcess2"/>
    <dgm:cxn modelId="{54BDE93B-5856-9C4E-B102-7129810974C7}" type="presParOf" srcId="{7B34C1C1-526D-9141-9B1C-0088D83D0EBC}" destId="{A7051093-94D9-B64F-9DF1-37A3888A0AC8}" srcOrd="1" destOrd="0" presId="urn:microsoft.com/office/officeart/2005/8/layout/lProcess2"/>
    <dgm:cxn modelId="{43FCD79F-A17D-C74A-BA4F-00DFF7C398B7}" type="presParOf" srcId="{7B34C1C1-526D-9141-9B1C-0088D83D0EBC}" destId="{684B1449-EB48-6C42-9F0B-BD87224F03EB}" srcOrd="2" destOrd="0" presId="urn:microsoft.com/office/officeart/2005/8/layout/lProcess2"/>
    <dgm:cxn modelId="{088AB27A-E6F3-774B-978A-99655CF43507}" type="presParOf" srcId="{7B34C1C1-526D-9141-9B1C-0088D83D0EBC}" destId="{F009EF6C-E9AA-054F-AA71-6746BE284CCA}" srcOrd="3" destOrd="0" presId="urn:microsoft.com/office/officeart/2005/8/layout/lProcess2"/>
    <dgm:cxn modelId="{B20D38E3-97F9-614E-B7F5-9A95BB7916AC}" type="presParOf" srcId="{7B34C1C1-526D-9141-9B1C-0088D83D0EBC}" destId="{72B11D98-B81E-8947-BCC4-9E4F523104B6}" srcOrd="4" destOrd="0" presId="urn:microsoft.com/office/officeart/2005/8/layout/lProcess2"/>
    <dgm:cxn modelId="{1512D11A-F9EF-264B-B30B-AF95D927B087}" type="presParOf" srcId="{7B34C1C1-526D-9141-9B1C-0088D83D0EBC}" destId="{DE2E46CB-6EDE-154A-A192-1B00B728BC83}" srcOrd="5" destOrd="0" presId="urn:microsoft.com/office/officeart/2005/8/layout/lProcess2"/>
    <dgm:cxn modelId="{B6AF5C09-CA5D-7240-B1C3-B8682AC52027}" type="presParOf" srcId="{7B34C1C1-526D-9141-9B1C-0088D83D0EBC}" destId="{ED8B56E9-D6F4-E04A-AB90-AA3BAFC64B7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a:t>Low</a:t>
          </a:r>
        </a:p>
      </dgm:t>
    </dgm:pt>
    <dgm:pt modelId="{16EFAF7B-6BED-4044-9F37-11A7B6DCCC34}" type="parTrans" cxnId="{7280E591-DBF6-604F-9FC9-90C4E6CD06D0}">
      <dgm:prSet/>
      <dgm:spPr/>
      <dgm:t>
        <a:bodyPr/>
        <a:lstStyle/>
        <a:p>
          <a:endParaRPr lang="en-US"/>
        </a:p>
      </dgm:t>
    </dgm:pt>
    <dgm:pt modelId="{71B1BD2E-0CC4-2346-952F-A90F42DE997C}" type="sibTrans" cxnId="{7280E591-DBF6-604F-9FC9-90C4E6CD06D0}">
      <dgm:prSet/>
      <dgm:spPr/>
      <dgm:t>
        <a:bodyPr/>
        <a:lstStyle/>
        <a:p>
          <a:endParaRPr lang="en-US"/>
        </a:p>
      </dgm:t>
    </dgm:pt>
    <dgm:pt modelId="{A98F2357-88AB-454A-80EA-89460C6FD670}">
      <dgm:prSet/>
      <dgm:spPr/>
      <dgm:t>
        <a:bodyPr/>
        <a:lstStyle/>
        <a:p>
          <a:pPr rtl="0"/>
          <a:r>
            <a:rPr lang="en-US" dirty="0"/>
            <a:t>The loss could be expected to have a limited adverse effect on organizational operations, organizational assets, or individuals</a:t>
          </a:r>
        </a:p>
      </dgm:t>
    </dgm:pt>
    <dgm:pt modelId="{7F46EEF1-822D-4D40-9AED-50D32223470D}" type="parTrans" cxnId="{75D483A7-1466-904C-8978-45F3CEB4D648}">
      <dgm:prSet/>
      <dgm:spPr/>
      <dgm:t>
        <a:bodyPr/>
        <a:lstStyle/>
        <a:p>
          <a:endParaRPr lang="en-US"/>
        </a:p>
      </dgm:t>
    </dgm:pt>
    <dgm:pt modelId="{9EE85FE2-D4E7-BD4F-89BE-AE3B56109F51}" type="sibTrans" cxnId="{75D483A7-1466-904C-8978-45F3CEB4D648}">
      <dgm:prSet/>
      <dgm:spPr/>
      <dgm:t>
        <a:bodyPr/>
        <a:lstStyle/>
        <a:p>
          <a:endParaRPr lang="en-US"/>
        </a:p>
      </dgm:t>
    </dgm:pt>
    <dgm:pt modelId="{93384590-968B-FE45-9C67-B93868C930D6}">
      <dgm:prSet/>
      <dgm:spPr/>
      <dgm:t>
        <a:bodyPr/>
        <a:lstStyle/>
        <a:p>
          <a:pPr rtl="0"/>
          <a:r>
            <a:rPr lang="en-US"/>
            <a:t>Moderate</a:t>
          </a:r>
        </a:p>
      </dgm:t>
    </dgm:pt>
    <dgm:pt modelId="{BC435E07-AF29-F648-AAE9-7C124F4C08E8}" type="parTrans" cxnId="{0410967B-DB96-E04A-869F-8C20BF7661E1}">
      <dgm:prSet/>
      <dgm:spPr/>
      <dgm:t>
        <a:bodyPr/>
        <a:lstStyle/>
        <a:p>
          <a:endParaRPr lang="en-US"/>
        </a:p>
      </dgm:t>
    </dgm:pt>
    <dgm:pt modelId="{D386680E-6D62-B04A-B428-64B6CEBD5AB5}" type="sibTrans" cxnId="{0410967B-DB96-E04A-869F-8C20BF7661E1}">
      <dgm:prSet/>
      <dgm:spPr/>
      <dgm:t>
        <a:bodyPr/>
        <a:lstStyle/>
        <a:p>
          <a:endParaRPr lang="en-US"/>
        </a:p>
      </dgm:t>
    </dgm:pt>
    <dgm:pt modelId="{E5A8F5D0-6F1B-D143-A9C2-3ABA5171CECA}">
      <dgm:prSet/>
      <dgm:spPr/>
      <dgm:t>
        <a:bodyPr/>
        <a:lstStyle/>
        <a:p>
          <a:pPr rtl="0"/>
          <a:r>
            <a:rPr lang="en-US"/>
            <a:t>The loss could be expected to have a serious adverse effect on organizational operations, organizational assets, or individuals</a:t>
          </a:r>
        </a:p>
      </dgm:t>
    </dgm:pt>
    <dgm:pt modelId="{15113425-07C8-6244-8A9A-B3FB52D96842}" type="parTrans" cxnId="{643FBEF9-56C1-9F43-A187-2897A1492918}">
      <dgm:prSet/>
      <dgm:spPr/>
      <dgm:t>
        <a:bodyPr/>
        <a:lstStyle/>
        <a:p>
          <a:endParaRPr lang="en-US"/>
        </a:p>
      </dgm:t>
    </dgm:pt>
    <dgm:pt modelId="{B0B75278-7DFB-A74B-ABBA-2A3EAB5742ED}" type="sibTrans" cxnId="{643FBEF9-56C1-9F43-A187-2897A1492918}">
      <dgm:prSet/>
      <dgm:spPr/>
      <dgm:t>
        <a:bodyPr/>
        <a:lstStyle/>
        <a:p>
          <a:endParaRPr lang="en-US"/>
        </a:p>
      </dgm:t>
    </dgm:pt>
    <dgm:pt modelId="{2C845A89-971C-F545-B8EE-5D6C16A9EBD4}">
      <dgm:prSet/>
      <dgm:spPr/>
      <dgm:t>
        <a:bodyPr/>
        <a:lstStyle/>
        <a:p>
          <a:pPr rtl="0"/>
          <a:r>
            <a:rPr lang="en-US"/>
            <a:t>High</a:t>
          </a:r>
        </a:p>
      </dgm:t>
    </dgm:pt>
    <dgm:pt modelId="{8F3759B3-6967-E74C-B3B2-24CF005833A4}" type="parTrans" cxnId="{3439F120-299D-5342-B1A8-CA6BC5245E68}">
      <dgm:prSet/>
      <dgm:spPr/>
      <dgm:t>
        <a:bodyPr/>
        <a:lstStyle/>
        <a:p>
          <a:endParaRPr lang="en-US"/>
        </a:p>
      </dgm:t>
    </dgm:pt>
    <dgm:pt modelId="{761BBE1C-05FF-2646-9D16-FF6F3A5DBD90}" type="sibTrans" cxnId="{3439F120-299D-5342-B1A8-CA6BC5245E68}">
      <dgm:prSet/>
      <dgm:spPr/>
      <dgm:t>
        <a:bodyPr/>
        <a:lstStyle/>
        <a:p>
          <a:endParaRPr lang="en-US"/>
        </a:p>
      </dgm:t>
    </dgm:pt>
    <dgm:pt modelId="{5B94EEDE-2C15-1C42-AFB7-441D81661863}">
      <dgm:prSet/>
      <dgm:spPr/>
      <dgm:t>
        <a:bodyPr/>
        <a:lstStyle/>
        <a:p>
          <a:pPr rtl="0"/>
          <a:r>
            <a:rPr lang="en-US"/>
            <a:t>The loss could be expected to have a severe or catastrophic adverse effect on organizational operations, organizational assets, or individuals</a:t>
          </a:r>
        </a:p>
      </dgm:t>
    </dgm:pt>
    <dgm:pt modelId="{C36712F4-D1B5-F548-893A-014F0808BE7C}" type="parTrans" cxnId="{DB4004D7-1200-0F4F-BCFC-2CA457F4517A}">
      <dgm:prSet/>
      <dgm:spPr/>
      <dgm:t>
        <a:bodyPr/>
        <a:lstStyle/>
        <a:p>
          <a:endParaRPr lang="en-US"/>
        </a:p>
      </dgm:t>
    </dgm:pt>
    <dgm:pt modelId="{3B948A06-5286-1648-ABC1-844260F038A9}" type="sibTrans" cxnId="{DB4004D7-1200-0F4F-BCFC-2CA457F4517A}">
      <dgm:prSet/>
      <dgm:spPr/>
      <dgm:t>
        <a:bodyPr/>
        <a:lstStyle/>
        <a:p>
          <a:endParaRPr lang="en-US"/>
        </a:p>
      </dgm:t>
    </dgm:pt>
    <dgm:pt modelId="{92AF8465-1AE9-4446-96F4-4417503CDA5C}" type="pres">
      <dgm:prSet presAssocID="{9E7936A8-7343-9D4C-92EA-663BD30E77C0}" presName="theList" presStyleCnt="0">
        <dgm:presLayoutVars>
          <dgm:dir/>
          <dgm:animLvl val="lvl"/>
          <dgm:resizeHandles val="exact"/>
        </dgm:presLayoutVars>
      </dgm:prSet>
      <dgm:spPr/>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pt>
    <dgm:pt modelId="{CEEED511-2911-214F-B4F1-EBB78D9D6E69}" type="pres">
      <dgm:prSet presAssocID="{8312E624-8105-AB42-B5AB-AC53D8575E71}" presName="textNode" presStyleLbl="bgShp" presStyleIdx="0" presStyleCnt="3"/>
      <dgm:spPr/>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pt>
    <dgm:pt modelId="{61C97487-74BB-7D49-8E56-B463FCAE9E56}" type="pres">
      <dgm:prSet presAssocID="{93384590-968B-FE45-9C67-B93868C930D6}" presName="textNode" presStyleLbl="bgShp" presStyleIdx="1" presStyleCnt="3"/>
      <dgm:spPr/>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pt>
    <dgm:pt modelId="{24B7361E-E612-8647-80FD-B7B57AACA808}" type="pres">
      <dgm:prSet presAssocID="{2C845A89-971C-F545-B8EE-5D6C16A9EBD4}" presName="textNode" presStyleLbl="bgShp" presStyleIdx="2" presStyleCnt="3"/>
      <dgm:spPr/>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pt>
  </dgm:ptLst>
  <dgm:cxnLst>
    <dgm:cxn modelId="{F294A108-A0A7-2146-9CEA-943E2BA91C4E}" type="presOf" srcId="{9E7936A8-7343-9D4C-92EA-663BD30E77C0}" destId="{92AF8465-1AE9-4446-96F4-4417503CDA5C}" srcOrd="0"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B799A31-7524-AA4D-9156-67C1DBF692AC}" type="presOf" srcId="{5B94EEDE-2C15-1C42-AFB7-441D81661863}" destId="{644C816D-7B3E-4542-93C8-487904F413CD}" srcOrd="0" destOrd="0" presId="urn:microsoft.com/office/officeart/2005/8/layout/lProcess2"/>
    <dgm:cxn modelId="{EAAE7F3E-14EB-D44F-8E98-AEC419D0FD43}" type="presOf" srcId="{2C845A89-971C-F545-B8EE-5D6C16A9EBD4}" destId="{24B7361E-E612-8647-80FD-B7B57AACA808}" srcOrd="1" destOrd="0" presId="urn:microsoft.com/office/officeart/2005/8/layout/lProcess2"/>
    <dgm:cxn modelId="{6A240A7B-3F7A-8043-99D2-D45BB00DF0A4}" type="presOf" srcId="{93384590-968B-FE45-9C67-B93868C930D6}" destId="{61C97487-74BB-7D49-8E56-B463FCAE9E56}" srcOrd="1"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44FAD07D-C2E2-7C44-8D3B-745CB904D4FA}" type="presOf" srcId="{2C845A89-971C-F545-B8EE-5D6C16A9EBD4}" destId="{E3CE9194-5F75-0B43-B7E7-D9FAA7178543}"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75D483A7-1466-904C-8978-45F3CEB4D648}" srcId="{8312E624-8105-AB42-B5AB-AC53D8575E71}" destId="{A98F2357-88AB-454A-80EA-89460C6FD670}" srcOrd="0" destOrd="0" parTransId="{7F46EEF1-822D-4D40-9AED-50D32223470D}" sibTransId="{9EE85FE2-D4E7-BD4F-89BE-AE3B56109F51}"/>
    <dgm:cxn modelId="{AE1855BC-6B8F-DA4E-AA22-000CB17E14A3}" type="presOf" srcId="{8312E624-8105-AB42-B5AB-AC53D8575E71}" destId="{F93FA195-4327-FC45-98BB-247F95256495}" srcOrd="0" destOrd="0" presId="urn:microsoft.com/office/officeart/2005/8/layout/lProcess2"/>
    <dgm:cxn modelId="{E393C0C4-2505-8349-9E93-E488213244EC}" type="presOf" srcId="{A98F2357-88AB-454A-80EA-89460C6FD670}" destId="{D377B63E-0BF1-C641-9393-97FAB2CE8E6C}" srcOrd="0"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1C52CEF3-183E-F84D-8C98-FBE6BF8C2E5B}" type="presOf" srcId="{93384590-968B-FE45-9C67-B93868C930D6}" destId="{FA9A61D8-5551-574C-B3C6-20BD94D0AF54}" srcOrd="0"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DBDEC48-4630-2B49-B9DB-26452D057BBE}" type="doc">
      <dgm:prSet loTypeId="urn:microsoft.com/office/officeart/2005/8/layout/bProcess2" loCatId="process" qsTypeId="urn:microsoft.com/office/officeart/2005/8/quickstyle/simple4" qsCatId="simple" csTypeId="urn:microsoft.com/office/officeart/2005/8/colors/accent1_5" csCatId="accent1" phldr="1"/>
      <dgm:spPr/>
      <dgm:t>
        <a:bodyPr/>
        <a:lstStyle/>
        <a:p>
          <a:endParaRPr lang="en-US"/>
        </a:p>
      </dgm:t>
    </dgm:pt>
    <dgm:pt modelId="{E6A1F810-DF85-5B4B-BD7B-4FD12E02DB7C}">
      <dgm:prSet/>
      <dgm:spPr/>
      <dgm:t>
        <a:bodyPr/>
        <a:lstStyle/>
        <a:p>
          <a:pPr rtl="0"/>
          <a:r>
            <a:rPr lang="en-US" b="1"/>
            <a:t>Offline dictionary attack</a:t>
          </a:r>
          <a:endParaRPr lang="en-US" dirty="0"/>
        </a:p>
      </dgm:t>
    </dgm:pt>
    <dgm:pt modelId="{41535655-3875-6044-8A3D-A506954A6955}" type="parTrans" cxnId="{17AD5AA2-BEFE-BE4E-BCA8-7AD25A3376CC}">
      <dgm:prSet/>
      <dgm:spPr/>
      <dgm:t>
        <a:bodyPr/>
        <a:lstStyle/>
        <a:p>
          <a:endParaRPr lang="en-US"/>
        </a:p>
      </dgm:t>
    </dgm:pt>
    <dgm:pt modelId="{5E3355C9-EF3D-B847-BC94-114451E90556}" type="sibTrans" cxnId="{17AD5AA2-BEFE-BE4E-BCA8-7AD25A3376CC}">
      <dgm:prSet/>
      <dgm:spPr/>
      <dgm:t>
        <a:bodyPr/>
        <a:lstStyle/>
        <a:p>
          <a:endParaRPr lang="en-US" dirty="0"/>
        </a:p>
      </dgm:t>
    </dgm:pt>
    <dgm:pt modelId="{BD7E56D0-A4DE-6344-A11C-80D701E6F9E4}">
      <dgm:prSet/>
      <dgm:spPr/>
      <dgm:t>
        <a:bodyPr/>
        <a:lstStyle/>
        <a:p>
          <a:pPr rtl="0"/>
          <a:r>
            <a:rPr lang="en-US" b="1"/>
            <a:t>Specific account attack</a:t>
          </a:r>
          <a:endParaRPr lang="en-US" dirty="0"/>
        </a:p>
      </dgm:t>
    </dgm:pt>
    <dgm:pt modelId="{A04EF1DE-EA65-134E-B102-2474F5000009}" type="parTrans" cxnId="{2104E945-1EAC-B244-9877-DACBE6573924}">
      <dgm:prSet/>
      <dgm:spPr/>
      <dgm:t>
        <a:bodyPr/>
        <a:lstStyle/>
        <a:p>
          <a:endParaRPr lang="en-US"/>
        </a:p>
      </dgm:t>
    </dgm:pt>
    <dgm:pt modelId="{0A4A9ACB-3300-C247-8253-6FB53F064C93}" type="sibTrans" cxnId="{2104E945-1EAC-B244-9877-DACBE6573924}">
      <dgm:prSet/>
      <dgm:spPr/>
      <dgm:t>
        <a:bodyPr/>
        <a:lstStyle/>
        <a:p>
          <a:endParaRPr lang="en-US" dirty="0"/>
        </a:p>
      </dgm:t>
    </dgm:pt>
    <dgm:pt modelId="{F05D0D99-F1E3-3848-B5B9-956FA3BE7D3B}">
      <dgm:prSet/>
      <dgm:spPr/>
      <dgm:t>
        <a:bodyPr/>
        <a:lstStyle/>
        <a:p>
          <a:pPr rtl="0"/>
          <a:r>
            <a:rPr lang="en-US" b="1"/>
            <a:t>Popular password attack</a:t>
          </a:r>
          <a:endParaRPr lang="en-US" dirty="0"/>
        </a:p>
      </dgm:t>
    </dgm:pt>
    <dgm:pt modelId="{85D4E244-173F-574A-852F-5C039D1FD7FE}" type="parTrans" cxnId="{C22A3634-3627-2942-8AC1-2AF0BBBE3C01}">
      <dgm:prSet/>
      <dgm:spPr/>
      <dgm:t>
        <a:bodyPr/>
        <a:lstStyle/>
        <a:p>
          <a:endParaRPr lang="en-US"/>
        </a:p>
      </dgm:t>
    </dgm:pt>
    <dgm:pt modelId="{CAAC963F-D017-6646-A163-0A35A3721A24}" type="sibTrans" cxnId="{C22A3634-3627-2942-8AC1-2AF0BBBE3C01}">
      <dgm:prSet/>
      <dgm:spPr/>
      <dgm:t>
        <a:bodyPr/>
        <a:lstStyle/>
        <a:p>
          <a:endParaRPr lang="en-US" dirty="0"/>
        </a:p>
      </dgm:t>
    </dgm:pt>
    <dgm:pt modelId="{401BF838-80FC-3A45-9B9C-A6D3D7DEC71D}">
      <dgm:prSet/>
      <dgm:spPr/>
      <dgm:t>
        <a:bodyPr/>
        <a:lstStyle/>
        <a:p>
          <a:pPr rtl="0"/>
          <a:r>
            <a:rPr lang="en-US" b="1"/>
            <a:t>Password guessing against single user</a:t>
          </a:r>
          <a:endParaRPr lang="en-US" dirty="0"/>
        </a:p>
      </dgm:t>
    </dgm:pt>
    <dgm:pt modelId="{E43F5AE5-4CED-C44C-A433-CA01E0F92099}" type="parTrans" cxnId="{D4794A5C-7240-C84B-B963-B9A9B4C718F7}">
      <dgm:prSet/>
      <dgm:spPr/>
      <dgm:t>
        <a:bodyPr/>
        <a:lstStyle/>
        <a:p>
          <a:endParaRPr lang="en-US"/>
        </a:p>
      </dgm:t>
    </dgm:pt>
    <dgm:pt modelId="{9255944B-5F6A-E64B-9F44-8AAA38F2530C}" type="sibTrans" cxnId="{D4794A5C-7240-C84B-B963-B9A9B4C718F7}">
      <dgm:prSet/>
      <dgm:spPr/>
      <dgm:t>
        <a:bodyPr/>
        <a:lstStyle/>
        <a:p>
          <a:endParaRPr lang="en-US" dirty="0"/>
        </a:p>
      </dgm:t>
    </dgm:pt>
    <dgm:pt modelId="{8BF1F7C0-804F-E445-80A4-389D6BFF81C4}">
      <dgm:prSet/>
      <dgm:spPr/>
      <dgm:t>
        <a:bodyPr/>
        <a:lstStyle/>
        <a:p>
          <a:pPr rtl="0"/>
          <a:r>
            <a:rPr lang="en-US" b="1"/>
            <a:t>Workstation hijacking</a:t>
          </a:r>
          <a:endParaRPr lang="en-US" dirty="0"/>
        </a:p>
      </dgm:t>
    </dgm:pt>
    <dgm:pt modelId="{F844A2A3-056F-684C-A44D-85FF27CCE1BF}" type="parTrans" cxnId="{D770CF27-61A6-6B4F-B2B5-9F06CAC1DCB8}">
      <dgm:prSet/>
      <dgm:spPr/>
      <dgm:t>
        <a:bodyPr/>
        <a:lstStyle/>
        <a:p>
          <a:endParaRPr lang="en-US"/>
        </a:p>
      </dgm:t>
    </dgm:pt>
    <dgm:pt modelId="{E8E84D03-64AF-DF4F-A5DE-1F0A9037BC9E}" type="sibTrans" cxnId="{D770CF27-61A6-6B4F-B2B5-9F06CAC1DCB8}">
      <dgm:prSet/>
      <dgm:spPr/>
      <dgm:t>
        <a:bodyPr/>
        <a:lstStyle/>
        <a:p>
          <a:endParaRPr lang="en-US" dirty="0"/>
        </a:p>
      </dgm:t>
    </dgm:pt>
    <dgm:pt modelId="{2EB80EF4-241C-394F-9B8D-B4C5B42730A8}">
      <dgm:prSet/>
      <dgm:spPr/>
      <dgm:t>
        <a:bodyPr/>
        <a:lstStyle/>
        <a:p>
          <a:pPr rtl="0"/>
          <a:r>
            <a:rPr lang="en-US" b="1"/>
            <a:t>Exploiting user mistakes</a:t>
          </a:r>
          <a:endParaRPr lang="en-US" dirty="0"/>
        </a:p>
      </dgm:t>
    </dgm:pt>
    <dgm:pt modelId="{4D73BE8F-4744-2F40-A5F9-11DCBE3B9A3B}" type="parTrans" cxnId="{6F7393DB-DB71-9143-B68B-2F91437E1F9F}">
      <dgm:prSet/>
      <dgm:spPr/>
      <dgm:t>
        <a:bodyPr/>
        <a:lstStyle/>
        <a:p>
          <a:endParaRPr lang="en-US"/>
        </a:p>
      </dgm:t>
    </dgm:pt>
    <dgm:pt modelId="{2C3FC0F9-48B2-FC45-95B5-7794A17D204A}" type="sibTrans" cxnId="{6F7393DB-DB71-9143-B68B-2F91437E1F9F}">
      <dgm:prSet/>
      <dgm:spPr/>
      <dgm:t>
        <a:bodyPr/>
        <a:lstStyle/>
        <a:p>
          <a:endParaRPr lang="en-US" dirty="0"/>
        </a:p>
      </dgm:t>
    </dgm:pt>
    <dgm:pt modelId="{F17A8BEB-A0A8-604B-B40F-1EFA6F014C15}">
      <dgm:prSet/>
      <dgm:spPr/>
      <dgm:t>
        <a:bodyPr/>
        <a:lstStyle/>
        <a:p>
          <a:pPr rtl="0"/>
          <a:r>
            <a:rPr lang="en-US" b="1"/>
            <a:t>Exploiting multiple password use</a:t>
          </a:r>
          <a:endParaRPr lang="en-US" dirty="0"/>
        </a:p>
      </dgm:t>
    </dgm:pt>
    <dgm:pt modelId="{A58318B4-7693-E24D-8E7B-C84BB2ECEC12}" type="parTrans" cxnId="{4D800A77-3024-E146-895E-F0F44A8476BA}">
      <dgm:prSet/>
      <dgm:spPr/>
      <dgm:t>
        <a:bodyPr/>
        <a:lstStyle/>
        <a:p>
          <a:endParaRPr lang="en-US"/>
        </a:p>
      </dgm:t>
    </dgm:pt>
    <dgm:pt modelId="{D90B2B42-21D9-6F40-B7CE-F4045A98171D}" type="sibTrans" cxnId="{4D800A77-3024-E146-895E-F0F44A8476BA}">
      <dgm:prSet/>
      <dgm:spPr/>
      <dgm:t>
        <a:bodyPr/>
        <a:lstStyle/>
        <a:p>
          <a:endParaRPr lang="en-US" dirty="0"/>
        </a:p>
      </dgm:t>
    </dgm:pt>
    <dgm:pt modelId="{A592261D-4114-944D-BEF0-A68DC76C5C18}">
      <dgm:prSet/>
      <dgm:spPr/>
      <dgm:t>
        <a:bodyPr/>
        <a:lstStyle/>
        <a:p>
          <a:pPr rtl="0"/>
          <a:r>
            <a:rPr lang="en-US" b="1"/>
            <a:t>Electronic </a:t>
          </a:r>
          <a:r>
            <a:rPr lang="en-US" b="1" dirty="0"/>
            <a:t>monitoring</a:t>
          </a:r>
          <a:endParaRPr lang="en-US" dirty="0"/>
        </a:p>
      </dgm:t>
    </dgm:pt>
    <dgm:pt modelId="{82D7E80A-E1A7-4540-BF1E-A1D346EB5C4E}" type="parTrans" cxnId="{3513AF6B-037A-6240-A2C3-2579FB8630BD}">
      <dgm:prSet/>
      <dgm:spPr/>
      <dgm:t>
        <a:bodyPr/>
        <a:lstStyle/>
        <a:p>
          <a:endParaRPr lang="en-US"/>
        </a:p>
      </dgm:t>
    </dgm:pt>
    <dgm:pt modelId="{3412D4F4-633D-7B48-A791-24ECE274ADE9}" type="sibTrans" cxnId="{3513AF6B-037A-6240-A2C3-2579FB8630BD}">
      <dgm:prSet/>
      <dgm:spPr/>
      <dgm:t>
        <a:bodyPr/>
        <a:lstStyle/>
        <a:p>
          <a:endParaRPr lang="en-US"/>
        </a:p>
      </dgm:t>
    </dgm:pt>
    <dgm:pt modelId="{7B897359-AD65-BE48-99CB-DC9A56C3E1B5}" type="pres">
      <dgm:prSet presAssocID="{5DBDEC48-4630-2B49-B9DB-26452D057BBE}" presName="diagram" presStyleCnt="0">
        <dgm:presLayoutVars>
          <dgm:dir/>
          <dgm:resizeHandles/>
        </dgm:presLayoutVars>
      </dgm:prSet>
      <dgm:spPr/>
    </dgm:pt>
    <dgm:pt modelId="{AB834737-CE83-3143-83D9-F0D9AAC36C9A}" type="pres">
      <dgm:prSet presAssocID="{E6A1F810-DF85-5B4B-BD7B-4FD12E02DB7C}" presName="firstNode" presStyleLbl="node1" presStyleIdx="0" presStyleCnt="8">
        <dgm:presLayoutVars>
          <dgm:bulletEnabled val="1"/>
        </dgm:presLayoutVars>
      </dgm:prSet>
      <dgm:spPr/>
    </dgm:pt>
    <dgm:pt modelId="{14D8DB91-30DD-1F4B-9602-EACE316B8E7F}" type="pres">
      <dgm:prSet presAssocID="{5E3355C9-EF3D-B847-BC94-114451E90556}" presName="sibTrans" presStyleLbl="sibTrans2D1" presStyleIdx="0" presStyleCnt="7"/>
      <dgm:spPr/>
    </dgm:pt>
    <dgm:pt modelId="{5ECBE732-43C1-D84B-9307-293CB0400E7D}" type="pres">
      <dgm:prSet presAssocID="{BD7E56D0-A4DE-6344-A11C-80D701E6F9E4}" presName="middleNode" presStyleCnt="0"/>
      <dgm:spPr/>
    </dgm:pt>
    <dgm:pt modelId="{BE2E9863-0ED2-A645-A0E5-D8AC4E4E9B87}" type="pres">
      <dgm:prSet presAssocID="{BD7E56D0-A4DE-6344-A11C-80D701E6F9E4}" presName="padding" presStyleLbl="node1" presStyleIdx="0" presStyleCnt="8"/>
      <dgm:spPr/>
    </dgm:pt>
    <dgm:pt modelId="{30FC4BE4-CEB1-EF4A-8AAB-E46C3930F92F}" type="pres">
      <dgm:prSet presAssocID="{BD7E56D0-A4DE-6344-A11C-80D701E6F9E4}" presName="shape" presStyleLbl="node1" presStyleIdx="1" presStyleCnt="8" custScaleX="124400" custScaleY="118588">
        <dgm:presLayoutVars>
          <dgm:bulletEnabled val="1"/>
        </dgm:presLayoutVars>
      </dgm:prSet>
      <dgm:spPr/>
    </dgm:pt>
    <dgm:pt modelId="{7110291D-E623-3843-9649-7144616D27E9}" type="pres">
      <dgm:prSet presAssocID="{0A4A9ACB-3300-C247-8253-6FB53F064C93}" presName="sibTrans" presStyleLbl="sibTrans2D1" presStyleIdx="1" presStyleCnt="7"/>
      <dgm:spPr/>
    </dgm:pt>
    <dgm:pt modelId="{E45CE302-30FC-BD48-93F5-121C27F78DA5}" type="pres">
      <dgm:prSet presAssocID="{F05D0D99-F1E3-3848-B5B9-956FA3BE7D3B}" presName="middleNode" presStyleCnt="0"/>
      <dgm:spPr/>
    </dgm:pt>
    <dgm:pt modelId="{30534063-CCBC-B446-955C-C7EC98818943}" type="pres">
      <dgm:prSet presAssocID="{F05D0D99-F1E3-3848-B5B9-956FA3BE7D3B}" presName="padding" presStyleLbl="node1" presStyleIdx="1" presStyleCnt="8"/>
      <dgm:spPr/>
    </dgm:pt>
    <dgm:pt modelId="{7707F337-7CE3-BD40-B64C-C0FF56A8DD0E}" type="pres">
      <dgm:prSet presAssocID="{F05D0D99-F1E3-3848-B5B9-956FA3BE7D3B}" presName="shape" presStyleLbl="node1" presStyleIdx="2" presStyleCnt="8" custScaleX="148462" custScaleY="133873">
        <dgm:presLayoutVars>
          <dgm:bulletEnabled val="1"/>
        </dgm:presLayoutVars>
      </dgm:prSet>
      <dgm:spPr/>
    </dgm:pt>
    <dgm:pt modelId="{A4B81387-6C75-D74E-9438-E6056232F542}" type="pres">
      <dgm:prSet presAssocID="{CAAC963F-D017-6646-A163-0A35A3721A24}" presName="sibTrans" presStyleLbl="sibTrans2D1" presStyleIdx="2" presStyleCnt="7"/>
      <dgm:spPr/>
    </dgm:pt>
    <dgm:pt modelId="{2D334F0D-7A22-A84E-B6FE-5E8F6C1B33E9}" type="pres">
      <dgm:prSet presAssocID="{401BF838-80FC-3A45-9B9C-A6D3D7DEC71D}" presName="middleNode" presStyleCnt="0"/>
      <dgm:spPr/>
    </dgm:pt>
    <dgm:pt modelId="{2E5D8773-BFC8-1A4E-A361-F0FD62AD404E}" type="pres">
      <dgm:prSet presAssocID="{401BF838-80FC-3A45-9B9C-A6D3D7DEC71D}" presName="padding" presStyleLbl="node1" presStyleIdx="2" presStyleCnt="8"/>
      <dgm:spPr/>
    </dgm:pt>
    <dgm:pt modelId="{35C26490-6BC3-224A-AE77-3E7D7AB42E4E}" type="pres">
      <dgm:prSet presAssocID="{401BF838-80FC-3A45-9B9C-A6D3D7DEC71D}" presName="shape" presStyleLbl="node1" presStyleIdx="3" presStyleCnt="8" custScaleX="133177" custScaleY="133873">
        <dgm:presLayoutVars>
          <dgm:bulletEnabled val="1"/>
        </dgm:presLayoutVars>
      </dgm:prSet>
      <dgm:spPr/>
    </dgm:pt>
    <dgm:pt modelId="{F3AF0029-63F6-A547-8E01-F670199B57B6}" type="pres">
      <dgm:prSet presAssocID="{9255944B-5F6A-E64B-9F44-8AAA38F2530C}" presName="sibTrans" presStyleLbl="sibTrans2D1" presStyleIdx="3" presStyleCnt="7"/>
      <dgm:spPr/>
    </dgm:pt>
    <dgm:pt modelId="{64C758A1-260F-6244-97A2-8DD38C9D13D8}" type="pres">
      <dgm:prSet presAssocID="{8BF1F7C0-804F-E445-80A4-389D6BFF81C4}" presName="middleNode" presStyleCnt="0"/>
      <dgm:spPr/>
    </dgm:pt>
    <dgm:pt modelId="{68E9BF67-BFEF-1D47-9422-AF67CC22CE25}" type="pres">
      <dgm:prSet presAssocID="{8BF1F7C0-804F-E445-80A4-389D6BFF81C4}" presName="padding" presStyleLbl="node1" presStyleIdx="3" presStyleCnt="8"/>
      <dgm:spPr/>
    </dgm:pt>
    <dgm:pt modelId="{684118A6-7A71-4240-829D-048F905ACA57}" type="pres">
      <dgm:prSet presAssocID="{8BF1F7C0-804F-E445-80A4-389D6BFF81C4}" presName="shape" presStyleLbl="node1" presStyleIdx="4" presStyleCnt="8" custScaleX="141954" custScaleY="133873">
        <dgm:presLayoutVars>
          <dgm:bulletEnabled val="1"/>
        </dgm:presLayoutVars>
      </dgm:prSet>
      <dgm:spPr/>
    </dgm:pt>
    <dgm:pt modelId="{6A84EEC0-8140-A148-BB53-49176517D957}" type="pres">
      <dgm:prSet presAssocID="{E8E84D03-64AF-DF4F-A5DE-1F0A9037BC9E}" presName="sibTrans" presStyleLbl="sibTrans2D1" presStyleIdx="4" presStyleCnt="7"/>
      <dgm:spPr/>
    </dgm:pt>
    <dgm:pt modelId="{67B6FC51-E2C9-AD43-8436-72D628B06678}" type="pres">
      <dgm:prSet presAssocID="{2EB80EF4-241C-394F-9B8D-B4C5B42730A8}" presName="middleNode" presStyleCnt="0"/>
      <dgm:spPr/>
    </dgm:pt>
    <dgm:pt modelId="{5A6AADAF-D2EA-2E40-87D0-7F9A1C22FD75}" type="pres">
      <dgm:prSet presAssocID="{2EB80EF4-241C-394F-9B8D-B4C5B42730A8}" presName="padding" presStyleLbl="node1" presStyleIdx="4" presStyleCnt="8"/>
      <dgm:spPr/>
    </dgm:pt>
    <dgm:pt modelId="{57E8DB7D-1FEC-E74E-8647-F64BF509981D}" type="pres">
      <dgm:prSet presAssocID="{2EB80EF4-241C-394F-9B8D-B4C5B42730A8}" presName="shape" presStyleLbl="node1" presStyleIdx="5" presStyleCnt="8" custScaleX="141954" custScaleY="133873">
        <dgm:presLayoutVars>
          <dgm:bulletEnabled val="1"/>
        </dgm:presLayoutVars>
      </dgm:prSet>
      <dgm:spPr/>
    </dgm:pt>
    <dgm:pt modelId="{60729F42-5F23-E34D-9492-3A41A175F76A}" type="pres">
      <dgm:prSet presAssocID="{2C3FC0F9-48B2-FC45-95B5-7794A17D204A}" presName="sibTrans" presStyleLbl="sibTrans2D1" presStyleIdx="5" presStyleCnt="7"/>
      <dgm:spPr/>
    </dgm:pt>
    <dgm:pt modelId="{389980FB-BDB6-6249-AE4B-D66FD9071F33}" type="pres">
      <dgm:prSet presAssocID="{F17A8BEB-A0A8-604B-B40F-1EFA6F014C15}" presName="middleNode" presStyleCnt="0"/>
      <dgm:spPr/>
    </dgm:pt>
    <dgm:pt modelId="{A8EC26C1-9212-0C42-8379-AE0B7F982170}" type="pres">
      <dgm:prSet presAssocID="{F17A8BEB-A0A8-604B-B40F-1EFA6F014C15}" presName="padding" presStyleLbl="node1" presStyleIdx="5" presStyleCnt="8"/>
      <dgm:spPr/>
    </dgm:pt>
    <dgm:pt modelId="{CC1CE769-5CE1-884A-BE4F-74BB2E158621}" type="pres">
      <dgm:prSet presAssocID="{F17A8BEB-A0A8-604B-B40F-1EFA6F014C15}" presName="shape" presStyleLbl="node1" presStyleIdx="6" presStyleCnt="8" custScaleX="124400" custScaleY="133873">
        <dgm:presLayoutVars>
          <dgm:bulletEnabled val="1"/>
        </dgm:presLayoutVars>
      </dgm:prSet>
      <dgm:spPr/>
    </dgm:pt>
    <dgm:pt modelId="{64F2EA67-D912-3245-9163-F5DDF92103F4}" type="pres">
      <dgm:prSet presAssocID="{D90B2B42-21D9-6F40-B7CE-F4045A98171D}" presName="sibTrans" presStyleLbl="sibTrans2D1" presStyleIdx="6" presStyleCnt="7"/>
      <dgm:spPr/>
    </dgm:pt>
    <dgm:pt modelId="{4D758A8E-96DE-D847-832C-B868C55D6BDB}" type="pres">
      <dgm:prSet presAssocID="{A592261D-4114-944D-BEF0-A68DC76C5C18}" presName="lastNode" presStyleLbl="node1" presStyleIdx="7" presStyleCnt="8">
        <dgm:presLayoutVars>
          <dgm:bulletEnabled val="1"/>
        </dgm:presLayoutVars>
      </dgm:prSet>
      <dgm:spPr/>
    </dgm:pt>
  </dgm:ptLst>
  <dgm:cxnLst>
    <dgm:cxn modelId="{93DD5909-24BF-3841-9318-B8E86A077BB3}" type="presOf" srcId="{F05D0D99-F1E3-3848-B5B9-956FA3BE7D3B}" destId="{7707F337-7CE3-BD40-B64C-C0FF56A8DD0E}" srcOrd="0" destOrd="0" presId="urn:microsoft.com/office/officeart/2005/8/layout/bProcess2"/>
    <dgm:cxn modelId="{7D89940F-2A5F-864F-BEA9-3750AF1FD0BB}" type="presOf" srcId="{F17A8BEB-A0A8-604B-B40F-1EFA6F014C15}" destId="{CC1CE769-5CE1-884A-BE4F-74BB2E158621}" srcOrd="0" destOrd="0" presId="urn:microsoft.com/office/officeart/2005/8/layout/bProcess2"/>
    <dgm:cxn modelId="{0FA14E19-190E-804C-A281-92081B1E8B9A}" type="presOf" srcId="{D90B2B42-21D9-6F40-B7CE-F4045A98171D}" destId="{64F2EA67-D912-3245-9163-F5DDF92103F4}" srcOrd="0" destOrd="0" presId="urn:microsoft.com/office/officeart/2005/8/layout/bProcess2"/>
    <dgm:cxn modelId="{A32F3927-58AE-F547-9CE6-6BC2946ECB08}" type="presOf" srcId="{5DBDEC48-4630-2B49-B9DB-26452D057BBE}" destId="{7B897359-AD65-BE48-99CB-DC9A56C3E1B5}" srcOrd="0" destOrd="0" presId="urn:microsoft.com/office/officeart/2005/8/layout/bProcess2"/>
    <dgm:cxn modelId="{D770CF27-61A6-6B4F-B2B5-9F06CAC1DCB8}" srcId="{5DBDEC48-4630-2B49-B9DB-26452D057BBE}" destId="{8BF1F7C0-804F-E445-80A4-389D6BFF81C4}" srcOrd="4" destOrd="0" parTransId="{F844A2A3-056F-684C-A44D-85FF27CCE1BF}" sibTransId="{E8E84D03-64AF-DF4F-A5DE-1F0A9037BC9E}"/>
    <dgm:cxn modelId="{C22A3634-3627-2942-8AC1-2AF0BBBE3C01}" srcId="{5DBDEC48-4630-2B49-B9DB-26452D057BBE}" destId="{F05D0D99-F1E3-3848-B5B9-956FA3BE7D3B}" srcOrd="2" destOrd="0" parTransId="{85D4E244-173F-574A-852F-5C039D1FD7FE}" sibTransId="{CAAC963F-D017-6646-A163-0A35A3721A24}"/>
    <dgm:cxn modelId="{D4794A5C-7240-C84B-B963-B9A9B4C718F7}" srcId="{5DBDEC48-4630-2B49-B9DB-26452D057BBE}" destId="{401BF838-80FC-3A45-9B9C-A6D3D7DEC71D}" srcOrd="3" destOrd="0" parTransId="{E43F5AE5-4CED-C44C-A433-CA01E0F92099}" sibTransId="{9255944B-5F6A-E64B-9F44-8AAA38F2530C}"/>
    <dgm:cxn modelId="{2104E945-1EAC-B244-9877-DACBE6573924}" srcId="{5DBDEC48-4630-2B49-B9DB-26452D057BBE}" destId="{BD7E56D0-A4DE-6344-A11C-80D701E6F9E4}" srcOrd="1" destOrd="0" parTransId="{A04EF1DE-EA65-134E-B102-2474F5000009}" sibTransId="{0A4A9ACB-3300-C247-8253-6FB53F064C93}"/>
    <dgm:cxn modelId="{B21B2446-0705-3843-A51B-AEEEDA48968D}" type="presOf" srcId="{5E3355C9-EF3D-B847-BC94-114451E90556}" destId="{14D8DB91-30DD-1F4B-9602-EACE316B8E7F}" srcOrd="0" destOrd="0" presId="urn:microsoft.com/office/officeart/2005/8/layout/bProcess2"/>
    <dgm:cxn modelId="{032ECB69-FC88-BC46-B869-54A8DC593CFB}" type="presOf" srcId="{A592261D-4114-944D-BEF0-A68DC76C5C18}" destId="{4D758A8E-96DE-D847-832C-B868C55D6BDB}" srcOrd="0" destOrd="0" presId="urn:microsoft.com/office/officeart/2005/8/layout/bProcess2"/>
    <dgm:cxn modelId="{3513AF6B-037A-6240-A2C3-2579FB8630BD}" srcId="{5DBDEC48-4630-2B49-B9DB-26452D057BBE}" destId="{A592261D-4114-944D-BEF0-A68DC76C5C18}" srcOrd="7" destOrd="0" parTransId="{82D7E80A-E1A7-4540-BF1E-A1D346EB5C4E}" sibTransId="{3412D4F4-633D-7B48-A791-24ECE274ADE9}"/>
    <dgm:cxn modelId="{4265CC6B-66E6-1C44-8C3D-B0FA34A9A490}" type="presOf" srcId="{2EB80EF4-241C-394F-9B8D-B4C5B42730A8}" destId="{57E8DB7D-1FEC-E74E-8647-F64BF509981D}" srcOrd="0" destOrd="0" presId="urn:microsoft.com/office/officeart/2005/8/layout/bProcess2"/>
    <dgm:cxn modelId="{4D800A77-3024-E146-895E-F0F44A8476BA}" srcId="{5DBDEC48-4630-2B49-B9DB-26452D057BBE}" destId="{F17A8BEB-A0A8-604B-B40F-1EFA6F014C15}" srcOrd="6" destOrd="0" parTransId="{A58318B4-7693-E24D-8E7B-C84BB2ECEC12}" sibTransId="{D90B2B42-21D9-6F40-B7CE-F4045A98171D}"/>
    <dgm:cxn modelId="{D269E258-3769-B849-B7DA-1CA12B852FC7}" type="presOf" srcId="{2C3FC0F9-48B2-FC45-95B5-7794A17D204A}" destId="{60729F42-5F23-E34D-9492-3A41A175F76A}" srcOrd="0" destOrd="0" presId="urn:microsoft.com/office/officeart/2005/8/layout/bProcess2"/>
    <dgm:cxn modelId="{0EDEC189-B975-A542-A1E4-376A5F5893C3}" type="presOf" srcId="{CAAC963F-D017-6646-A163-0A35A3721A24}" destId="{A4B81387-6C75-D74E-9438-E6056232F542}" srcOrd="0" destOrd="0" presId="urn:microsoft.com/office/officeart/2005/8/layout/bProcess2"/>
    <dgm:cxn modelId="{D32C5E93-E6A1-1F43-BFA7-4508C44E33F4}" type="presOf" srcId="{401BF838-80FC-3A45-9B9C-A6D3D7DEC71D}" destId="{35C26490-6BC3-224A-AE77-3E7D7AB42E4E}" srcOrd="0" destOrd="0" presId="urn:microsoft.com/office/officeart/2005/8/layout/bProcess2"/>
    <dgm:cxn modelId="{17AD5AA2-BEFE-BE4E-BCA8-7AD25A3376CC}" srcId="{5DBDEC48-4630-2B49-B9DB-26452D057BBE}" destId="{E6A1F810-DF85-5B4B-BD7B-4FD12E02DB7C}" srcOrd="0" destOrd="0" parTransId="{41535655-3875-6044-8A3D-A506954A6955}" sibTransId="{5E3355C9-EF3D-B847-BC94-114451E90556}"/>
    <dgm:cxn modelId="{F06C96A2-E902-9141-AC38-FBB148B64F0D}" type="presOf" srcId="{0A4A9ACB-3300-C247-8253-6FB53F064C93}" destId="{7110291D-E623-3843-9649-7144616D27E9}" srcOrd="0" destOrd="0" presId="urn:microsoft.com/office/officeart/2005/8/layout/bProcess2"/>
    <dgm:cxn modelId="{347948C5-F7FB-5F4E-81C8-810D1182701C}" type="presOf" srcId="{BD7E56D0-A4DE-6344-A11C-80D701E6F9E4}" destId="{30FC4BE4-CEB1-EF4A-8AAB-E46C3930F92F}" srcOrd="0" destOrd="0" presId="urn:microsoft.com/office/officeart/2005/8/layout/bProcess2"/>
    <dgm:cxn modelId="{BF2975CB-23DB-F341-B561-A01C1186DEBA}" type="presOf" srcId="{E6A1F810-DF85-5B4B-BD7B-4FD12E02DB7C}" destId="{AB834737-CE83-3143-83D9-F0D9AAC36C9A}" srcOrd="0" destOrd="0" presId="urn:microsoft.com/office/officeart/2005/8/layout/bProcess2"/>
    <dgm:cxn modelId="{480FFDD7-2EE6-B548-9115-D5E4AB2CBE01}" type="presOf" srcId="{8BF1F7C0-804F-E445-80A4-389D6BFF81C4}" destId="{684118A6-7A71-4240-829D-048F905ACA57}" srcOrd="0" destOrd="0" presId="urn:microsoft.com/office/officeart/2005/8/layout/bProcess2"/>
    <dgm:cxn modelId="{6F7393DB-DB71-9143-B68B-2F91437E1F9F}" srcId="{5DBDEC48-4630-2B49-B9DB-26452D057BBE}" destId="{2EB80EF4-241C-394F-9B8D-B4C5B42730A8}" srcOrd="5" destOrd="0" parTransId="{4D73BE8F-4744-2F40-A5F9-11DCBE3B9A3B}" sibTransId="{2C3FC0F9-48B2-FC45-95B5-7794A17D204A}"/>
    <dgm:cxn modelId="{1BD95FF6-0DC1-B045-9832-F7BFCEF8FEB5}" type="presOf" srcId="{9255944B-5F6A-E64B-9F44-8AAA38F2530C}" destId="{F3AF0029-63F6-A547-8E01-F670199B57B6}" srcOrd="0" destOrd="0" presId="urn:microsoft.com/office/officeart/2005/8/layout/bProcess2"/>
    <dgm:cxn modelId="{BD909FF7-5322-5540-BD37-0195C2DAAA59}" type="presOf" srcId="{E8E84D03-64AF-DF4F-A5DE-1F0A9037BC9E}" destId="{6A84EEC0-8140-A148-BB53-49176517D957}" srcOrd="0" destOrd="0" presId="urn:microsoft.com/office/officeart/2005/8/layout/bProcess2"/>
    <dgm:cxn modelId="{CB54A12D-24FE-564F-9B4C-5F7A3681C063}" type="presParOf" srcId="{7B897359-AD65-BE48-99CB-DC9A56C3E1B5}" destId="{AB834737-CE83-3143-83D9-F0D9AAC36C9A}" srcOrd="0" destOrd="0" presId="urn:microsoft.com/office/officeart/2005/8/layout/bProcess2"/>
    <dgm:cxn modelId="{6EB84F3D-6415-194D-9CD1-5261BE8332D0}" type="presParOf" srcId="{7B897359-AD65-BE48-99CB-DC9A56C3E1B5}" destId="{14D8DB91-30DD-1F4B-9602-EACE316B8E7F}" srcOrd="1" destOrd="0" presId="urn:microsoft.com/office/officeart/2005/8/layout/bProcess2"/>
    <dgm:cxn modelId="{3DED3ED6-8083-1B47-BFAA-C19CEE80B4A2}" type="presParOf" srcId="{7B897359-AD65-BE48-99CB-DC9A56C3E1B5}" destId="{5ECBE732-43C1-D84B-9307-293CB0400E7D}" srcOrd="2" destOrd="0" presId="urn:microsoft.com/office/officeart/2005/8/layout/bProcess2"/>
    <dgm:cxn modelId="{D7A06E7F-B320-1B45-B89F-07131433D8B3}" type="presParOf" srcId="{5ECBE732-43C1-D84B-9307-293CB0400E7D}" destId="{BE2E9863-0ED2-A645-A0E5-D8AC4E4E9B87}" srcOrd="0" destOrd="0" presId="urn:microsoft.com/office/officeart/2005/8/layout/bProcess2"/>
    <dgm:cxn modelId="{BC3B86A3-F478-3645-B934-D4CE37AEEDCF}" type="presParOf" srcId="{5ECBE732-43C1-D84B-9307-293CB0400E7D}" destId="{30FC4BE4-CEB1-EF4A-8AAB-E46C3930F92F}" srcOrd="1" destOrd="0" presId="urn:microsoft.com/office/officeart/2005/8/layout/bProcess2"/>
    <dgm:cxn modelId="{4C926686-F676-FF49-BB1A-9CD4AFF13AB6}" type="presParOf" srcId="{7B897359-AD65-BE48-99CB-DC9A56C3E1B5}" destId="{7110291D-E623-3843-9649-7144616D27E9}" srcOrd="3" destOrd="0" presId="urn:microsoft.com/office/officeart/2005/8/layout/bProcess2"/>
    <dgm:cxn modelId="{86B71056-116D-BF43-9C7C-09AE71C33EA7}" type="presParOf" srcId="{7B897359-AD65-BE48-99CB-DC9A56C3E1B5}" destId="{E45CE302-30FC-BD48-93F5-121C27F78DA5}" srcOrd="4" destOrd="0" presId="urn:microsoft.com/office/officeart/2005/8/layout/bProcess2"/>
    <dgm:cxn modelId="{C7D505D3-D768-034E-B352-40ED5D6CC676}" type="presParOf" srcId="{E45CE302-30FC-BD48-93F5-121C27F78DA5}" destId="{30534063-CCBC-B446-955C-C7EC98818943}" srcOrd="0" destOrd="0" presId="urn:microsoft.com/office/officeart/2005/8/layout/bProcess2"/>
    <dgm:cxn modelId="{F55D6DA9-9231-4D40-A3F2-3AFE7360939B}" type="presParOf" srcId="{E45CE302-30FC-BD48-93F5-121C27F78DA5}" destId="{7707F337-7CE3-BD40-B64C-C0FF56A8DD0E}" srcOrd="1" destOrd="0" presId="urn:microsoft.com/office/officeart/2005/8/layout/bProcess2"/>
    <dgm:cxn modelId="{B8FE2F54-BA29-3B4B-A95A-B04E58E75536}" type="presParOf" srcId="{7B897359-AD65-BE48-99CB-DC9A56C3E1B5}" destId="{A4B81387-6C75-D74E-9438-E6056232F542}" srcOrd="5" destOrd="0" presId="urn:microsoft.com/office/officeart/2005/8/layout/bProcess2"/>
    <dgm:cxn modelId="{BDF585AE-F9DE-3742-A307-027A22962CD8}" type="presParOf" srcId="{7B897359-AD65-BE48-99CB-DC9A56C3E1B5}" destId="{2D334F0D-7A22-A84E-B6FE-5E8F6C1B33E9}" srcOrd="6" destOrd="0" presId="urn:microsoft.com/office/officeart/2005/8/layout/bProcess2"/>
    <dgm:cxn modelId="{56264686-6AFF-5C42-A200-F52076EFAAC3}" type="presParOf" srcId="{2D334F0D-7A22-A84E-B6FE-5E8F6C1B33E9}" destId="{2E5D8773-BFC8-1A4E-A361-F0FD62AD404E}" srcOrd="0" destOrd="0" presId="urn:microsoft.com/office/officeart/2005/8/layout/bProcess2"/>
    <dgm:cxn modelId="{47BEF934-9D65-3142-BECD-74FD69A2BE9C}" type="presParOf" srcId="{2D334F0D-7A22-A84E-B6FE-5E8F6C1B33E9}" destId="{35C26490-6BC3-224A-AE77-3E7D7AB42E4E}" srcOrd="1" destOrd="0" presId="urn:microsoft.com/office/officeart/2005/8/layout/bProcess2"/>
    <dgm:cxn modelId="{8BE5EC84-1828-E44B-9FD1-4F0DED8228AE}" type="presParOf" srcId="{7B897359-AD65-BE48-99CB-DC9A56C3E1B5}" destId="{F3AF0029-63F6-A547-8E01-F670199B57B6}" srcOrd="7" destOrd="0" presId="urn:microsoft.com/office/officeart/2005/8/layout/bProcess2"/>
    <dgm:cxn modelId="{0E977044-6855-4B40-811E-E5862EF5E0CF}" type="presParOf" srcId="{7B897359-AD65-BE48-99CB-DC9A56C3E1B5}" destId="{64C758A1-260F-6244-97A2-8DD38C9D13D8}" srcOrd="8" destOrd="0" presId="urn:microsoft.com/office/officeart/2005/8/layout/bProcess2"/>
    <dgm:cxn modelId="{129D3E6E-99BE-A74E-B7DC-21C48EF63AB7}" type="presParOf" srcId="{64C758A1-260F-6244-97A2-8DD38C9D13D8}" destId="{68E9BF67-BFEF-1D47-9422-AF67CC22CE25}" srcOrd="0" destOrd="0" presId="urn:microsoft.com/office/officeart/2005/8/layout/bProcess2"/>
    <dgm:cxn modelId="{81CDB207-D1C1-E641-A953-055E69FBC313}" type="presParOf" srcId="{64C758A1-260F-6244-97A2-8DD38C9D13D8}" destId="{684118A6-7A71-4240-829D-048F905ACA57}" srcOrd="1" destOrd="0" presId="urn:microsoft.com/office/officeart/2005/8/layout/bProcess2"/>
    <dgm:cxn modelId="{DB10EBFD-CBE7-C74F-B999-DA9EB273F8EA}" type="presParOf" srcId="{7B897359-AD65-BE48-99CB-DC9A56C3E1B5}" destId="{6A84EEC0-8140-A148-BB53-49176517D957}" srcOrd="9" destOrd="0" presId="urn:microsoft.com/office/officeart/2005/8/layout/bProcess2"/>
    <dgm:cxn modelId="{86B881F1-182D-CF4F-8D48-E3723F0E842C}" type="presParOf" srcId="{7B897359-AD65-BE48-99CB-DC9A56C3E1B5}" destId="{67B6FC51-E2C9-AD43-8436-72D628B06678}" srcOrd="10" destOrd="0" presId="urn:microsoft.com/office/officeart/2005/8/layout/bProcess2"/>
    <dgm:cxn modelId="{9C770D3B-EEE1-C642-A7CB-26F9F98D8A35}" type="presParOf" srcId="{67B6FC51-E2C9-AD43-8436-72D628B06678}" destId="{5A6AADAF-D2EA-2E40-87D0-7F9A1C22FD75}" srcOrd="0" destOrd="0" presId="urn:microsoft.com/office/officeart/2005/8/layout/bProcess2"/>
    <dgm:cxn modelId="{79912FDD-D05A-F84F-923C-71D80027BBD5}" type="presParOf" srcId="{67B6FC51-E2C9-AD43-8436-72D628B06678}" destId="{57E8DB7D-1FEC-E74E-8647-F64BF509981D}" srcOrd="1" destOrd="0" presId="urn:microsoft.com/office/officeart/2005/8/layout/bProcess2"/>
    <dgm:cxn modelId="{E4CDE2EE-E6B6-E04B-9CAC-CF61951D19A0}" type="presParOf" srcId="{7B897359-AD65-BE48-99CB-DC9A56C3E1B5}" destId="{60729F42-5F23-E34D-9492-3A41A175F76A}" srcOrd="11" destOrd="0" presId="urn:microsoft.com/office/officeart/2005/8/layout/bProcess2"/>
    <dgm:cxn modelId="{61C56D93-A93E-3245-B21E-667BFC199E27}" type="presParOf" srcId="{7B897359-AD65-BE48-99CB-DC9A56C3E1B5}" destId="{389980FB-BDB6-6249-AE4B-D66FD9071F33}" srcOrd="12" destOrd="0" presId="urn:microsoft.com/office/officeart/2005/8/layout/bProcess2"/>
    <dgm:cxn modelId="{790E66A6-02D0-A14E-B0CA-C2310DF4534E}" type="presParOf" srcId="{389980FB-BDB6-6249-AE4B-D66FD9071F33}" destId="{A8EC26C1-9212-0C42-8379-AE0B7F982170}" srcOrd="0" destOrd="0" presId="urn:microsoft.com/office/officeart/2005/8/layout/bProcess2"/>
    <dgm:cxn modelId="{E42F0A88-66FC-A94B-B58E-C4529371B3FD}" type="presParOf" srcId="{389980FB-BDB6-6249-AE4B-D66FD9071F33}" destId="{CC1CE769-5CE1-884A-BE4F-74BB2E158621}" srcOrd="1" destOrd="0" presId="urn:microsoft.com/office/officeart/2005/8/layout/bProcess2"/>
    <dgm:cxn modelId="{BDE2C33A-399A-0E43-83E9-CD198318A29D}" type="presParOf" srcId="{7B897359-AD65-BE48-99CB-DC9A56C3E1B5}" destId="{64F2EA67-D912-3245-9163-F5DDF92103F4}" srcOrd="13" destOrd="0" presId="urn:microsoft.com/office/officeart/2005/8/layout/bProcess2"/>
    <dgm:cxn modelId="{1637FAED-7B91-B34F-BAB7-460EBC9E1537}" type="presParOf" srcId="{7B897359-AD65-BE48-99CB-DC9A56C3E1B5}" destId="{4D758A8E-96DE-D847-832C-B868C55D6BDB}" srcOrd="1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0F6F772-F7A7-0641-96DE-C8272CBD41B2}"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288D1790-D6C0-154D-9148-5CF7A3568C39}">
      <dgm:prSet custT="1"/>
      <dgm:spPr/>
      <dgm:t>
        <a:bodyPr/>
        <a:lstStyle/>
        <a:p>
          <a:pPr rtl="0"/>
          <a:r>
            <a:rPr lang="en-US" sz="2400" b="1" dirty="0">
              <a:solidFill>
                <a:schemeClr val="bg1"/>
              </a:solidFill>
              <a:latin typeface="+mj-lt"/>
            </a:rPr>
            <a:t>Original scheme</a:t>
          </a:r>
        </a:p>
      </dgm:t>
    </dgm:pt>
    <dgm:pt modelId="{E793AF29-0B4E-C54F-9EE7-C987046E6094}" type="parTrans" cxnId="{7B96A900-5DF0-C54E-B4F0-D9452785C61B}">
      <dgm:prSet/>
      <dgm:spPr/>
      <dgm:t>
        <a:bodyPr/>
        <a:lstStyle/>
        <a:p>
          <a:endParaRPr lang="en-US"/>
        </a:p>
      </dgm:t>
    </dgm:pt>
    <dgm:pt modelId="{9C3D6A65-2FD0-194A-8561-922B62B1EF21}" type="sibTrans" cxnId="{7B96A900-5DF0-C54E-B4F0-D9452785C61B}">
      <dgm:prSet/>
      <dgm:spPr/>
      <dgm:t>
        <a:bodyPr/>
        <a:lstStyle/>
        <a:p>
          <a:endParaRPr lang="en-US"/>
        </a:p>
      </dgm:t>
    </dgm:pt>
    <dgm:pt modelId="{173238C7-7657-BB40-85FC-81A6E54C0B17}">
      <dgm:prSet/>
      <dgm:spPr/>
      <dgm:t>
        <a:bodyPr/>
        <a:lstStyle/>
        <a:p>
          <a:pPr rtl="0"/>
          <a:r>
            <a:rPr lang="en-US" sz="1600" b="0" dirty="0">
              <a:solidFill>
                <a:schemeClr val="bg1"/>
              </a:solidFill>
              <a:latin typeface="+mj-lt"/>
            </a:rPr>
            <a:t>Up to eight printable characters in length</a:t>
          </a:r>
        </a:p>
      </dgm:t>
    </dgm:pt>
    <dgm:pt modelId="{EA73D347-2827-4D4A-9224-BCCA62B3F6C7}" type="parTrans" cxnId="{3DCCA133-F23D-5745-AE93-B212844BC72B}">
      <dgm:prSet/>
      <dgm:spPr/>
      <dgm:t>
        <a:bodyPr/>
        <a:lstStyle/>
        <a:p>
          <a:endParaRPr lang="en-US"/>
        </a:p>
      </dgm:t>
    </dgm:pt>
    <dgm:pt modelId="{0929F8A8-BBBE-7B4E-A224-7207904287D9}" type="sibTrans" cxnId="{3DCCA133-F23D-5745-AE93-B212844BC72B}">
      <dgm:prSet/>
      <dgm:spPr/>
      <dgm:t>
        <a:bodyPr/>
        <a:lstStyle/>
        <a:p>
          <a:endParaRPr lang="en-US"/>
        </a:p>
      </dgm:t>
    </dgm:pt>
    <dgm:pt modelId="{7F9945B0-63E8-4D4A-AEA4-2DA2ACE3064F}">
      <dgm:prSet/>
      <dgm:spPr/>
      <dgm:t>
        <a:bodyPr/>
        <a:lstStyle/>
        <a:p>
          <a:pPr rtl="0"/>
          <a:r>
            <a:rPr lang="en-US" sz="1600" b="0" dirty="0">
              <a:solidFill>
                <a:schemeClr val="bg1"/>
              </a:solidFill>
              <a:latin typeface="+mj-lt"/>
            </a:rPr>
            <a:t>12-bit salt used to modify DES encryption into a one-way hash function</a:t>
          </a:r>
        </a:p>
      </dgm:t>
    </dgm:pt>
    <dgm:pt modelId="{FB7EA9F2-ACD0-244C-BB00-8510F670992B}" type="parTrans" cxnId="{22A818E0-291B-F74B-8100-5D1A2B7F6C9C}">
      <dgm:prSet/>
      <dgm:spPr/>
      <dgm:t>
        <a:bodyPr/>
        <a:lstStyle/>
        <a:p>
          <a:endParaRPr lang="en-US"/>
        </a:p>
      </dgm:t>
    </dgm:pt>
    <dgm:pt modelId="{A61F4FE4-3CEB-564A-A091-EA096B1FB50F}" type="sibTrans" cxnId="{22A818E0-291B-F74B-8100-5D1A2B7F6C9C}">
      <dgm:prSet/>
      <dgm:spPr/>
      <dgm:t>
        <a:bodyPr/>
        <a:lstStyle/>
        <a:p>
          <a:endParaRPr lang="en-US"/>
        </a:p>
      </dgm:t>
    </dgm:pt>
    <dgm:pt modelId="{9B942200-65F8-5B4A-9814-49274D7AC1A1}">
      <dgm:prSet/>
      <dgm:spPr/>
      <dgm:t>
        <a:bodyPr/>
        <a:lstStyle/>
        <a:p>
          <a:pPr rtl="0"/>
          <a:r>
            <a:rPr lang="en-US" sz="1600" b="0" dirty="0">
              <a:solidFill>
                <a:schemeClr val="bg1"/>
              </a:solidFill>
              <a:latin typeface="+mj-lt"/>
            </a:rPr>
            <a:t>Zero value repeatedly encrypted 25 times</a:t>
          </a:r>
        </a:p>
      </dgm:t>
    </dgm:pt>
    <dgm:pt modelId="{63C028AC-0C26-0F4C-B82C-1B1A4A97CEAC}" type="parTrans" cxnId="{6F8CDC24-3B22-904D-88C2-D88120B11ACB}">
      <dgm:prSet/>
      <dgm:spPr/>
      <dgm:t>
        <a:bodyPr/>
        <a:lstStyle/>
        <a:p>
          <a:endParaRPr lang="en-US"/>
        </a:p>
      </dgm:t>
    </dgm:pt>
    <dgm:pt modelId="{474D7A8B-2F8D-E449-8228-84C61BB7ADA3}" type="sibTrans" cxnId="{6F8CDC24-3B22-904D-88C2-D88120B11ACB}">
      <dgm:prSet/>
      <dgm:spPr/>
      <dgm:t>
        <a:bodyPr/>
        <a:lstStyle/>
        <a:p>
          <a:endParaRPr lang="en-US"/>
        </a:p>
      </dgm:t>
    </dgm:pt>
    <dgm:pt modelId="{CBC6E7D0-C696-0647-AE19-8144FAB6BC06}">
      <dgm:prSet/>
      <dgm:spPr/>
      <dgm:t>
        <a:bodyPr/>
        <a:lstStyle/>
        <a:p>
          <a:pPr rtl="0"/>
          <a:r>
            <a:rPr lang="en-US" sz="1600" b="0" dirty="0">
              <a:solidFill>
                <a:schemeClr val="bg1"/>
              </a:solidFill>
              <a:latin typeface="+mj-lt"/>
            </a:rPr>
            <a:t>Output translated to 11 character sequence</a:t>
          </a:r>
        </a:p>
      </dgm:t>
    </dgm:pt>
    <dgm:pt modelId="{0AA81869-55DC-2643-B931-D364E65058D0}" type="parTrans" cxnId="{30D75338-8AE0-7C4E-A19F-C3867441D44A}">
      <dgm:prSet/>
      <dgm:spPr/>
      <dgm:t>
        <a:bodyPr/>
        <a:lstStyle/>
        <a:p>
          <a:endParaRPr lang="en-US"/>
        </a:p>
      </dgm:t>
    </dgm:pt>
    <dgm:pt modelId="{9B00934B-A3C6-C940-B650-73AE015DAFAF}" type="sibTrans" cxnId="{30D75338-8AE0-7C4E-A19F-C3867441D44A}">
      <dgm:prSet/>
      <dgm:spPr/>
      <dgm:t>
        <a:bodyPr/>
        <a:lstStyle/>
        <a:p>
          <a:endParaRPr lang="en-US"/>
        </a:p>
      </dgm:t>
    </dgm:pt>
    <dgm:pt modelId="{BA11EC01-E4F2-A34D-963B-C824AF749423}">
      <dgm:prSet custT="1"/>
      <dgm:spPr/>
      <dgm:t>
        <a:bodyPr/>
        <a:lstStyle/>
        <a:p>
          <a:pPr rtl="0"/>
          <a:r>
            <a:rPr lang="en-US" sz="2400" b="1" dirty="0">
              <a:solidFill>
                <a:schemeClr val="bg1"/>
              </a:solidFill>
              <a:latin typeface="+mj-lt"/>
            </a:rPr>
            <a:t>Now regarded as inadequate</a:t>
          </a:r>
        </a:p>
      </dgm:t>
    </dgm:pt>
    <dgm:pt modelId="{93448B93-294A-D947-9FC0-4D20EF0E5BA3}" type="parTrans" cxnId="{582DE883-73AF-8042-9856-C427218B4F75}">
      <dgm:prSet/>
      <dgm:spPr/>
      <dgm:t>
        <a:bodyPr/>
        <a:lstStyle/>
        <a:p>
          <a:endParaRPr lang="en-US"/>
        </a:p>
      </dgm:t>
    </dgm:pt>
    <dgm:pt modelId="{63E6D68C-463B-E74F-A59E-E52FCDE5E711}" type="sibTrans" cxnId="{582DE883-73AF-8042-9856-C427218B4F75}">
      <dgm:prSet/>
      <dgm:spPr/>
      <dgm:t>
        <a:bodyPr/>
        <a:lstStyle/>
        <a:p>
          <a:endParaRPr lang="en-US"/>
        </a:p>
      </dgm:t>
    </dgm:pt>
    <dgm:pt modelId="{B0B8CD3C-BEED-0B4F-8696-FDC1B74C473A}">
      <dgm:prSet custT="1"/>
      <dgm:spPr/>
      <dgm:t>
        <a:bodyPr/>
        <a:lstStyle/>
        <a:p>
          <a:pPr rtl="0"/>
          <a:r>
            <a:rPr lang="en-US" sz="1600" b="0" dirty="0">
              <a:solidFill>
                <a:schemeClr val="bg1"/>
              </a:solidFill>
              <a:latin typeface="+mj-lt"/>
            </a:rPr>
            <a:t>Still often required for compatibility with existing account management software or multivendor environments</a:t>
          </a:r>
        </a:p>
      </dgm:t>
    </dgm:pt>
    <dgm:pt modelId="{97C94D3E-5EF1-6641-9DEA-C7336998F047}" type="parTrans" cxnId="{4279E078-0F52-5942-AA7D-229289BDF95F}">
      <dgm:prSet/>
      <dgm:spPr/>
      <dgm:t>
        <a:bodyPr/>
        <a:lstStyle/>
        <a:p>
          <a:endParaRPr lang="en-US"/>
        </a:p>
      </dgm:t>
    </dgm:pt>
    <dgm:pt modelId="{6FAF576A-F1FF-7E47-9C5B-2D2291AB352B}" type="sibTrans" cxnId="{4279E078-0F52-5942-AA7D-229289BDF95F}">
      <dgm:prSet/>
      <dgm:spPr/>
      <dgm:t>
        <a:bodyPr/>
        <a:lstStyle/>
        <a:p>
          <a:endParaRPr lang="en-US"/>
        </a:p>
      </dgm:t>
    </dgm:pt>
    <dgm:pt modelId="{080EF229-5013-1D49-A4CB-48E8EA20FCD4}" type="pres">
      <dgm:prSet presAssocID="{C0F6F772-F7A7-0641-96DE-C8272CBD41B2}" presName="compositeShape" presStyleCnt="0">
        <dgm:presLayoutVars>
          <dgm:chMax val="2"/>
          <dgm:dir/>
          <dgm:resizeHandles val="exact"/>
        </dgm:presLayoutVars>
      </dgm:prSet>
      <dgm:spPr/>
    </dgm:pt>
    <dgm:pt modelId="{5B94E973-0463-3F47-82D1-505F7E3AE315}" type="pres">
      <dgm:prSet presAssocID="{288D1790-D6C0-154D-9148-5CF7A3568C39}" presName="upArrow" presStyleLbl="node1" presStyleIdx="0" presStyleCnt="2" custLinFactNeighborY="-2942"/>
      <dgm:spPr/>
    </dgm:pt>
    <dgm:pt modelId="{3BD196A2-31F0-4C4B-81E7-1FDB6BBAB15E}" type="pres">
      <dgm:prSet presAssocID="{288D1790-D6C0-154D-9148-5CF7A3568C39}" presName="upArrowText" presStyleLbl="revTx" presStyleIdx="0" presStyleCnt="2" custLinFactNeighborY="-2942">
        <dgm:presLayoutVars>
          <dgm:chMax val="0"/>
          <dgm:bulletEnabled val="1"/>
        </dgm:presLayoutVars>
      </dgm:prSet>
      <dgm:spPr/>
    </dgm:pt>
    <dgm:pt modelId="{E25E2C7C-CF8C-FA49-A4AA-E90064661ACF}" type="pres">
      <dgm:prSet presAssocID="{BA11EC01-E4F2-A34D-963B-C824AF749423}" presName="downArrow" presStyleLbl="node1" presStyleIdx="1" presStyleCnt="2" custLinFactNeighborY="-8122"/>
      <dgm:spPr/>
    </dgm:pt>
    <dgm:pt modelId="{DB09E3E5-F031-E245-BF1A-EE60BFD352E3}" type="pres">
      <dgm:prSet presAssocID="{BA11EC01-E4F2-A34D-963B-C824AF749423}" presName="downArrowText" presStyleLbl="revTx" presStyleIdx="1" presStyleCnt="2" custLinFactNeighborY="-5884">
        <dgm:presLayoutVars>
          <dgm:chMax val="0"/>
          <dgm:bulletEnabled val="1"/>
        </dgm:presLayoutVars>
      </dgm:prSet>
      <dgm:spPr/>
    </dgm:pt>
  </dgm:ptLst>
  <dgm:cxnLst>
    <dgm:cxn modelId="{7B96A900-5DF0-C54E-B4F0-D9452785C61B}" srcId="{C0F6F772-F7A7-0641-96DE-C8272CBD41B2}" destId="{288D1790-D6C0-154D-9148-5CF7A3568C39}" srcOrd="0" destOrd="0" parTransId="{E793AF29-0B4E-C54F-9EE7-C987046E6094}" sibTransId="{9C3D6A65-2FD0-194A-8561-922B62B1EF21}"/>
    <dgm:cxn modelId="{2732FF0E-376C-7847-AB88-20A849A64E37}" type="presOf" srcId="{173238C7-7657-BB40-85FC-81A6E54C0B17}" destId="{3BD196A2-31F0-4C4B-81E7-1FDB6BBAB15E}" srcOrd="0" destOrd="1" presId="urn:microsoft.com/office/officeart/2005/8/layout/arrow4"/>
    <dgm:cxn modelId="{6F8CDC24-3B22-904D-88C2-D88120B11ACB}" srcId="{288D1790-D6C0-154D-9148-5CF7A3568C39}" destId="{9B942200-65F8-5B4A-9814-49274D7AC1A1}" srcOrd="2" destOrd="0" parTransId="{63C028AC-0C26-0F4C-B82C-1B1A4A97CEAC}" sibTransId="{474D7A8B-2F8D-E449-8228-84C61BB7ADA3}"/>
    <dgm:cxn modelId="{F8F27133-0E83-B847-A2EB-A5C332AF4413}" type="presOf" srcId="{288D1790-D6C0-154D-9148-5CF7A3568C39}" destId="{3BD196A2-31F0-4C4B-81E7-1FDB6BBAB15E}" srcOrd="0" destOrd="0" presId="urn:microsoft.com/office/officeart/2005/8/layout/arrow4"/>
    <dgm:cxn modelId="{3DCCA133-F23D-5745-AE93-B212844BC72B}" srcId="{288D1790-D6C0-154D-9148-5CF7A3568C39}" destId="{173238C7-7657-BB40-85FC-81A6E54C0B17}" srcOrd="0" destOrd="0" parTransId="{EA73D347-2827-4D4A-9224-BCCA62B3F6C7}" sibTransId="{0929F8A8-BBBE-7B4E-A224-7207904287D9}"/>
    <dgm:cxn modelId="{30D75338-8AE0-7C4E-A19F-C3867441D44A}" srcId="{288D1790-D6C0-154D-9148-5CF7A3568C39}" destId="{CBC6E7D0-C696-0647-AE19-8144FAB6BC06}" srcOrd="3" destOrd="0" parTransId="{0AA81869-55DC-2643-B931-D364E65058D0}" sibTransId="{9B00934B-A3C6-C940-B650-73AE015DAFAF}"/>
    <dgm:cxn modelId="{94667747-B6E8-474E-9879-E32BA9BA456C}" type="presOf" srcId="{CBC6E7D0-C696-0647-AE19-8144FAB6BC06}" destId="{3BD196A2-31F0-4C4B-81E7-1FDB6BBAB15E}" srcOrd="0" destOrd="4" presId="urn:microsoft.com/office/officeart/2005/8/layout/arrow4"/>
    <dgm:cxn modelId="{332EA857-83ED-1C4F-A581-90A7D95278C1}" type="presOf" srcId="{BA11EC01-E4F2-A34D-963B-C824AF749423}" destId="{DB09E3E5-F031-E245-BF1A-EE60BFD352E3}" srcOrd="0" destOrd="0" presId="urn:microsoft.com/office/officeart/2005/8/layout/arrow4"/>
    <dgm:cxn modelId="{4279E078-0F52-5942-AA7D-229289BDF95F}" srcId="{BA11EC01-E4F2-A34D-963B-C824AF749423}" destId="{B0B8CD3C-BEED-0B4F-8696-FDC1B74C473A}" srcOrd="0" destOrd="0" parTransId="{97C94D3E-5EF1-6641-9DEA-C7336998F047}" sibTransId="{6FAF576A-F1FF-7E47-9C5B-2D2291AB352B}"/>
    <dgm:cxn modelId="{582DE883-73AF-8042-9856-C427218B4F75}" srcId="{C0F6F772-F7A7-0641-96DE-C8272CBD41B2}" destId="{BA11EC01-E4F2-A34D-963B-C824AF749423}" srcOrd="1" destOrd="0" parTransId="{93448B93-294A-D947-9FC0-4D20EF0E5BA3}" sibTransId="{63E6D68C-463B-E74F-A59E-E52FCDE5E711}"/>
    <dgm:cxn modelId="{FB78D386-2367-614C-87DD-F0BE72140B6B}" type="presOf" srcId="{B0B8CD3C-BEED-0B4F-8696-FDC1B74C473A}" destId="{DB09E3E5-F031-E245-BF1A-EE60BFD352E3}" srcOrd="0" destOrd="1" presId="urn:microsoft.com/office/officeart/2005/8/layout/arrow4"/>
    <dgm:cxn modelId="{98E0FE97-3D73-444E-B1AC-C356E2F263E1}" type="presOf" srcId="{C0F6F772-F7A7-0641-96DE-C8272CBD41B2}" destId="{080EF229-5013-1D49-A4CB-48E8EA20FCD4}" srcOrd="0" destOrd="0" presId="urn:microsoft.com/office/officeart/2005/8/layout/arrow4"/>
    <dgm:cxn modelId="{0F8B31B4-B303-5C40-B64D-EB983415A77F}" type="presOf" srcId="{9B942200-65F8-5B4A-9814-49274D7AC1A1}" destId="{3BD196A2-31F0-4C4B-81E7-1FDB6BBAB15E}" srcOrd="0" destOrd="3" presId="urn:microsoft.com/office/officeart/2005/8/layout/arrow4"/>
    <dgm:cxn modelId="{22A818E0-291B-F74B-8100-5D1A2B7F6C9C}" srcId="{288D1790-D6C0-154D-9148-5CF7A3568C39}" destId="{7F9945B0-63E8-4D4A-AEA4-2DA2ACE3064F}" srcOrd="1" destOrd="0" parTransId="{FB7EA9F2-ACD0-244C-BB00-8510F670992B}" sibTransId="{A61F4FE4-3CEB-564A-A091-EA096B1FB50F}"/>
    <dgm:cxn modelId="{A4B7EDFD-9138-6D48-AEC4-50E167CA326E}" type="presOf" srcId="{7F9945B0-63E8-4D4A-AEA4-2DA2ACE3064F}" destId="{3BD196A2-31F0-4C4B-81E7-1FDB6BBAB15E}" srcOrd="0" destOrd="2" presId="urn:microsoft.com/office/officeart/2005/8/layout/arrow4"/>
    <dgm:cxn modelId="{8CC8FBD4-C999-AF47-91AB-CECF745AEE99}" type="presParOf" srcId="{080EF229-5013-1D49-A4CB-48E8EA20FCD4}" destId="{5B94E973-0463-3F47-82D1-505F7E3AE315}" srcOrd="0" destOrd="0" presId="urn:microsoft.com/office/officeart/2005/8/layout/arrow4"/>
    <dgm:cxn modelId="{A9408875-F1D0-3248-9231-3332D85328A8}" type="presParOf" srcId="{080EF229-5013-1D49-A4CB-48E8EA20FCD4}" destId="{3BD196A2-31F0-4C4B-81E7-1FDB6BBAB15E}" srcOrd="1" destOrd="0" presId="urn:microsoft.com/office/officeart/2005/8/layout/arrow4"/>
    <dgm:cxn modelId="{5D26891F-053D-BD46-A5C2-8F2360F59A1C}" type="presParOf" srcId="{080EF229-5013-1D49-A4CB-48E8EA20FCD4}" destId="{E25E2C7C-CF8C-FA49-A4AA-E90064661ACF}" srcOrd="2" destOrd="0" presId="urn:microsoft.com/office/officeart/2005/8/layout/arrow4"/>
    <dgm:cxn modelId="{67FB4B2F-0D04-AD42-A4C8-96E8AE301A7D}" type="presParOf" srcId="{080EF229-5013-1D49-A4CB-48E8EA20FCD4}" destId="{DB09E3E5-F031-E245-BF1A-EE60BFD352E3}"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E90C60B-2278-F745-AC5A-33796521B02D}"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0F75A5C8-3A7E-8747-93A3-F055ECB2BFE2}">
      <dgm:prSet custT="1"/>
      <dgm:spPr/>
      <dgm:t>
        <a:bodyPr/>
        <a:lstStyle/>
        <a:p>
          <a:pPr rtl="0"/>
          <a:r>
            <a:rPr lang="en-US" sz="1800" b="0" dirty="0">
              <a:solidFill>
                <a:schemeClr val="bg1"/>
              </a:solidFill>
              <a:latin typeface="+mj-lt"/>
            </a:rPr>
            <a:t>Much stronger hash/salt schemes available for Unix</a:t>
          </a:r>
        </a:p>
      </dgm:t>
    </dgm:pt>
    <dgm:pt modelId="{3D5DF99B-FE20-4440-87E9-A516B7239775}" type="parTrans" cxnId="{6EC4458B-DB3F-8240-BECD-0A7848B35DB2}">
      <dgm:prSet/>
      <dgm:spPr/>
      <dgm:t>
        <a:bodyPr/>
        <a:lstStyle/>
        <a:p>
          <a:endParaRPr lang="en-US"/>
        </a:p>
      </dgm:t>
    </dgm:pt>
    <dgm:pt modelId="{F68F6A02-8CA5-DE4E-8630-CFE0BF47A599}" type="sibTrans" cxnId="{6EC4458B-DB3F-8240-BECD-0A7848B35DB2}">
      <dgm:prSet/>
      <dgm:spPr/>
      <dgm:t>
        <a:bodyPr/>
        <a:lstStyle/>
        <a:p>
          <a:endParaRPr lang="en-US"/>
        </a:p>
      </dgm:t>
    </dgm:pt>
    <dgm:pt modelId="{1896B82C-A797-1742-9C75-9E3DFEB1AE31}">
      <dgm:prSet custT="1"/>
      <dgm:spPr/>
      <dgm:t>
        <a:bodyPr/>
        <a:lstStyle/>
        <a:p>
          <a:pPr rtl="0"/>
          <a:r>
            <a:rPr lang="en-US" sz="1800" b="0" dirty="0">
              <a:solidFill>
                <a:schemeClr val="bg1"/>
              </a:solidFill>
              <a:latin typeface="+mj-lt"/>
            </a:rPr>
            <a:t>Recommended hash function is based on MD5</a:t>
          </a:r>
        </a:p>
      </dgm:t>
    </dgm:pt>
    <dgm:pt modelId="{FB591668-E428-7445-9F7D-0D74DC391EAD}" type="parTrans" cxnId="{8FABF80A-57D2-3B42-AB07-FD4F611AB2E5}">
      <dgm:prSet/>
      <dgm:spPr/>
      <dgm:t>
        <a:bodyPr/>
        <a:lstStyle/>
        <a:p>
          <a:endParaRPr lang="en-US"/>
        </a:p>
      </dgm:t>
    </dgm:pt>
    <dgm:pt modelId="{00EB2AD5-6E61-A741-8970-04D0A1A9199B}" type="sibTrans" cxnId="{8FABF80A-57D2-3B42-AB07-FD4F611AB2E5}">
      <dgm:prSet/>
      <dgm:spPr/>
      <dgm:t>
        <a:bodyPr/>
        <a:lstStyle/>
        <a:p>
          <a:endParaRPr lang="en-US"/>
        </a:p>
      </dgm:t>
    </dgm:pt>
    <dgm:pt modelId="{A3690C24-22AC-814E-8D72-593CB918BBBE}">
      <dgm:prSet custT="1"/>
      <dgm:spPr/>
      <dgm:t>
        <a:bodyPr/>
        <a:lstStyle/>
        <a:p>
          <a:pPr rtl="0"/>
          <a:r>
            <a:rPr lang="en-US" sz="1400" b="0" dirty="0">
              <a:solidFill>
                <a:schemeClr val="bg1"/>
              </a:solidFill>
              <a:latin typeface="+mj-lt"/>
            </a:rPr>
            <a:t>Salt of up to 48-bits</a:t>
          </a:r>
        </a:p>
      </dgm:t>
    </dgm:pt>
    <dgm:pt modelId="{F2EB7F28-3672-EA49-BDBD-3EB18BBE988B}" type="parTrans" cxnId="{3F20E91B-52B7-E04E-A948-E58AAD5AE0C0}">
      <dgm:prSet/>
      <dgm:spPr/>
      <dgm:t>
        <a:bodyPr/>
        <a:lstStyle/>
        <a:p>
          <a:endParaRPr lang="en-US"/>
        </a:p>
      </dgm:t>
    </dgm:pt>
    <dgm:pt modelId="{E52BD782-1C96-9640-B632-FEBC7CB58E95}" type="sibTrans" cxnId="{3F20E91B-52B7-E04E-A948-E58AAD5AE0C0}">
      <dgm:prSet/>
      <dgm:spPr/>
      <dgm:t>
        <a:bodyPr/>
        <a:lstStyle/>
        <a:p>
          <a:endParaRPr lang="en-US"/>
        </a:p>
      </dgm:t>
    </dgm:pt>
    <dgm:pt modelId="{555DDBA8-D549-194D-BC68-E1AC433CFAF7}">
      <dgm:prSet custT="1"/>
      <dgm:spPr/>
      <dgm:t>
        <a:bodyPr/>
        <a:lstStyle/>
        <a:p>
          <a:pPr rtl="0"/>
          <a:r>
            <a:rPr lang="en-US" sz="1400" b="0" dirty="0">
              <a:solidFill>
                <a:schemeClr val="bg1"/>
              </a:solidFill>
              <a:latin typeface="+mj-lt"/>
            </a:rPr>
            <a:t>Password length is unlimited</a:t>
          </a:r>
        </a:p>
      </dgm:t>
    </dgm:pt>
    <dgm:pt modelId="{F1D3CDBD-F9B3-DF41-B73D-186BAF58CB57}" type="parTrans" cxnId="{C4428917-E452-4F41-B3B1-4F9560776599}">
      <dgm:prSet/>
      <dgm:spPr/>
      <dgm:t>
        <a:bodyPr/>
        <a:lstStyle/>
        <a:p>
          <a:endParaRPr lang="en-US"/>
        </a:p>
      </dgm:t>
    </dgm:pt>
    <dgm:pt modelId="{18608FC1-0E13-BB43-AEC4-99C2C1F9DFFB}" type="sibTrans" cxnId="{C4428917-E452-4F41-B3B1-4F9560776599}">
      <dgm:prSet/>
      <dgm:spPr/>
      <dgm:t>
        <a:bodyPr/>
        <a:lstStyle/>
        <a:p>
          <a:endParaRPr lang="en-US"/>
        </a:p>
      </dgm:t>
    </dgm:pt>
    <dgm:pt modelId="{08DABAD2-E22D-5143-8C0F-EB2F1932ECF2}">
      <dgm:prSet custT="1"/>
      <dgm:spPr/>
      <dgm:t>
        <a:bodyPr/>
        <a:lstStyle/>
        <a:p>
          <a:pPr rtl="0"/>
          <a:r>
            <a:rPr lang="en-US" sz="1400" b="0" dirty="0">
              <a:solidFill>
                <a:schemeClr val="bg1"/>
              </a:solidFill>
              <a:latin typeface="+mj-lt"/>
            </a:rPr>
            <a:t>Produces 128-bit hash</a:t>
          </a:r>
        </a:p>
      </dgm:t>
    </dgm:pt>
    <dgm:pt modelId="{34F2AF3F-C203-2F49-9B5C-9BC8DBE136B0}" type="parTrans" cxnId="{2C85E79B-F761-FF42-A859-611AAFE4D4C1}">
      <dgm:prSet/>
      <dgm:spPr/>
      <dgm:t>
        <a:bodyPr/>
        <a:lstStyle/>
        <a:p>
          <a:endParaRPr lang="en-US"/>
        </a:p>
      </dgm:t>
    </dgm:pt>
    <dgm:pt modelId="{2EB1905E-98A0-B84E-AD77-F0A6A793D06C}" type="sibTrans" cxnId="{2C85E79B-F761-FF42-A859-611AAFE4D4C1}">
      <dgm:prSet/>
      <dgm:spPr/>
      <dgm:t>
        <a:bodyPr/>
        <a:lstStyle/>
        <a:p>
          <a:endParaRPr lang="en-US"/>
        </a:p>
      </dgm:t>
    </dgm:pt>
    <dgm:pt modelId="{C3EF4980-3DE8-6247-8785-340132DC8CA7}">
      <dgm:prSet custT="1"/>
      <dgm:spPr/>
      <dgm:t>
        <a:bodyPr/>
        <a:lstStyle/>
        <a:p>
          <a:pPr rtl="0"/>
          <a:r>
            <a:rPr lang="en-US" sz="1400" b="0" dirty="0">
              <a:solidFill>
                <a:schemeClr val="bg1"/>
              </a:solidFill>
              <a:latin typeface="+mj-lt"/>
            </a:rPr>
            <a:t>Uses an inner loop with 1000 iterations to achieve slowdown</a:t>
          </a:r>
        </a:p>
      </dgm:t>
    </dgm:pt>
    <dgm:pt modelId="{6B57B79F-8A1E-354C-AA03-096E346AF29E}" type="parTrans" cxnId="{5AD9D336-BE38-194E-811E-7E12BBE25B96}">
      <dgm:prSet/>
      <dgm:spPr/>
      <dgm:t>
        <a:bodyPr/>
        <a:lstStyle/>
        <a:p>
          <a:endParaRPr lang="en-US"/>
        </a:p>
      </dgm:t>
    </dgm:pt>
    <dgm:pt modelId="{4524C1FF-15DD-1147-93F9-51BAF418E21A}" type="sibTrans" cxnId="{5AD9D336-BE38-194E-811E-7E12BBE25B96}">
      <dgm:prSet/>
      <dgm:spPr/>
      <dgm:t>
        <a:bodyPr/>
        <a:lstStyle/>
        <a:p>
          <a:endParaRPr lang="en-US"/>
        </a:p>
      </dgm:t>
    </dgm:pt>
    <dgm:pt modelId="{D15CAE06-7F65-9F48-80DB-2CC14CF66348}">
      <dgm:prSet custT="1"/>
      <dgm:spPr/>
      <dgm:t>
        <a:bodyPr/>
        <a:lstStyle/>
        <a:p>
          <a:pPr rtl="0"/>
          <a:r>
            <a:rPr lang="en-US" sz="1800" b="0" dirty="0">
              <a:solidFill>
                <a:schemeClr val="bg1"/>
              </a:solidFill>
              <a:latin typeface="+mj-lt"/>
            </a:rPr>
            <a:t>OpenBSD uses Blowfish block cipher based hash algorithm called Bcrypt</a:t>
          </a:r>
        </a:p>
      </dgm:t>
    </dgm:pt>
    <dgm:pt modelId="{D6376A66-32AB-B047-99C8-6045DF3AB8A5}" type="parTrans" cxnId="{7E1C2240-1663-6544-9CCC-00DF2A307237}">
      <dgm:prSet/>
      <dgm:spPr/>
      <dgm:t>
        <a:bodyPr/>
        <a:lstStyle/>
        <a:p>
          <a:endParaRPr lang="en-US"/>
        </a:p>
      </dgm:t>
    </dgm:pt>
    <dgm:pt modelId="{94C63C10-BFD8-1141-A841-F01B9ABFDA8E}" type="sibTrans" cxnId="{7E1C2240-1663-6544-9CCC-00DF2A307237}">
      <dgm:prSet/>
      <dgm:spPr/>
      <dgm:t>
        <a:bodyPr/>
        <a:lstStyle/>
        <a:p>
          <a:endParaRPr lang="en-US"/>
        </a:p>
      </dgm:t>
    </dgm:pt>
    <dgm:pt modelId="{D956C8D7-C6AC-1443-A153-9320D58913BF}">
      <dgm:prSet custT="1"/>
      <dgm:spPr/>
      <dgm:t>
        <a:bodyPr/>
        <a:lstStyle/>
        <a:p>
          <a:pPr rtl="0"/>
          <a:r>
            <a:rPr lang="en-US" sz="1400" b="0" dirty="0">
              <a:solidFill>
                <a:schemeClr val="bg1"/>
              </a:solidFill>
              <a:latin typeface="+mj-lt"/>
            </a:rPr>
            <a:t>Most secure version of Unix hash/salt scheme</a:t>
          </a:r>
        </a:p>
      </dgm:t>
    </dgm:pt>
    <dgm:pt modelId="{A4E83292-F811-5E46-B2D2-9963C9CBBF4D}" type="parTrans" cxnId="{7BD9A7C5-D255-3941-A27A-3DC48ED6D1A8}">
      <dgm:prSet/>
      <dgm:spPr/>
      <dgm:t>
        <a:bodyPr/>
        <a:lstStyle/>
        <a:p>
          <a:endParaRPr lang="en-US"/>
        </a:p>
      </dgm:t>
    </dgm:pt>
    <dgm:pt modelId="{EDC666D4-8A9F-034C-A05C-59EC70CCC6C4}" type="sibTrans" cxnId="{7BD9A7C5-D255-3941-A27A-3DC48ED6D1A8}">
      <dgm:prSet/>
      <dgm:spPr/>
      <dgm:t>
        <a:bodyPr/>
        <a:lstStyle/>
        <a:p>
          <a:endParaRPr lang="en-US"/>
        </a:p>
      </dgm:t>
    </dgm:pt>
    <dgm:pt modelId="{6EDD5FC6-3EC9-404B-9CBD-E9FBE038590A}">
      <dgm:prSet custT="1"/>
      <dgm:spPr/>
      <dgm:t>
        <a:bodyPr/>
        <a:lstStyle/>
        <a:p>
          <a:pPr rtl="0"/>
          <a:r>
            <a:rPr lang="en-US" sz="1400" b="0" dirty="0">
              <a:solidFill>
                <a:schemeClr val="bg1"/>
              </a:solidFill>
              <a:latin typeface="+mj-lt"/>
            </a:rPr>
            <a:t>Uses 128-bit salt to create    192-bit hash value</a:t>
          </a:r>
        </a:p>
      </dgm:t>
    </dgm:pt>
    <dgm:pt modelId="{AFCA7348-145D-B141-BA03-07B99218DA0C}" type="parTrans" cxnId="{DB7A06D7-EAC1-0943-B094-AF617C6EBAF2}">
      <dgm:prSet/>
      <dgm:spPr/>
      <dgm:t>
        <a:bodyPr/>
        <a:lstStyle/>
        <a:p>
          <a:endParaRPr lang="en-US"/>
        </a:p>
      </dgm:t>
    </dgm:pt>
    <dgm:pt modelId="{E438518E-C857-0A4B-A098-9664CD805583}" type="sibTrans" cxnId="{DB7A06D7-EAC1-0943-B094-AF617C6EBAF2}">
      <dgm:prSet/>
      <dgm:spPr/>
      <dgm:t>
        <a:bodyPr/>
        <a:lstStyle/>
        <a:p>
          <a:endParaRPr lang="en-US"/>
        </a:p>
      </dgm:t>
    </dgm:pt>
    <dgm:pt modelId="{4A901001-B636-3C41-A80F-0872710EC683}" type="pres">
      <dgm:prSet presAssocID="{3E90C60B-2278-F745-AC5A-33796521B02D}" presName="Name0" presStyleCnt="0">
        <dgm:presLayoutVars>
          <dgm:dir/>
          <dgm:resizeHandles val="exact"/>
        </dgm:presLayoutVars>
      </dgm:prSet>
      <dgm:spPr/>
    </dgm:pt>
    <dgm:pt modelId="{53609C79-7B52-F849-B3E3-6AB99B6D27D0}" type="pres">
      <dgm:prSet presAssocID="{3E90C60B-2278-F745-AC5A-33796521B02D}" presName="arrow" presStyleLbl="bgShp" presStyleIdx="0" presStyleCnt="1"/>
      <dgm:spPr>
        <a:ln>
          <a:solidFill>
            <a:srgbClr val="0E0A99"/>
          </a:solidFill>
        </a:ln>
      </dgm:spPr>
    </dgm:pt>
    <dgm:pt modelId="{B6593A0E-C264-6647-B39A-BAF46C78A3A7}" type="pres">
      <dgm:prSet presAssocID="{3E90C60B-2278-F745-AC5A-33796521B02D}" presName="points" presStyleCnt="0"/>
      <dgm:spPr/>
    </dgm:pt>
    <dgm:pt modelId="{B97488FC-9117-DA46-9293-8CFF266A66F1}" type="pres">
      <dgm:prSet presAssocID="{0F75A5C8-3A7E-8747-93A3-F055ECB2BFE2}" presName="compositeA" presStyleCnt="0"/>
      <dgm:spPr/>
    </dgm:pt>
    <dgm:pt modelId="{367F4C7F-00DA-A04E-AE55-1964B28CA6B7}" type="pres">
      <dgm:prSet presAssocID="{0F75A5C8-3A7E-8747-93A3-F055ECB2BFE2}" presName="textA" presStyleLbl="revTx" presStyleIdx="0" presStyleCnt="3">
        <dgm:presLayoutVars>
          <dgm:bulletEnabled val="1"/>
        </dgm:presLayoutVars>
      </dgm:prSet>
      <dgm:spPr/>
    </dgm:pt>
    <dgm:pt modelId="{66B322AE-1A24-904E-9164-10938B2826B2}" type="pres">
      <dgm:prSet presAssocID="{0F75A5C8-3A7E-8747-93A3-F055ECB2BFE2}" presName="circleA" presStyleLbl="node1" presStyleIdx="0" presStyleCnt="3"/>
      <dgm:spPr>
        <a:solidFill>
          <a:schemeClr val="accent1"/>
        </a:solidFill>
        <a:ln>
          <a:solidFill>
            <a:srgbClr val="0E0A99"/>
          </a:solidFill>
        </a:ln>
        <a:effectLst>
          <a:innerShdw blurRad="63500" dist="50800" dir="13500000">
            <a:srgbClr val="000000">
              <a:alpha val="50000"/>
            </a:srgbClr>
          </a:innerShdw>
        </a:effectLst>
      </dgm:spPr>
    </dgm:pt>
    <dgm:pt modelId="{65A9C68D-83A0-1149-B578-8CF2959EBA54}" type="pres">
      <dgm:prSet presAssocID="{0F75A5C8-3A7E-8747-93A3-F055ECB2BFE2}" presName="spaceA" presStyleCnt="0"/>
      <dgm:spPr/>
    </dgm:pt>
    <dgm:pt modelId="{FFECEEAD-B211-2548-92D9-359B70DBA45B}" type="pres">
      <dgm:prSet presAssocID="{F68F6A02-8CA5-DE4E-8630-CFE0BF47A599}" presName="space" presStyleCnt="0"/>
      <dgm:spPr/>
    </dgm:pt>
    <dgm:pt modelId="{B58774CB-CFD6-7C4E-8B1B-FF90F965C8AA}" type="pres">
      <dgm:prSet presAssocID="{1896B82C-A797-1742-9C75-9E3DFEB1AE31}" presName="compositeB" presStyleCnt="0"/>
      <dgm:spPr/>
    </dgm:pt>
    <dgm:pt modelId="{EA1AA598-B9CD-5844-8E01-F1F1D8265817}" type="pres">
      <dgm:prSet presAssocID="{1896B82C-A797-1742-9C75-9E3DFEB1AE31}" presName="textB" presStyleLbl="revTx" presStyleIdx="1" presStyleCnt="3" custScaleX="253200" custLinFactNeighborX="12468">
        <dgm:presLayoutVars>
          <dgm:bulletEnabled val="1"/>
        </dgm:presLayoutVars>
      </dgm:prSet>
      <dgm:spPr/>
    </dgm:pt>
    <dgm:pt modelId="{995AF48A-CF50-7049-B347-398F41F04A91}" type="pres">
      <dgm:prSet presAssocID="{1896B82C-A797-1742-9C75-9E3DFEB1AE31}" presName="circleB" presStyleLbl="node1" presStyleIdx="1" presStyleCnt="3"/>
      <dgm:spPr>
        <a:ln>
          <a:solidFill>
            <a:srgbClr val="0E0A99"/>
          </a:solidFill>
        </a:ln>
        <a:effectLst>
          <a:innerShdw blurRad="63500" dist="50800" dir="13500000">
            <a:srgbClr val="000000">
              <a:alpha val="50000"/>
            </a:srgbClr>
          </a:innerShdw>
        </a:effectLst>
      </dgm:spPr>
    </dgm:pt>
    <dgm:pt modelId="{35A04B78-B415-C048-ABDA-EC4BD763C8B9}" type="pres">
      <dgm:prSet presAssocID="{1896B82C-A797-1742-9C75-9E3DFEB1AE31}" presName="spaceB" presStyleCnt="0"/>
      <dgm:spPr/>
    </dgm:pt>
    <dgm:pt modelId="{7853F669-BE74-3E48-9946-AE457094024E}" type="pres">
      <dgm:prSet presAssocID="{00EB2AD5-6E61-A741-8970-04D0A1A9199B}" presName="space" presStyleCnt="0"/>
      <dgm:spPr/>
    </dgm:pt>
    <dgm:pt modelId="{DE31617B-FA5F-504C-96E7-466C9CDD3E3E}" type="pres">
      <dgm:prSet presAssocID="{D15CAE06-7F65-9F48-80DB-2CC14CF66348}" presName="compositeA" presStyleCnt="0"/>
      <dgm:spPr/>
    </dgm:pt>
    <dgm:pt modelId="{93A11318-3ADD-CC44-BBB9-987C9916C54F}" type="pres">
      <dgm:prSet presAssocID="{D15CAE06-7F65-9F48-80DB-2CC14CF66348}" presName="textA" presStyleLbl="revTx" presStyleIdx="2" presStyleCnt="3" custScaleX="214481">
        <dgm:presLayoutVars>
          <dgm:bulletEnabled val="1"/>
        </dgm:presLayoutVars>
      </dgm:prSet>
      <dgm:spPr/>
    </dgm:pt>
    <dgm:pt modelId="{EDF5C529-7B3C-974A-A357-9988E66E655B}" type="pres">
      <dgm:prSet presAssocID="{D15CAE06-7F65-9F48-80DB-2CC14CF66348}" presName="circleA" presStyleLbl="node1" presStyleIdx="2" presStyleCnt="3"/>
      <dgm:spPr>
        <a:ln>
          <a:solidFill>
            <a:srgbClr val="0E0A99"/>
          </a:solidFill>
        </a:ln>
        <a:effectLst>
          <a:innerShdw blurRad="63500" dist="50800" dir="13500000">
            <a:srgbClr val="000000">
              <a:alpha val="50000"/>
            </a:srgbClr>
          </a:innerShdw>
        </a:effectLst>
      </dgm:spPr>
    </dgm:pt>
    <dgm:pt modelId="{E739411D-7792-1A4C-A1AB-A0912FA1F4CF}" type="pres">
      <dgm:prSet presAssocID="{D15CAE06-7F65-9F48-80DB-2CC14CF66348}" presName="spaceA" presStyleCnt="0"/>
      <dgm:spPr/>
    </dgm:pt>
  </dgm:ptLst>
  <dgm:cxnLst>
    <dgm:cxn modelId="{8FABF80A-57D2-3B42-AB07-FD4F611AB2E5}" srcId="{3E90C60B-2278-F745-AC5A-33796521B02D}" destId="{1896B82C-A797-1742-9C75-9E3DFEB1AE31}" srcOrd="1" destOrd="0" parTransId="{FB591668-E428-7445-9F7D-0D74DC391EAD}" sibTransId="{00EB2AD5-6E61-A741-8970-04D0A1A9199B}"/>
    <dgm:cxn modelId="{C4428917-E452-4F41-B3B1-4F9560776599}" srcId="{1896B82C-A797-1742-9C75-9E3DFEB1AE31}" destId="{555DDBA8-D549-194D-BC68-E1AC433CFAF7}" srcOrd="1" destOrd="0" parTransId="{F1D3CDBD-F9B3-DF41-B73D-186BAF58CB57}" sibTransId="{18608FC1-0E13-BB43-AEC4-99C2C1F9DFFB}"/>
    <dgm:cxn modelId="{0C43E718-104C-6244-B6EC-9913A151718C}" type="presOf" srcId="{08DABAD2-E22D-5143-8C0F-EB2F1932ECF2}" destId="{EA1AA598-B9CD-5844-8E01-F1F1D8265817}" srcOrd="0" destOrd="3" presId="urn:microsoft.com/office/officeart/2005/8/layout/hProcess11"/>
    <dgm:cxn modelId="{3F20E91B-52B7-E04E-A948-E58AAD5AE0C0}" srcId="{1896B82C-A797-1742-9C75-9E3DFEB1AE31}" destId="{A3690C24-22AC-814E-8D72-593CB918BBBE}" srcOrd="0" destOrd="0" parTransId="{F2EB7F28-3672-EA49-BDBD-3EB18BBE988B}" sibTransId="{E52BD782-1C96-9640-B632-FEBC7CB58E95}"/>
    <dgm:cxn modelId="{965F2F35-3C79-974D-8981-0A1BD0D19547}" type="presOf" srcId="{0F75A5C8-3A7E-8747-93A3-F055ECB2BFE2}" destId="{367F4C7F-00DA-A04E-AE55-1964B28CA6B7}" srcOrd="0" destOrd="0" presId="urn:microsoft.com/office/officeart/2005/8/layout/hProcess11"/>
    <dgm:cxn modelId="{5AD9D336-BE38-194E-811E-7E12BBE25B96}" srcId="{1896B82C-A797-1742-9C75-9E3DFEB1AE31}" destId="{C3EF4980-3DE8-6247-8785-340132DC8CA7}" srcOrd="3" destOrd="0" parTransId="{6B57B79F-8A1E-354C-AA03-096E346AF29E}" sibTransId="{4524C1FF-15DD-1147-93F9-51BAF418E21A}"/>
    <dgm:cxn modelId="{7E1C2240-1663-6544-9CCC-00DF2A307237}" srcId="{3E90C60B-2278-F745-AC5A-33796521B02D}" destId="{D15CAE06-7F65-9F48-80DB-2CC14CF66348}" srcOrd="2" destOrd="0" parTransId="{D6376A66-32AB-B047-99C8-6045DF3AB8A5}" sibTransId="{94C63C10-BFD8-1141-A841-F01B9ABFDA8E}"/>
    <dgm:cxn modelId="{E279C471-58A4-9C4A-AB6B-CE6039C6173A}" type="presOf" srcId="{6EDD5FC6-3EC9-404B-9CBD-E9FBE038590A}" destId="{93A11318-3ADD-CC44-BBB9-987C9916C54F}" srcOrd="0" destOrd="2" presId="urn:microsoft.com/office/officeart/2005/8/layout/hProcess11"/>
    <dgm:cxn modelId="{8E51DE51-A8B6-ED42-A7E5-723F7979557F}" type="presOf" srcId="{A3690C24-22AC-814E-8D72-593CB918BBBE}" destId="{EA1AA598-B9CD-5844-8E01-F1F1D8265817}" srcOrd="0" destOrd="1" presId="urn:microsoft.com/office/officeart/2005/8/layout/hProcess11"/>
    <dgm:cxn modelId="{6EC4458B-DB3F-8240-BECD-0A7848B35DB2}" srcId="{3E90C60B-2278-F745-AC5A-33796521B02D}" destId="{0F75A5C8-3A7E-8747-93A3-F055ECB2BFE2}" srcOrd="0" destOrd="0" parTransId="{3D5DF99B-FE20-4440-87E9-A516B7239775}" sibTransId="{F68F6A02-8CA5-DE4E-8630-CFE0BF47A599}"/>
    <dgm:cxn modelId="{F35CAB99-4506-DC48-B741-79D2C3CFE26F}" type="presOf" srcId="{3E90C60B-2278-F745-AC5A-33796521B02D}" destId="{4A901001-B636-3C41-A80F-0872710EC683}" srcOrd="0" destOrd="0" presId="urn:microsoft.com/office/officeart/2005/8/layout/hProcess11"/>
    <dgm:cxn modelId="{DAD0DB99-2278-8240-9B98-B7844CBFAD9C}" type="presOf" srcId="{1896B82C-A797-1742-9C75-9E3DFEB1AE31}" destId="{EA1AA598-B9CD-5844-8E01-F1F1D8265817}" srcOrd="0" destOrd="0" presId="urn:microsoft.com/office/officeart/2005/8/layout/hProcess11"/>
    <dgm:cxn modelId="{2C85E79B-F761-FF42-A859-611AAFE4D4C1}" srcId="{1896B82C-A797-1742-9C75-9E3DFEB1AE31}" destId="{08DABAD2-E22D-5143-8C0F-EB2F1932ECF2}" srcOrd="2" destOrd="0" parTransId="{34F2AF3F-C203-2F49-9B5C-9BC8DBE136B0}" sibTransId="{2EB1905E-98A0-B84E-AD77-F0A6A793D06C}"/>
    <dgm:cxn modelId="{D4E79EA7-923C-5B45-9F2D-0353C78CE311}" type="presOf" srcId="{555DDBA8-D549-194D-BC68-E1AC433CFAF7}" destId="{EA1AA598-B9CD-5844-8E01-F1F1D8265817}" srcOrd="0" destOrd="2" presId="urn:microsoft.com/office/officeart/2005/8/layout/hProcess11"/>
    <dgm:cxn modelId="{7BD9A7C5-D255-3941-A27A-3DC48ED6D1A8}" srcId="{D15CAE06-7F65-9F48-80DB-2CC14CF66348}" destId="{D956C8D7-C6AC-1443-A153-9320D58913BF}" srcOrd="0" destOrd="0" parTransId="{A4E83292-F811-5E46-B2D2-9963C9CBBF4D}" sibTransId="{EDC666D4-8A9F-034C-A05C-59EC70CCC6C4}"/>
    <dgm:cxn modelId="{30CF88CA-BC81-F740-A29F-DD6D3AED9A05}" type="presOf" srcId="{C3EF4980-3DE8-6247-8785-340132DC8CA7}" destId="{EA1AA598-B9CD-5844-8E01-F1F1D8265817}" srcOrd="0" destOrd="4" presId="urn:microsoft.com/office/officeart/2005/8/layout/hProcess11"/>
    <dgm:cxn modelId="{DB7A06D7-EAC1-0943-B094-AF617C6EBAF2}" srcId="{D15CAE06-7F65-9F48-80DB-2CC14CF66348}" destId="{6EDD5FC6-3EC9-404B-9CBD-E9FBE038590A}" srcOrd="1" destOrd="0" parTransId="{AFCA7348-145D-B141-BA03-07B99218DA0C}" sibTransId="{E438518E-C857-0A4B-A098-9664CD805583}"/>
    <dgm:cxn modelId="{F5430BE1-D6CA-1C46-B7AC-CC5BD57B72FD}" type="presOf" srcId="{D15CAE06-7F65-9F48-80DB-2CC14CF66348}" destId="{93A11318-3ADD-CC44-BBB9-987C9916C54F}" srcOrd="0" destOrd="0" presId="urn:microsoft.com/office/officeart/2005/8/layout/hProcess11"/>
    <dgm:cxn modelId="{538DB0E2-4ABF-EB4F-B060-496456318418}" type="presOf" srcId="{D956C8D7-C6AC-1443-A153-9320D58913BF}" destId="{93A11318-3ADD-CC44-BBB9-987C9916C54F}" srcOrd="0" destOrd="1" presId="urn:microsoft.com/office/officeart/2005/8/layout/hProcess11"/>
    <dgm:cxn modelId="{66688322-3241-2A44-8E5E-4A02A0964355}" type="presParOf" srcId="{4A901001-B636-3C41-A80F-0872710EC683}" destId="{53609C79-7B52-F849-B3E3-6AB99B6D27D0}" srcOrd="0" destOrd="0" presId="urn:microsoft.com/office/officeart/2005/8/layout/hProcess11"/>
    <dgm:cxn modelId="{1891B240-75E8-BB49-8E55-82B47F4FFB37}" type="presParOf" srcId="{4A901001-B636-3C41-A80F-0872710EC683}" destId="{B6593A0E-C264-6647-B39A-BAF46C78A3A7}" srcOrd="1" destOrd="0" presId="urn:microsoft.com/office/officeart/2005/8/layout/hProcess11"/>
    <dgm:cxn modelId="{DA17B4CF-C694-C541-ACBD-B68D43532BBB}" type="presParOf" srcId="{B6593A0E-C264-6647-B39A-BAF46C78A3A7}" destId="{B97488FC-9117-DA46-9293-8CFF266A66F1}" srcOrd="0" destOrd="0" presId="urn:microsoft.com/office/officeart/2005/8/layout/hProcess11"/>
    <dgm:cxn modelId="{038831C5-82AF-494C-A05E-021CCF9C959D}" type="presParOf" srcId="{B97488FC-9117-DA46-9293-8CFF266A66F1}" destId="{367F4C7F-00DA-A04E-AE55-1964B28CA6B7}" srcOrd="0" destOrd="0" presId="urn:microsoft.com/office/officeart/2005/8/layout/hProcess11"/>
    <dgm:cxn modelId="{FA043317-D819-4C4F-8E44-CC5C96B7BE31}" type="presParOf" srcId="{B97488FC-9117-DA46-9293-8CFF266A66F1}" destId="{66B322AE-1A24-904E-9164-10938B2826B2}" srcOrd="1" destOrd="0" presId="urn:microsoft.com/office/officeart/2005/8/layout/hProcess11"/>
    <dgm:cxn modelId="{6EE903E0-BDA2-BE48-ADE1-C2428CC8A142}" type="presParOf" srcId="{B97488FC-9117-DA46-9293-8CFF266A66F1}" destId="{65A9C68D-83A0-1149-B578-8CF2959EBA54}" srcOrd="2" destOrd="0" presId="urn:microsoft.com/office/officeart/2005/8/layout/hProcess11"/>
    <dgm:cxn modelId="{9A781B57-A9B7-204D-B9C5-893DF92E6B65}" type="presParOf" srcId="{B6593A0E-C264-6647-B39A-BAF46C78A3A7}" destId="{FFECEEAD-B211-2548-92D9-359B70DBA45B}" srcOrd="1" destOrd="0" presId="urn:microsoft.com/office/officeart/2005/8/layout/hProcess11"/>
    <dgm:cxn modelId="{65F04FF9-0A0F-E940-A761-2BF1B1BB0AD4}" type="presParOf" srcId="{B6593A0E-C264-6647-B39A-BAF46C78A3A7}" destId="{B58774CB-CFD6-7C4E-8B1B-FF90F965C8AA}" srcOrd="2" destOrd="0" presId="urn:microsoft.com/office/officeart/2005/8/layout/hProcess11"/>
    <dgm:cxn modelId="{C285DC81-7ABA-944F-8DA8-287D28F0E0DC}" type="presParOf" srcId="{B58774CB-CFD6-7C4E-8B1B-FF90F965C8AA}" destId="{EA1AA598-B9CD-5844-8E01-F1F1D8265817}" srcOrd="0" destOrd="0" presId="urn:microsoft.com/office/officeart/2005/8/layout/hProcess11"/>
    <dgm:cxn modelId="{3440DB62-52E9-A848-80C1-810C506A1A16}" type="presParOf" srcId="{B58774CB-CFD6-7C4E-8B1B-FF90F965C8AA}" destId="{995AF48A-CF50-7049-B347-398F41F04A91}" srcOrd="1" destOrd="0" presId="urn:microsoft.com/office/officeart/2005/8/layout/hProcess11"/>
    <dgm:cxn modelId="{3CC76147-1900-F24E-B832-754494CCF563}" type="presParOf" srcId="{B58774CB-CFD6-7C4E-8B1B-FF90F965C8AA}" destId="{35A04B78-B415-C048-ABDA-EC4BD763C8B9}" srcOrd="2" destOrd="0" presId="urn:microsoft.com/office/officeart/2005/8/layout/hProcess11"/>
    <dgm:cxn modelId="{73FD0762-BA29-3F47-B09F-57B1BF85A28E}" type="presParOf" srcId="{B6593A0E-C264-6647-B39A-BAF46C78A3A7}" destId="{7853F669-BE74-3E48-9946-AE457094024E}" srcOrd="3" destOrd="0" presId="urn:microsoft.com/office/officeart/2005/8/layout/hProcess11"/>
    <dgm:cxn modelId="{BF1B3D5F-CAF7-A74F-B656-4ABF051A6D45}" type="presParOf" srcId="{B6593A0E-C264-6647-B39A-BAF46C78A3A7}" destId="{DE31617B-FA5F-504C-96E7-466C9CDD3E3E}" srcOrd="4" destOrd="0" presId="urn:microsoft.com/office/officeart/2005/8/layout/hProcess11"/>
    <dgm:cxn modelId="{FE09854A-A846-E643-82CE-454A3B49FBF0}" type="presParOf" srcId="{DE31617B-FA5F-504C-96E7-466C9CDD3E3E}" destId="{93A11318-3ADD-CC44-BBB9-987C9916C54F}" srcOrd="0" destOrd="0" presId="urn:microsoft.com/office/officeart/2005/8/layout/hProcess11"/>
    <dgm:cxn modelId="{4680D7AD-CFAD-9649-A6C9-00BEE08D50E9}" type="presParOf" srcId="{DE31617B-FA5F-504C-96E7-466C9CDD3E3E}" destId="{EDF5C529-7B3C-974A-A357-9988E66E655B}" srcOrd="1" destOrd="0" presId="urn:microsoft.com/office/officeart/2005/8/layout/hProcess11"/>
    <dgm:cxn modelId="{F0207142-D960-784D-B668-D3CA44193BFC}" type="presParOf" srcId="{DE31617B-FA5F-504C-96E7-466C9CDD3E3E}" destId="{E739411D-7792-1A4C-A1AB-A0912FA1F4C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78C9008-82C0-C949-96F1-CC6FBB077F21}" type="doc">
      <dgm:prSet loTypeId="urn:microsoft.com/office/officeart/2005/8/layout/matrix3" loCatId="" qsTypeId="urn:microsoft.com/office/officeart/2005/8/quickstyle/simple4" qsCatId="simple" csTypeId="urn:microsoft.com/office/officeart/2005/8/colors/accent1_2" csCatId="accent1"/>
      <dgm:spPr/>
      <dgm:t>
        <a:bodyPr/>
        <a:lstStyle/>
        <a:p>
          <a:endParaRPr lang="en-US"/>
        </a:p>
      </dgm:t>
    </dgm:pt>
    <dgm:pt modelId="{BBCCE486-D003-9F47-A879-B1503AE3A9C0}">
      <dgm:prSet/>
      <dgm:spPr/>
      <dgm:t>
        <a:bodyPr/>
        <a:lstStyle/>
        <a:p>
          <a:pPr rtl="0"/>
          <a:r>
            <a:rPr lang="en-US"/>
            <a:t>Dictionary attacks</a:t>
          </a:r>
        </a:p>
      </dgm:t>
    </dgm:pt>
    <dgm:pt modelId="{DD7F5FB6-E726-CB48-90CA-680322705085}" type="parTrans" cxnId="{A5AB7E63-7EA8-CC4A-9F52-B76D3773FB71}">
      <dgm:prSet/>
      <dgm:spPr/>
      <dgm:t>
        <a:bodyPr/>
        <a:lstStyle/>
        <a:p>
          <a:endParaRPr lang="en-US"/>
        </a:p>
      </dgm:t>
    </dgm:pt>
    <dgm:pt modelId="{E6F73963-0ED4-C048-A44F-A61692AE148F}" type="sibTrans" cxnId="{A5AB7E63-7EA8-CC4A-9F52-B76D3773FB71}">
      <dgm:prSet/>
      <dgm:spPr/>
      <dgm:t>
        <a:bodyPr/>
        <a:lstStyle/>
        <a:p>
          <a:endParaRPr lang="en-US"/>
        </a:p>
      </dgm:t>
    </dgm:pt>
    <dgm:pt modelId="{D027BA27-679C-9944-8687-060F5F67C43B}">
      <dgm:prSet/>
      <dgm:spPr/>
      <dgm:t>
        <a:bodyPr/>
        <a:lstStyle/>
        <a:p>
          <a:pPr rtl="0"/>
          <a:r>
            <a:rPr lang="en-US"/>
            <a:t>Develop a large dictionary of possible passwords and try each against the password file</a:t>
          </a:r>
        </a:p>
      </dgm:t>
    </dgm:pt>
    <dgm:pt modelId="{2531265C-944D-3542-AA28-B8C981EC9B5A}" type="parTrans" cxnId="{60CC5EE3-942A-914D-BFB4-6F74B6A44EE9}">
      <dgm:prSet/>
      <dgm:spPr/>
      <dgm:t>
        <a:bodyPr/>
        <a:lstStyle/>
        <a:p>
          <a:endParaRPr lang="en-US"/>
        </a:p>
      </dgm:t>
    </dgm:pt>
    <dgm:pt modelId="{D6B84638-ED5D-454A-84A2-2CC845A73CA3}" type="sibTrans" cxnId="{60CC5EE3-942A-914D-BFB4-6F74B6A44EE9}">
      <dgm:prSet/>
      <dgm:spPr/>
      <dgm:t>
        <a:bodyPr/>
        <a:lstStyle/>
        <a:p>
          <a:endParaRPr lang="en-US"/>
        </a:p>
      </dgm:t>
    </dgm:pt>
    <dgm:pt modelId="{9B8BC059-1ADB-DF4E-BE69-2BC8CF5410F2}">
      <dgm:prSet/>
      <dgm:spPr/>
      <dgm:t>
        <a:bodyPr/>
        <a:lstStyle/>
        <a:p>
          <a:pPr rtl="0"/>
          <a:r>
            <a:rPr lang="en-US"/>
            <a:t>Each password must be hashed using each salt value and then compared to stored hash values</a:t>
          </a:r>
        </a:p>
      </dgm:t>
    </dgm:pt>
    <dgm:pt modelId="{75BCD549-6E10-4743-A9BF-766CC66C6DE4}" type="parTrans" cxnId="{DABB26C7-922F-1F4C-A248-DF0090560746}">
      <dgm:prSet/>
      <dgm:spPr/>
      <dgm:t>
        <a:bodyPr/>
        <a:lstStyle/>
        <a:p>
          <a:endParaRPr lang="en-US"/>
        </a:p>
      </dgm:t>
    </dgm:pt>
    <dgm:pt modelId="{0A723921-ADC2-9647-9B4A-8A1286BCEBA4}" type="sibTrans" cxnId="{DABB26C7-922F-1F4C-A248-DF0090560746}">
      <dgm:prSet/>
      <dgm:spPr/>
      <dgm:t>
        <a:bodyPr/>
        <a:lstStyle/>
        <a:p>
          <a:endParaRPr lang="en-US"/>
        </a:p>
      </dgm:t>
    </dgm:pt>
    <dgm:pt modelId="{591501B4-2940-6C4E-9D1E-21244EEF576C}">
      <dgm:prSet/>
      <dgm:spPr/>
      <dgm:t>
        <a:bodyPr/>
        <a:lstStyle/>
        <a:p>
          <a:pPr rtl="0"/>
          <a:r>
            <a:rPr lang="en-US"/>
            <a:t>Rainbow table attacks</a:t>
          </a:r>
        </a:p>
      </dgm:t>
    </dgm:pt>
    <dgm:pt modelId="{4CE23651-5495-CF4D-AF49-815271E7438E}" type="parTrans" cxnId="{DA5E68E9-7247-3A49-BA93-A814347B4EA8}">
      <dgm:prSet/>
      <dgm:spPr/>
      <dgm:t>
        <a:bodyPr/>
        <a:lstStyle/>
        <a:p>
          <a:endParaRPr lang="en-US"/>
        </a:p>
      </dgm:t>
    </dgm:pt>
    <dgm:pt modelId="{F901134E-0DA6-DB40-A31C-4FE32CC1F029}" type="sibTrans" cxnId="{DA5E68E9-7247-3A49-BA93-A814347B4EA8}">
      <dgm:prSet/>
      <dgm:spPr/>
      <dgm:t>
        <a:bodyPr/>
        <a:lstStyle/>
        <a:p>
          <a:endParaRPr lang="en-US"/>
        </a:p>
      </dgm:t>
    </dgm:pt>
    <dgm:pt modelId="{45CA037C-3F1B-D641-95FF-04D49842CB14}">
      <dgm:prSet/>
      <dgm:spPr/>
      <dgm:t>
        <a:bodyPr/>
        <a:lstStyle/>
        <a:p>
          <a:pPr rtl="0"/>
          <a:r>
            <a:rPr lang="en-US"/>
            <a:t>Pre-compute tables of hash values for all salts</a:t>
          </a:r>
        </a:p>
      </dgm:t>
    </dgm:pt>
    <dgm:pt modelId="{F83FF084-B9EC-4C4C-8E70-5A01B9E787CC}" type="parTrans" cxnId="{AE1CB58F-D1C0-3347-9399-1C9749517482}">
      <dgm:prSet/>
      <dgm:spPr/>
      <dgm:t>
        <a:bodyPr/>
        <a:lstStyle/>
        <a:p>
          <a:endParaRPr lang="en-US"/>
        </a:p>
      </dgm:t>
    </dgm:pt>
    <dgm:pt modelId="{352755A1-0C6D-6346-A15D-7AF3DD3F56F6}" type="sibTrans" cxnId="{AE1CB58F-D1C0-3347-9399-1C9749517482}">
      <dgm:prSet/>
      <dgm:spPr/>
      <dgm:t>
        <a:bodyPr/>
        <a:lstStyle/>
        <a:p>
          <a:endParaRPr lang="en-US"/>
        </a:p>
      </dgm:t>
    </dgm:pt>
    <dgm:pt modelId="{ED84DDDE-AF93-3B43-A14C-8427D5FA587C}">
      <dgm:prSet/>
      <dgm:spPr/>
      <dgm:t>
        <a:bodyPr/>
        <a:lstStyle/>
        <a:p>
          <a:pPr rtl="0"/>
          <a:r>
            <a:rPr lang="en-US"/>
            <a:t>A mammoth table of hash values </a:t>
          </a:r>
        </a:p>
      </dgm:t>
    </dgm:pt>
    <dgm:pt modelId="{4F2F3588-2BD3-6F4A-8CED-855C84300048}" type="parTrans" cxnId="{156369F0-454A-7C43-BB16-8946F686AB7C}">
      <dgm:prSet/>
      <dgm:spPr/>
      <dgm:t>
        <a:bodyPr/>
        <a:lstStyle/>
        <a:p>
          <a:endParaRPr lang="en-US"/>
        </a:p>
      </dgm:t>
    </dgm:pt>
    <dgm:pt modelId="{1B11BFDB-B10E-9742-985D-F362842D6484}" type="sibTrans" cxnId="{156369F0-454A-7C43-BB16-8946F686AB7C}">
      <dgm:prSet/>
      <dgm:spPr/>
      <dgm:t>
        <a:bodyPr/>
        <a:lstStyle/>
        <a:p>
          <a:endParaRPr lang="en-US"/>
        </a:p>
      </dgm:t>
    </dgm:pt>
    <dgm:pt modelId="{2580AB64-0450-174A-9695-C1608E1A0188}">
      <dgm:prSet/>
      <dgm:spPr/>
      <dgm:t>
        <a:bodyPr/>
        <a:lstStyle/>
        <a:p>
          <a:pPr rtl="0"/>
          <a:r>
            <a:rPr lang="en-US"/>
            <a:t>Can be countered by using a sufficiently large salt value and a sufficiently large hash length</a:t>
          </a:r>
        </a:p>
      </dgm:t>
    </dgm:pt>
    <dgm:pt modelId="{B71E9235-8262-1341-BBCA-B6E48619912A}" type="parTrans" cxnId="{C8FA68B9-C630-E344-AC99-B3688484FB06}">
      <dgm:prSet/>
      <dgm:spPr/>
      <dgm:t>
        <a:bodyPr/>
        <a:lstStyle/>
        <a:p>
          <a:endParaRPr lang="en-US"/>
        </a:p>
      </dgm:t>
    </dgm:pt>
    <dgm:pt modelId="{55D0168F-1895-C542-BEEC-15468CAC92A4}" type="sibTrans" cxnId="{C8FA68B9-C630-E344-AC99-B3688484FB06}">
      <dgm:prSet/>
      <dgm:spPr/>
      <dgm:t>
        <a:bodyPr/>
        <a:lstStyle/>
        <a:p>
          <a:endParaRPr lang="en-US"/>
        </a:p>
      </dgm:t>
    </dgm:pt>
    <dgm:pt modelId="{FD4900DA-4EAC-6F41-B14D-3991671DDE33}">
      <dgm:prSet/>
      <dgm:spPr/>
      <dgm:t>
        <a:bodyPr/>
        <a:lstStyle/>
        <a:p>
          <a:pPr rtl="0"/>
          <a:r>
            <a:rPr lang="en-US"/>
            <a:t>Password crackers exploit the fact that people choose easily guessable passwords</a:t>
          </a:r>
        </a:p>
      </dgm:t>
    </dgm:pt>
    <dgm:pt modelId="{A128D6A0-54BD-0347-94FF-02B2E6110BF6}" type="parTrans" cxnId="{3BEF1249-BABB-6541-8798-242866D37C5A}">
      <dgm:prSet/>
      <dgm:spPr/>
      <dgm:t>
        <a:bodyPr/>
        <a:lstStyle/>
        <a:p>
          <a:endParaRPr lang="en-US"/>
        </a:p>
      </dgm:t>
    </dgm:pt>
    <dgm:pt modelId="{B7EEB9EC-7074-BE4D-82E1-3868DD5BB25C}" type="sibTrans" cxnId="{3BEF1249-BABB-6541-8798-242866D37C5A}">
      <dgm:prSet/>
      <dgm:spPr/>
      <dgm:t>
        <a:bodyPr/>
        <a:lstStyle/>
        <a:p>
          <a:endParaRPr lang="en-US"/>
        </a:p>
      </dgm:t>
    </dgm:pt>
    <dgm:pt modelId="{474E4F79-37A6-AE4B-90F2-9B7A67FB40DB}">
      <dgm:prSet/>
      <dgm:spPr/>
      <dgm:t>
        <a:bodyPr/>
        <a:lstStyle/>
        <a:p>
          <a:pPr rtl="0"/>
          <a:r>
            <a:rPr lang="en-US"/>
            <a:t>Shorter password lengths are also easier to crack</a:t>
          </a:r>
        </a:p>
      </dgm:t>
    </dgm:pt>
    <dgm:pt modelId="{47BB7629-47BD-2F44-8F62-794E1508D380}" type="parTrans" cxnId="{1C760BB9-DF3A-D546-85A2-15D7FA5E05AC}">
      <dgm:prSet/>
      <dgm:spPr/>
      <dgm:t>
        <a:bodyPr/>
        <a:lstStyle/>
        <a:p>
          <a:endParaRPr lang="en-US"/>
        </a:p>
      </dgm:t>
    </dgm:pt>
    <dgm:pt modelId="{83327295-888B-CF49-830C-8E64132BC9A8}" type="sibTrans" cxnId="{1C760BB9-DF3A-D546-85A2-15D7FA5E05AC}">
      <dgm:prSet/>
      <dgm:spPr/>
      <dgm:t>
        <a:bodyPr/>
        <a:lstStyle/>
        <a:p>
          <a:endParaRPr lang="en-US"/>
        </a:p>
      </dgm:t>
    </dgm:pt>
    <dgm:pt modelId="{3C8E3EA8-8253-EB4C-B661-E8106B9652B5}">
      <dgm:prSet/>
      <dgm:spPr/>
      <dgm:t>
        <a:bodyPr/>
        <a:lstStyle/>
        <a:p>
          <a:pPr rtl="0"/>
          <a:r>
            <a:rPr lang="en-US"/>
            <a:t>John the Ripper</a:t>
          </a:r>
        </a:p>
      </dgm:t>
    </dgm:pt>
    <dgm:pt modelId="{13DCE8B7-11DB-464E-B63E-E8A2403DD401}" type="parTrans" cxnId="{4622402C-FFBD-D943-BD2C-3E148ECA7F58}">
      <dgm:prSet/>
      <dgm:spPr/>
      <dgm:t>
        <a:bodyPr/>
        <a:lstStyle/>
        <a:p>
          <a:endParaRPr lang="en-US"/>
        </a:p>
      </dgm:t>
    </dgm:pt>
    <dgm:pt modelId="{3D95F127-1203-F148-9254-656C449186C8}" type="sibTrans" cxnId="{4622402C-FFBD-D943-BD2C-3E148ECA7F58}">
      <dgm:prSet/>
      <dgm:spPr/>
      <dgm:t>
        <a:bodyPr/>
        <a:lstStyle/>
        <a:p>
          <a:endParaRPr lang="en-US"/>
        </a:p>
      </dgm:t>
    </dgm:pt>
    <dgm:pt modelId="{68F9C917-0065-EC4D-B0EF-9BF52CA52ABD}">
      <dgm:prSet/>
      <dgm:spPr/>
      <dgm:t>
        <a:bodyPr/>
        <a:lstStyle/>
        <a:p>
          <a:pPr rtl="0"/>
          <a:r>
            <a:rPr lang="en-US"/>
            <a:t>Open-source password cracker first developed in in 1996</a:t>
          </a:r>
        </a:p>
      </dgm:t>
    </dgm:pt>
    <dgm:pt modelId="{BB832485-C922-A947-B86A-CCBF480C3B73}" type="parTrans" cxnId="{B2D87CC1-8722-104A-BD97-C18D5475D4E7}">
      <dgm:prSet/>
      <dgm:spPr/>
      <dgm:t>
        <a:bodyPr/>
        <a:lstStyle/>
        <a:p>
          <a:endParaRPr lang="en-US"/>
        </a:p>
      </dgm:t>
    </dgm:pt>
    <dgm:pt modelId="{207CB597-8EC5-844F-A22C-7EA79A3AC4D6}" type="sibTrans" cxnId="{B2D87CC1-8722-104A-BD97-C18D5475D4E7}">
      <dgm:prSet/>
      <dgm:spPr/>
      <dgm:t>
        <a:bodyPr/>
        <a:lstStyle/>
        <a:p>
          <a:endParaRPr lang="en-US"/>
        </a:p>
      </dgm:t>
    </dgm:pt>
    <dgm:pt modelId="{545C78C1-8F4A-3044-BC0E-952D77129478}">
      <dgm:prSet/>
      <dgm:spPr/>
      <dgm:t>
        <a:bodyPr/>
        <a:lstStyle/>
        <a:p>
          <a:pPr rtl="0"/>
          <a:r>
            <a:rPr lang="en-US"/>
            <a:t>Uses a combination of brute-force and dictionary techniques</a:t>
          </a:r>
        </a:p>
      </dgm:t>
    </dgm:pt>
    <dgm:pt modelId="{0035AB4E-DF83-A544-A155-F9EB8355ADAA}" type="parTrans" cxnId="{B9A54167-E256-CA41-888B-0CF3E4AF52ED}">
      <dgm:prSet/>
      <dgm:spPr/>
      <dgm:t>
        <a:bodyPr/>
        <a:lstStyle/>
        <a:p>
          <a:endParaRPr lang="en-US"/>
        </a:p>
      </dgm:t>
    </dgm:pt>
    <dgm:pt modelId="{2E4D7121-7956-8A42-998A-03F9F6DA01E8}" type="sibTrans" cxnId="{B9A54167-E256-CA41-888B-0CF3E4AF52ED}">
      <dgm:prSet/>
      <dgm:spPr/>
      <dgm:t>
        <a:bodyPr/>
        <a:lstStyle/>
        <a:p>
          <a:endParaRPr lang="en-US"/>
        </a:p>
      </dgm:t>
    </dgm:pt>
    <dgm:pt modelId="{55564003-4868-BA42-A749-C6E1A17BB86C}" type="pres">
      <dgm:prSet presAssocID="{478C9008-82C0-C949-96F1-CC6FBB077F21}" presName="matrix" presStyleCnt="0">
        <dgm:presLayoutVars>
          <dgm:chMax val="1"/>
          <dgm:dir/>
          <dgm:resizeHandles val="exact"/>
        </dgm:presLayoutVars>
      </dgm:prSet>
      <dgm:spPr/>
    </dgm:pt>
    <dgm:pt modelId="{D9121F6E-90E6-6945-ACF9-519CE5143683}" type="pres">
      <dgm:prSet presAssocID="{478C9008-82C0-C949-96F1-CC6FBB077F21}" presName="diamond" presStyleLbl="bgShp" presStyleIdx="0" presStyleCnt="1"/>
      <dgm:spPr/>
    </dgm:pt>
    <dgm:pt modelId="{38BA154D-3448-C247-9480-F48D86360482}" type="pres">
      <dgm:prSet presAssocID="{478C9008-82C0-C949-96F1-CC6FBB077F21}" presName="quad1" presStyleLbl="node1" presStyleIdx="0" presStyleCnt="4">
        <dgm:presLayoutVars>
          <dgm:chMax val="0"/>
          <dgm:chPref val="0"/>
          <dgm:bulletEnabled val="1"/>
        </dgm:presLayoutVars>
      </dgm:prSet>
      <dgm:spPr/>
    </dgm:pt>
    <dgm:pt modelId="{E594EFE1-0725-5945-B830-29EC1BECF1D1}" type="pres">
      <dgm:prSet presAssocID="{478C9008-82C0-C949-96F1-CC6FBB077F21}" presName="quad2" presStyleLbl="node1" presStyleIdx="1" presStyleCnt="4">
        <dgm:presLayoutVars>
          <dgm:chMax val="0"/>
          <dgm:chPref val="0"/>
          <dgm:bulletEnabled val="1"/>
        </dgm:presLayoutVars>
      </dgm:prSet>
      <dgm:spPr/>
    </dgm:pt>
    <dgm:pt modelId="{D43425A1-F2CE-2843-B729-57B95437EA87}" type="pres">
      <dgm:prSet presAssocID="{478C9008-82C0-C949-96F1-CC6FBB077F21}" presName="quad3" presStyleLbl="node1" presStyleIdx="2" presStyleCnt="4">
        <dgm:presLayoutVars>
          <dgm:chMax val="0"/>
          <dgm:chPref val="0"/>
          <dgm:bulletEnabled val="1"/>
        </dgm:presLayoutVars>
      </dgm:prSet>
      <dgm:spPr/>
    </dgm:pt>
    <dgm:pt modelId="{17C992AA-187E-DF43-AC6D-09A34233146C}" type="pres">
      <dgm:prSet presAssocID="{478C9008-82C0-C949-96F1-CC6FBB077F21}" presName="quad4" presStyleLbl="node1" presStyleIdx="3" presStyleCnt="4">
        <dgm:presLayoutVars>
          <dgm:chMax val="0"/>
          <dgm:chPref val="0"/>
          <dgm:bulletEnabled val="1"/>
        </dgm:presLayoutVars>
      </dgm:prSet>
      <dgm:spPr/>
    </dgm:pt>
  </dgm:ptLst>
  <dgm:cxnLst>
    <dgm:cxn modelId="{53E6A306-3AE5-8D4F-B8F6-91979A3EE26F}" type="presOf" srcId="{FD4900DA-4EAC-6F41-B14D-3991671DDE33}" destId="{D43425A1-F2CE-2843-B729-57B95437EA87}" srcOrd="0" destOrd="0" presId="urn:microsoft.com/office/officeart/2005/8/layout/matrix3"/>
    <dgm:cxn modelId="{5A8EDA0A-E1B5-9C42-B379-AF649A893B61}" type="presOf" srcId="{68F9C917-0065-EC4D-B0EF-9BF52CA52ABD}" destId="{17C992AA-187E-DF43-AC6D-09A34233146C}" srcOrd="0" destOrd="1" presId="urn:microsoft.com/office/officeart/2005/8/layout/matrix3"/>
    <dgm:cxn modelId="{D6308D1D-6EE8-C449-8E85-F2B96C3B1030}" type="presOf" srcId="{591501B4-2940-6C4E-9D1E-21244EEF576C}" destId="{E594EFE1-0725-5945-B830-29EC1BECF1D1}" srcOrd="0" destOrd="0" presId="urn:microsoft.com/office/officeart/2005/8/layout/matrix3"/>
    <dgm:cxn modelId="{4622402C-FFBD-D943-BD2C-3E148ECA7F58}" srcId="{478C9008-82C0-C949-96F1-CC6FBB077F21}" destId="{3C8E3EA8-8253-EB4C-B661-E8106B9652B5}" srcOrd="3" destOrd="0" parTransId="{13DCE8B7-11DB-464E-B63E-E8A2403DD401}" sibTransId="{3D95F127-1203-F148-9254-656C449186C8}"/>
    <dgm:cxn modelId="{51681833-92FC-EA41-A606-615788466393}" type="presOf" srcId="{D027BA27-679C-9944-8687-060F5F67C43B}" destId="{38BA154D-3448-C247-9480-F48D86360482}" srcOrd="0" destOrd="1" presId="urn:microsoft.com/office/officeart/2005/8/layout/matrix3"/>
    <dgm:cxn modelId="{5D064A3A-BFB3-0141-A913-D0A96E31D4B9}" type="presOf" srcId="{2580AB64-0450-174A-9695-C1608E1A0188}" destId="{E594EFE1-0725-5945-B830-29EC1BECF1D1}" srcOrd="0" destOrd="3" presId="urn:microsoft.com/office/officeart/2005/8/layout/matrix3"/>
    <dgm:cxn modelId="{A5AB7E63-7EA8-CC4A-9F52-B76D3773FB71}" srcId="{478C9008-82C0-C949-96F1-CC6FBB077F21}" destId="{BBCCE486-D003-9F47-A879-B1503AE3A9C0}" srcOrd="0" destOrd="0" parTransId="{DD7F5FB6-E726-CB48-90CA-680322705085}" sibTransId="{E6F73963-0ED4-C048-A44F-A61692AE148F}"/>
    <dgm:cxn modelId="{AA73E346-1502-FC4C-A93D-A33EC08937B0}" type="presOf" srcId="{BBCCE486-D003-9F47-A879-B1503AE3A9C0}" destId="{38BA154D-3448-C247-9480-F48D86360482}" srcOrd="0" destOrd="0" presId="urn:microsoft.com/office/officeart/2005/8/layout/matrix3"/>
    <dgm:cxn modelId="{B9A54167-E256-CA41-888B-0CF3E4AF52ED}" srcId="{3C8E3EA8-8253-EB4C-B661-E8106B9652B5}" destId="{545C78C1-8F4A-3044-BC0E-952D77129478}" srcOrd="1" destOrd="0" parTransId="{0035AB4E-DF83-A544-A155-F9EB8355ADAA}" sibTransId="{2E4D7121-7956-8A42-998A-03F9F6DA01E8}"/>
    <dgm:cxn modelId="{3BEF1249-BABB-6541-8798-242866D37C5A}" srcId="{478C9008-82C0-C949-96F1-CC6FBB077F21}" destId="{FD4900DA-4EAC-6F41-B14D-3991671DDE33}" srcOrd="2" destOrd="0" parTransId="{A128D6A0-54BD-0347-94FF-02B2E6110BF6}" sibTransId="{B7EEB9EC-7074-BE4D-82E1-3868DD5BB25C}"/>
    <dgm:cxn modelId="{4B711B6E-D57C-9344-A83B-AE9EA9F09D3B}" type="presOf" srcId="{545C78C1-8F4A-3044-BC0E-952D77129478}" destId="{17C992AA-187E-DF43-AC6D-09A34233146C}" srcOrd="0" destOrd="2" presId="urn:microsoft.com/office/officeart/2005/8/layout/matrix3"/>
    <dgm:cxn modelId="{AE1CB58F-D1C0-3347-9399-1C9749517482}" srcId="{591501B4-2940-6C4E-9D1E-21244EEF576C}" destId="{45CA037C-3F1B-D641-95FF-04D49842CB14}" srcOrd="0" destOrd="0" parTransId="{F83FF084-B9EC-4C4C-8E70-5A01B9E787CC}" sibTransId="{352755A1-0C6D-6346-A15D-7AF3DD3F56F6}"/>
    <dgm:cxn modelId="{17914AA0-A43A-2A4B-A288-A39839BB8080}" type="presOf" srcId="{ED84DDDE-AF93-3B43-A14C-8427D5FA587C}" destId="{E594EFE1-0725-5945-B830-29EC1BECF1D1}" srcOrd="0" destOrd="2" presId="urn:microsoft.com/office/officeart/2005/8/layout/matrix3"/>
    <dgm:cxn modelId="{DF0F3DB6-0A45-8B43-8C4C-5F7DE75F54F3}" type="presOf" srcId="{9B8BC059-1ADB-DF4E-BE69-2BC8CF5410F2}" destId="{38BA154D-3448-C247-9480-F48D86360482}" srcOrd="0" destOrd="2" presId="urn:microsoft.com/office/officeart/2005/8/layout/matrix3"/>
    <dgm:cxn modelId="{1C760BB9-DF3A-D546-85A2-15D7FA5E05AC}" srcId="{FD4900DA-4EAC-6F41-B14D-3991671DDE33}" destId="{474E4F79-37A6-AE4B-90F2-9B7A67FB40DB}" srcOrd="0" destOrd="0" parTransId="{47BB7629-47BD-2F44-8F62-794E1508D380}" sibTransId="{83327295-888B-CF49-830C-8E64132BC9A8}"/>
    <dgm:cxn modelId="{C8FA68B9-C630-E344-AC99-B3688484FB06}" srcId="{591501B4-2940-6C4E-9D1E-21244EEF576C}" destId="{2580AB64-0450-174A-9695-C1608E1A0188}" srcOrd="2" destOrd="0" parTransId="{B71E9235-8262-1341-BBCA-B6E48619912A}" sibTransId="{55D0168F-1895-C542-BEEC-15468CAC92A4}"/>
    <dgm:cxn modelId="{919504C0-DF88-DC40-8D4D-5D4121596C61}" type="presOf" srcId="{3C8E3EA8-8253-EB4C-B661-E8106B9652B5}" destId="{17C992AA-187E-DF43-AC6D-09A34233146C}" srcOrd="0" destOrd="0" presId="urn:microsoft.com/office/officeart/2005/8/layout/matrix3"/>
    <dgm:cxn modelId="{B2D87CC1-8722-104A-BD97-C18D5475D4E7}" srcId="{3C8E3EA8-8253-EB4C-B661-E8106B9652B5}" destId="{68F9C917-0065-EC4D-B0EF-9BF52CA52ABD}" srcOrd="0" destOrd="0" parTransId="{BB832485-C922-A947-B86A-CCBF480C3B73}" sibTransId="{207CB597-8EC5-844F-A22C-7EA79A3AC4D6}"/>
    <dgm:cxn modelId="{DABB26C7-922F-1F4C-A248-DF0090560746}" srcId="{BBCCE486-D003-9F47-A879-B1503AE3A9C0}" destId="{9B8BC059-1ADB-DF4E-BE69-2BC8CF5410F2}" srcOrd="1" destOrd="0" parTransId="{75BCD549-6E10-4743-A9BF-766CC66C6DE4}" sibTransId="{0A723921-ADC2-9647-9B4A-8A1286BCEBA4}"/>
    <dgm:cxn modelId="{8A50A2D9-42E6-B04E-921B-F68087335934}" type="presOf" srcId="{478C9008-82C0-C949-96F1-CC6FBB077F21}" destId="{55564003-4868-BA42-A749-C6E1A17BB86C}" srcOrd="0" destOrd="0" presId="urn:microsoft.com/office/officeart/2005/8/layout/matrix3"/>
    <dgm:cxn modelId="{60CC5EE3-942A-914D-BFB4-6F74B6A44EE9}" srcId="{BBCCE486-D003-9F47-A879-B1503AE3A9C0}" destId="{D027BA27-679C-9944-8687-060F5F67C43B}" srcOrd="0" destOrd="0" parTransId="{2531265C-944D-3542-AA28-B8C981EC9B5A}" sibTransId="{D6B84638-ED5D-454A-84A2-2CC845A73CA3}"/>
    <dgm:cxn modelId="{DA5E68E9-7247-3A49-BA93-A814347B4EA8}" srcId="{478C9008-82C0-C949-96F1-CC6FBB077F21}" destId="{591501B4-2940-6C4E-9D1E-21244EEF576C}" srcOrd="1" destOrd="0" parTransId="{4CE23651-5495-CF4D-AF49-815271E7438E}" sibTransId="{F901134E-0DA6-DB40-A31C-4FE32CC1F029}"/>
    <dgm:cxn modelId="{592A5AEA-78BB-5440-8356-CB190EF96EDD}" type="presOf" srcId="{474E4F79-37A6-AE4B-90F2-9B7A67FB40DB}" destId="{D43425A1-F2CE-2843-B729-57B95437EA87}" srcOrd="0" destOrd="1" presId="urn:microsoft.com/office/officeart/2005/8/layout/matrix3"/>
    <dgm:cxn modelId="{156369F0-454A-7C43-BB16-8946F686AB7C}" srcId="{591501B4-2940-6C4E-9D1E-21244EEF576C}" destId="{ED84DDDE-AF93-3B43-A14C-8427D5FA587C}" srcOrd="1" destOrd="0" parTransId="{4F2F3588-2BD3-6F4A-8CED-855C84300048}" sibTransId="{1B11BFDB-B10E-9742-985D-F362842D6484}"/>
    <dgm:cxn modelId="{FFCA1EF6-EB1A-EA4C-90B6-6B547F740980}" type="presOf" srcId="{45CA037C-3F1B-D641-95FF-04D49842CB14}" destId="{E594EFE1-0725-5945-B830-29EC1BECF1D1}" srcOrd="0" destOrd="1" presId="urn:microsoft.com/office/officeart/2005/8/layout/matrix3"/>
    <dgm:cxn modelId="{6855EB68-B4C1-AE42-9FCC-A10FDE27645A}" type="presParOf" srcId="{55564003-4868-BA42-A749-C6E1A17BB86C}" destId="{D9121F6E-90E6-6945-ACF9-519CE5143683}" srcOrd="0" destOrd="0" presId="urn:microsoft.com/office/officeart/2005/8/layout/matrix3"/>
    <dgm:cxn modelId="{ABBB8DC5-ECEE-F644-8AFA-9D8CAC6961FC}" type="presParOf" srcId="{55564003-4868-BA42-A749-C6E1A17BB86C}" destId="{38BA154D-3448-C247-9480-F48D86360482}" srcOrd="1" destOrd="0" presId="urn:microsoft.com/office/officeart/2005/8/layout/matrix3"/>
    <dgm:cxn modelId="{207EA70F-6FB8-EE42-A691-8E828B7481A7}" type="presParOf" srcId="{55564003-4868-BA42-A749-C6E1A17BB86C}" destId="{E594EFE1-0725-5945-B830-29EC1BECF1D1}" srcOrd="2" destOrd="0" presId="urn:microsoft.com/office/officeart/2005/8/layout/matrix3"/>
    <dgm:cxn modelId="{DBC5DAD6-F227-CA4E-A9E4-B445D29CBACD}" type="presParOf" srcId="{55564003-4868-BA42-A749-C6E1A17BB86C}" destId="{D43425A1-F2CE-2843-B729-57B95437EA87}" srcOrd="3" destOrd="0" presId="urn:microsoft.com/office/officeart/2005/8/layout/matrix3"/>
    <dgm:cxn modelId="{9FDF8409-B41C-774A-A9EA-E98E5ED43492}" type="presParOf" srcId="{55564003-4868-BA42-A749-C6E1A17BB86C}" destId="{17C992AA-187E-DF43-AC6D-09A34233146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32F763-2221-BD43-B91F-502F127CE744}"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FDE428-57DE-F640-9664-C4739A227A6F}">
      <dgm:prSet/>
      <dgm:spPr>
        <a:solidFill>
          <a:schemeClr val="accent2"/>
        </a:solidFill>
      </dgm:spPr>
      <dgm:t>
        <a:bodyPr/>
        <a:lstStyle/>
        <a:p>
          <a:pPr rtl="0"/>
          <a:r>
            <a:rPr lang="en-US" b="1" dirty="0"/>
            <a:t>Can block offline guessing attacks by denying access to encrypted passwords</a:t>
          </a:r>
          <a:endParaRPr lang="en-US" dirty="0"/>
        </a:p>
      </dgm:t>
    </dgm:pt>
    <dgm:pt modelId="{6D09374D-7358-694C-AB64-36D147A10139}" type="parTrans" cxnId="{54E5F474-7964-3B45-AEF7-303376552FBA}">
      <dgm:prSet/>
      <dgm:spPr/>
      <dgm:t>
        <a:bodyPr/>
        <a:lstStyle/>
        <a:p>
          <a:endParaRPr lang="en-US"/>
        </a:p>
      </dgm:t>
    </dgm:pt>
    <dgm:pt modelId="{6E0E90C9-6E81-D745-8048-3B8E23AF33AC}" type="sibTrans" cxnId="{54E5F474-7964-3B45-AEF7-303376552FBA}">
      <dgm:prSet/>
      <dgm:spPr/>
      <dgm:t>
        <a:bodyPr/>
        <a:lstStyle/>
        <a:p>
          <a:endParaRPr lang="en-US"/>
        </a:p>
      </dgm:t>
    </dgm:pt>
    <dgm:pt modelId="{31E38318-D836-4749-95D7-0219DFDF1496}">
      <dgm:prSet/>
      <dgm:spPr/>
      <dgm:t>
        <a:bodyPr/>
        <a:lstStyle/>
        <a:p>
          <a:pPr rtl="0"/>
          <a:r>
            <a:rPr lang="en-US" b="1" dirty="0">
              <a:latin typeface="+mn-lt"/>
            </a:rPr>
            <a:t>Make available only to privileged users</a:t>
          </a:r>
        </a:p>
      </dgm:t>
    </dgm:pt>
    <dgm:pt modelId="{3B2F1069-D130-444F-B264-CDC48CD12D42}" type="parTrans" cxnId="{D6092F8D-83FA-9548-A2F8-7DE72017AFE3}">
      <dgm:prSet/>
      <dgm:spPr/>
      <dgm:t>
        <a:bodyPr/>
        <a:lstStyle/>
        <a:p>
          <a:endParaRPr lang="en-US"/>
        </a:p>
      </dgm:t>
    </dgm:pt>
    <dgm:pt modelId="{87AB6768-2578-8049-9AFE-CE99ADF2FB27}" type="sibTrans" cxnId="{D6092F8D-83FA-9548-A2F8-7DE72017AFE3}">
      <dgm:prSet/>
      <dgm:spPr/>
      <dgm:t>
        <a:bodyPr/>
        <a:lstStyle/>
        <a:p>
          <a:endParaRPr lang="en-US"/>
        </a:p>
      </dgm:t>
    </dgm:pt>
    <dgm:pt modelId="{28DD6895-A689-0542-BA7E-CEFEB6446F7C}">
      <dgm:prSet custT="1"/>
      <dgm:spPr/>
      <dgm:t>
        <a:bodyPr/>
        <a:lstStyle/>
        <a:p>
          <a:pPr rtl="0"/>
          <a:r>
            <a:rPr lang="en-US" sz="1400" b="1" dirty="0"/>
            <a:t>Shadow password file</a:t>
          </a:r>
          <a:endParaRPr lang="en-US" sz="1400" dirty="0"/>
        </a:p>
      </dgm:t>
    </dgm:pt>
    <dgm:pt modelId="{7299A2E4-9465-7B43-BF62-BE1E57125FEF}" type="parTrans" cxnId="{04DC4E28-024D-0044-B352-213BF0801BBF}">
      <dgm:prSet/>
      <dgm:spPr/>
      <dgm:t>
        <a:bodyPr/>
        <a:lstStyle/>
        <a:p>
          <a:endParaRPr lang="en-US"/>
        </a:p>
      </dgm:t>
    </dgm:pt>
    <dgm:pt modelId="{F1927250-0FA3-C94F-BB22-F9ADC248304A}" type="sibTrans" cxnId="{04DC4E28-024D-0044-B352-213BF0801BBF}">
      <dgm:prSet/>
      <dgm:spPr/>
      <dgm:t>
        <a:bodyPr/>
        <a:lstStyle/>
        <a:p>
          <a:endParaRPr lang="en-US"/>
        </a:p>
      </dgm:t>
    </dgm:pt>
    <dgm:pt modelId="{34F7A40D-3FC4-1747-853B-EC575C7FC6C2}">
      <dgm:prSet custT="1"/>
      <dgm:spPr/>
      <dgm:t>
        <a:bodyPr/>
        <a:lstStyle/>
        <a:p>
          <a:pPr rtl="0"/>
          <a:r>
            <a:rPr lang="en-US" sz="4000" b="1" dirty="0">
              <a:solidFill>
                <a:srgbClr val="0000FF"/>
              </a:solidFill>
              <a:effectLst>
                <a:outerShdw blurRad="38100" dist="38100" dir="2700000" algn="tl">
                  <a:srgbClr val="000000">
                    <a:alpha val="43137"/>
                  </a:srgbClr>
                </a:outerShdw>
              </a:effectLst>
            </a:rPr>
            <a:t> </a:t>
          </a:r>
          <a:r>
            <a:rPr lang="en-US" sz="4000" b="1" dirty="0">
              <a:solidFill>
                <a:schemeClr val="tx1"/>
              </a:solidFill>
              <a:effectLst>
                <a:outerShdw blurRad="38100" dist="38100" dir="2700000" algn="tl">
                  <a:srgbClr val="000000">
                    <a:alpha val="43137"/>
                  </a:srgbClr>
                </a:outerShdw>
              </a:effectLst>
            </a:rPr>
            <a:t>V</a:t>
          </a:r>
          <a:r>
            <a:rPr lang="en-US" sz="4000" b="1" dirty="0">
              <a:ln>
                <a:noFill/>
              </a:ln>
              <a:solidFill>
                <a:schemeClr val="tx1"/>
              </a:solidFill>
              <a:effectLst>
                <a:outerShdw blurRad="38100" dist="38100" dir="2700000" algn="tl">
                  <a:srgbClr val="000000">
                    <a:alpha val="43137"/>
                  </a:srgbClr>
                </a:outerShdw>
              </a:effectLst>
            </a:rPr>
            <a:t>ulnerabilities</a:t>
          </a:r>
        </a:p>
        <a:p>
          <a:pPr rtl="0"/>
          <a:endParaRPr lang="en-US" sz="2800" dirty="0">
            <a:solidFill>
              <a:srgbClr val="0000FF"/>
            </a:solidFill>
            <a:effectLst>
              <a:outerShdw blurRad="38100" dist="38100" dir="2700000" algn="tl">
                <a:srgbClr val="000000">
                  <a:alpha val="43137"/>
                </a:srgbClr>
              </a:outerShdw>
            </a:effectLst>
          </a:endParaRPr>
        </a:p>
      </dgm:t>
    </dgm:pt>
    <dgm:pt modelId="{5B87E28E-B7DB-804A-961F-1BBB23C97711}" type="parTrans" cxnId="{2004B95B-55E4-2F44-9AB7-30562166E009}">
      <dgm:prSet/>
      <dgm:spPr/>
      <dgm:t>
        <a:bodyPr/>
        <a:lstStyle/>
        <a:p>
          <a:endParaRPr lang="en-US"/>
        </a:p>
      </dgm:t>
    </dgm:pt>
    <dgm:pt modelId="{9721EFE3-21DF-C241-9E70-821607CCBA74}" type="sibTrans" cxnId="{2004B95B-55E4-2F44-9AB7-30562166E009}">
      <dgm:prSet/>
      <dgm:spPr/>
      <dgm:t>
        <a:bodyPr/>
        <a:lstStyle/>
        <a:p>
          <a:endParaRPr lang="en-US"/>
        </a:p>
      </dgm:t>
    </dgm:pt>
    <dgm:pt modelId="{4B92405E-7386-DD49-BF2D-D9E5DA3FE2F0}">
      <dgm:prSet/>
      <dgm:spPr/>
      <dgm:t>
        <a:bodyPr/>
        <a:lstStyle/>
        <a:p>
          <a:pPr rtl="0"/>
          <a:r>
            <a:rPr lang="en-US" b="1" dirty="0"/>
            <a:t>Weakness in the OS that allows access to the file</a:t>
          </a:r>
          <a:endParaRPr lang="en-US" dirty="0"/>
        </a:p>
      </dgm:t>
    </dgm:pt>
    <dgm:pt modelId="{A4B438EC-6B4B-6044-962D-FB78223A426D}" type="parTrans" cxnId="{97FA67DE-DCE7-FE4F-B565-89612ED58609}">
      <dgm:prSet/>
      <dgm:spPr/>
      <dgm:t>
        <a:bodyPr/>
        <a:lstStyle/>
        <a:p>
          <a:endParaRPr lang="en-US"/>
        </a:p>
      </dgm:t>
    </dgm:pt>
    <dgm:pt modelId="{FBA652CB-EFF6-6849-8850-24336B82D47A}" type="sibTrans" cxnId="{97FA67DE-DCE7-FE4F-B565-89612ED58609}">
      <dgm:prSet/>
      <dgm:spPr/>
      <dgm:t>
        <a:bodyPr/>
        <a:lstStyle/>
        <a:p>
          <a:endParaRPr lang="en-US"/>
        </a:p>
      </dgm:t>
    </dgm:pt>
    <dgm:pt modelId="{F99A301B-CFA0-6843-A889-4F947A626A87}">
      <dgm:prSet/>
      <dgm:spPr/>
      <dgm:t>
        <a:bodyPr/>
        <a:lstStyle/>
        <a:p>
          <a:pPr rtl="0"/>
          <a:r>
            <a:rPr lang="en-US" b="1" dirty="0"/>
            <a:t>Accident with permissions making it readable</a:t>
          </a:r>
          <a:endParaRPr lang="en-US" dirty="0"/>
        </a:p>
      </dgm:t>
    </dgm:pt>
    <dgm:pt modelId="{D6B9CC9E-7689-8F4F-96A4-262510D413A1}" type="parTrans" cxnId="{7A5A3E17-E204-9F48-BF2E-EF316AD9810A}">
      <dgm:prSet/>
      <dgm:spPr/>
      <dgm:t>
        <a:bodyPr/>
        <a:lstStyle/>
        <a:p>
          <a:endParaRPr lang="en-US"/>
        </a:p>
      </dgm:t>
    </dgm:pt>
    <dgm:pt modelId="{93908981-243B-7A42-97F6-104B4A0D257A}" type="sibTrans" cxnId="{7A5A3E17-E204-9F48-BF2E-EF316AD9810A}">
      <dgm:prSet/>
      <dgm:spPr/>
      <dgm:t>
        <a:bodyPr/>
        <a:lstStyle/>
        <a:p>
          <a:endParaRPr lang="en-US"/>
        </a:p>
      </dgm:t>
    </dgm:pt>
    <dgm:pt modelId="{F73FA5BC-8460-1B4E-AFFF-DD93AC6E13BE}">
      <dgm:prSet/>
      <dgm:spPr/>
      <dgm:t>
        <a:bodyPr/>
        <a:lstStyle/>
        <a:p>
          <a:pPr rtl="0"/>
          <a:r>
            <a:rPr lang="en-US" b="1" dirty="0"/>
            <a:t>Users with same password on other systems</a:t>
          </a:r>
          <a:endParaRPr lang="en-US" dirty="0"/>
        </a:p>
      </dgm:t>
    </dgm:pt>
    <dgm:pt modelId="{C072578F-F662-3446-9744-9BC4EBCA0F52}" type="parTrans" cxnId="{7486AD08-7733-FF40-8A2A-D8537E682C87}">
      <dgm:prSet/>
      <dgm:spPr/>
      <dgm:t>
        <a:bodyPr/>
        <a:lstStyle/>
        <a:p>
          <a:endParaRPr lang="en-US"/>
        </a:p>
      </dgm:t>
    </dgm:pt>
    <dgm:pt modelId="{E54DD440-0215-CA4F-AF36-7716E9AF95D0}" type="sibTrans" cxnId="{7486AD08-7733-FF40-8A2A-D8537E682C87}">
      <dgm:prSet/>
      <dgm:spPr/>
      <dgm:t>
        <a:bodyPr/>
        <a:lstStyle/>
        <a:p>
          <a:endParaRPr lang="en-US"/>
        </a:p>
      </dgm:t>
    </dgm:pt>
    <dgm:pt modelId="{977557BE-F6B4-8746-B76C-38A3B931610D}">
      <dgm:prSet/>
      <dgm:spPr/>
      <dgm:t>
        <a:bodyPr/>
        <a:lstStyle/>
        <a:p>
          <a:pPr rtl="0"/>
          <a:r>
            <a:rPr lang="en-US" b="1" dirty="0"/>
            <a:t>Access from backup media</a:t>
          </a:r>
          <a:endParaRPr lang="en-US" dirty="0"/>
        </a:p>
      </dgm:t>
    </dgm:pt>
    <dgm:pt modelId="{09D11E0E-9700-794A-855F-C6F4F72A6645}" type="parTrans" cxnId="{6E905A48-A0BC-DE44-ADAD-9E8D155C10D8}">
      <dgm:prSet/>
      <dgm:spPr/>
      <dgm:t>
        <a:bodyPr/>
        <a:lstStyle/>
        <a:p>
          <a:endParaRPr lang="en-US"/>
        </a:p>
      </dgm:t>
    </dgm:pt>
    <dgm:pt modelId="{A0A67AAD-3126-1D4E-B951-AEE198D0B111}" type="sibTrans" cxnId="{6E905A48-A0BC-DE44-ADAD-9E8D155C10D8}">
      <dgm:prSet/>
      <dgm:spPr/>
      <dgm:t>
        <a:bodyPr/>
        <a:lstStyle/>
        <a:p>
          <a:endParaRPr lang="en-US"/>
        </a:p>
      </dgm:t>
    </dgm:pt>
    <dgm:pt modelId="{7096A47C-9572-5043-862B-F93AFA2462D9}">
      <dgm:prSet/>
      <dgm:spPr/>
      <dgm:t>
        <a:bodyPr/>
        <a:lstStyle/>
        <a:p>
          <a:pPr rtl="0"/>
          <a:r>
            <a:rPr lang="en-US" b="1" dirty="0"/>
            <a:t>Sniff passwords in network traffic</a:t>
          </a:r>
          <a:endParaRPr lang="en-US" dirty="0"/>
        </a:p>
      </dgm:t>
    </dgm:pt>
    <dgm:pt modelId="{0EC4B4D6-E290-A84F-BE45-0FC652995C7C}" type="parTrans" cxnId="{982036D4-1477-184D-AAEC-4F3CF2F59F1A}">
      <dgm:prSet/>
      <dgm:spPr/>
      <dgm:t>
        <a:bodyPr/>
        <a:lstStyle/>
        <a:p>
          <a:endParaRPr lang="en-US"/>
        </a:p>
      </dgm:t>
    </dgm:pt>
    <dgm:pt modelId="{7CDA5326-351A-B947-A169-61D0D134A5DF}" type="sibTrans" cxnId="{982036D4-1477-184D-AAEC-4F3CF2F59F1A}">
      <dgm:prSet/>
      <dgm:spPr/>
      <dgm:t>
        <a:bodyPr/>
        <a:lstStyle/>
        <a:p>
          <a:endParaRPr lang="en-US"/>
        </a:p>
      </dgm:t>
    </dgm:pt>
    <dgm:pt modelId="{CC155AF6-0BC7-7548-8ABF-06049B7D9C73}" type="pres">
      <dgm:prSet presAssocID="{EC32F763-2221-BD43-B91F-502F127CE744}" presName="Name0" presStyleCnt="0">
        <dgm:presLayoutVars>
          <dgm:chMax val="3"/>
          <dgm:chPref val="1"/>
          <dgm:dir/>
          <dgm:animLvl val="lvl"/>
          <dgm:resizeHandles/>
        </dgm:presLayoutVars>
      </dgm:prSet>
      <dgm:spPr/>
    </dgm:pt>
    <dgm:pt modelId="{09A99566-7F54-914F-8AB1-C0BE661F5F95}" type="pres">
      <dgm:prSet presAssocID="{EC32F763-2221-BD43-B91F-502F127CE744}" presName="outerBox" presStyleCnt="0"/>
      <dgm:spPr/>
    </dgm:pt>
    <dgm:pt modelId="{CBAB4F51-D1CF-4443-BE04-6F5ACD740CF2}" type="pres">
      <dgm:prSet presAssocID="{EC32F763-2221-BD43-B91F-502F127CE744}" presName="outerBoxParent" presStyleLbl="node1" presStyleIdx="0" presStyleCnt="2" custLinFactNeighborX="1079" custLinFactNeighborY="-11958"/>
      <dgm:spPr/>
    </dgm:pt>
    <dgm:pt modelId="{CA8690A8-C658-3345-BB24-13AFD8FC7BB3}" type="pres">
      <dgm:prSet presAssocID="{EC32F763-2221-BD43-B91F-502F127CE744}" presName="outerBoxChildren" presStyleCnt="0"/>
      <dgm:spPr/>
    </dgm:pt>
    <dgm:pt modelId="{955D1949-407F-0449-9ED5-CF9744A5A142}" type="pres">
      <dgm:prSet presAssocID="{31E38318-D836-4749-95D7-0219DFDF1496}" presName="oChild" presStyleLbl="fgAcc1" presStyleIdx="0" presStyleCnt="7">
        <dgm:presLayoutVars>
          <dgm:bulletEnabled val="1"/>
        </dgm:presLayoutVars>
      </dgm:prSet>
      <dgm:spPr/>
    </dgm:pt>
    <dgm:pt modelId="{ABFDD3EF-12F6-B24B-93A4-FB44C3BD5D58}" type="pres">
      <dgm:prSet presAssocID="{87AB6768-2578-8049-9AFE-CE99ADF2FB27}" presName="outerSibTrans" presStyleCnt="0"/>
      <dgm:spPr/>
    </dgm:pt>
    <dgm:pt modelId="{7DDFFBAD-B46D-724C-B292-164A0482CCC6}" type="pres">
      <dgm:prSet presAssocID="{28DD6895-A689-0542-BA7E-CEFEB6446F7C}" presName="oChild" presStyleLbl="fgAcc1" presStyleIdx="1" presStyleCnt="7">
        <dgm:presLayoutVars>
          <dgm:bulletEnabled val="1"/>
        </dgm:presLayoutVars>
      </dgm:prSet>
      <dgm:spPr/>
    </dgm:pt>
    <dgm:pt modelId="{E274AD43-8966-CA4E-A68D-130F44E2C8CF}" type="pres">
      <dgm:prSet presAssocID="{EC32F763-2221-BD43-B91F-502F127CE744}" presName="middleBox" presStyleCnt="0"/>
      <dgm:spPr/>
    </dgm:pt>
    <dgm:pt modelId="{A0C6AC60-17B5-7E4B-BC19-69896EED7098}" type="pres">
      <dgm:prSet presAssocID="{EC32F763-2221-BD43-B91F-502F127CE744}" presName="middleBoxParent" presStyleLbl="node1" presStyleIdx="1" presStyleCnt="2"/>
      <dgm:spPr/>
    </dgm:pt>
    <dgm:pt modelId="{C5E1CCE8-568A-3B46-8240-20B2C451D397}" type="pres">
      <dgm:prSet presAssocID="{EC32F763-2221-BD43-B91F-502F127CE744}" presName="middleBoxChildren" presStyleCnt="0"/>
      <dgm:spPr/>
    </dgm:pt>
    <dgm:pt modelId="{195436B9-F9FB-9E45-AE92-EEE154C28D7E}" type="pres">
      <dgm:prSet presAssocID="{4B92405E-7386-DD49-BF2D-D9E5DA3FE2F0}" presName="mChild" presStyleLbl="fgAcc1" presStyleIdx="2" presStyleCnt="7">
        <dgm:presLayoutVars>
          <dgm:bulletEnabled val="1"/>
        </dgm:presLayoutVars>
      </dgm:prSet>
      <dgm:spPr/>
    </dgm:pt>
    <dgm:pt modelId="{B900D1F2-CE2C-6F46-BC83-AF36120A7ACD}" type="pres">
      <dgm:prSet presAssocID="{FBA652CB-EFF6-6849-8850-24336B82D47A}" presName="middleSibTrans" presStyleCnt="0"/>
      <dgm:spPr/>
    </dgm:pt>
    <dgm:pt modelId="{AF05F6A7-5066-B24E-8586-327B8204F75F}" type="pres">
      <dgm:prSet presAssocID="{F99A301B-CFA0-6843-A889-4F947A626A87}" presName="mChild" presStyleLbl="fgAcc1" presStyleIdx="3" presStyleCnt="7">
        <dgm:presLayoutVars>
          <dgm:bulletEnabled val="1"/>
        </dgm:presLayoutVars>
      </dgm:prSet>
      <dgm:spPr/>
    </dgm:pt>
    <dgm:pt modelId="{5BAB5A4C-168C-0E43-9B39-7727435B11CF}" type="pres">
      <dgm:prSet presAssocID="{93908981-243B-7A42-97F6-104B4A0D257A}" presName="middleSibTrans" presStyleCnt="0"/>
      <dgm:spPr/>
    </dgm:pt>
    <dgm:pt modelId="{063D7BA3-6514-804D-B44C-9600FFACCBE7}" type="pres">
      <dgm:prSet presAssocID="{F73FA5BC-8460-1B4E-AFFF-DD93AC6E13BE}" presName="mChild" presStyleLbl="fgAcc1" presStyleIdx="4" presStyleCnt="7">
        <dgm:presLayoutVars>
          <dgm:bulletEnabled val="1"/>
        </dgm:presLayoutVars>
      </dgm:prSet>
      <dgm:spPr/>
    </dgm:pt>
    <dgm:pt modelId="{D5918893-0AA6-634C-AFD3-20466015D652}" type="pres">
      <dgm:prSet presAssocID="{E54DD440-0215-CA4F-AF36-7716E9AF95D0}" presName="middleSibTrans" presStyleCnt="0"/>
      <dgm:spPr/>
    </dgm:pt>
    <dgm:pt modelId="{8DA745AB-B8AE-C147-94E3-3DAA288D050C}" type="pres">
      <dgm:prSet presAssocID="{977557BE-F6B4-8746-B76C-38A3B931610D}" presName="mChild" presStyleLbl="fgAcc1" presStyleIdx="5" presStyleCnt="7">
        <dgm:presLayoutVars>
          <dgm:bulletEnabled val="1"/>
        </dgm:presLayoutVars>
      </dgm:prSet>
      <dgm:spPr/>
    </dgm:pt>
    <dgm:pt modelId="{C88546F0-F597-D047-9542-933498017FA3}" type="pres">
      <dgm:prSet presAssocID="{A0A67AAD-3126-1D4E-B951-AEE198D0B111}" presName="middleSibTrans" presStyleCnt="0"/>
      <dgm:spPr/>
    </dgm:pt>
    <dgm:pt modelId="{21D0FFE2-CBAA-204F-94B9-2B0C42E67233}" type="pres">
      <dgm:prSet presAssocID="{7096A47C-9572-5043-862B-F93AFA2462D9}" presName="mChild" presStyleLbl="fgAcc1" presStyleIdx="6" presStyleCnt="7">
        <dgm:presLayoutVars>
          <dgm:bulletEnabled val="1"/>
        </dgm:presLayoutVars>
      </dgm:prSet>
      <dgm:spPr/>
    </dgm:pt>
  </dgm:ptLst>
  <dgm:cxnLst>
    <dgm:cxn modelId="{8CB49802-B971-DF48-B025-AA6487C47307}" type="presOf" srcId="{F99A301B-CFA0-6843-A889-4F947A626A87}" destId="{AF05F6A7-5066-B24E-8586-327B8204F75F}" srcOrd="0" destOrd="0" presId="urn:microsoft.com/office/officeart/2005/8/layout/target2"/>
    <dgm:cxn modelId="{5810AC05-D10F-4F41-B53E-EE737E7C1649}" type="presOf" srcId="{28DD6895-A689-0542-BA7E-CEFEB6446F7C}" destId="{7DDFFBAD-B46D-724C-B292-164A0482CCC6}" srcOrd="0" destOrd="0" presId="urn:microsoft.com/office/officeart/2005/8/layout/target2"/>
    <dgm:cxn modelId="{7486AD08-7733-FF40-8A2A-D8537E682C87}" srcId="{34F7A40D-3FC4-1747-853B-EC575C7FC6C2}" destId="{F73FA5BC-8460-1B4E-AFFF-DD93AC6E13BE}" srcOrd="2" destOrd="0" parTransId="{C072578F-F662-3446-9744-9BC4EBCA0F52}" sibTransId="{E54DD440-0215-CA4F-AF36-7716E9AF95D0}"/>
    <dgm:cxn modelId="{7A5A3E17-E204-9F48-BF2E-EF316AD9810A}" srcId="{34F7A40D-3FC4-1747-853B-EC575C7FC6C2}" destId="{F99A301B-CFA0-6843-A889-4F947A626A87}" srcOrd="1" destOrd="0" parTransId="{D6B9CC9E-7689-8F4F-96A4-262510D413A1}" sibTransId="{93908981-243B-7A42-97F6-104B4A0D257A}"/>
    <dgm:cxn modelId="{04DC4E28-024D-0044-B352-213BF0801BBF}" srcId="{68FDE428-57DE-F640-9664-C4739A227A6F}" destId="{28DD6895-A689-0542-BA7E-CEFEB6446F7C}" srcOrd="1" destOrd="0" parTransId="{7299A2E4-9465-7B43-BF62-BE1E57125FEF}" sibTransId="{F1927250-0FA3-C94F-BB22-F9ADC248304A}"/>
    <dgm:cxn modelId="{5CB3FB2D-D022-8C4B-B581-691A7952F7B2}" type="presOf" srcId="{7096A47C-9572-5043-862B-F93AFA2462D9}" destId="{21D0FFE2-CBAA-204F-94B9-2B0C42E67233}" srcOrd="0" destOrd="0" presId="urn:microsoft.com/office/officeart/2005/8/layout/target2"/>
    <dgm:cxn modelId="{B72FE832-F534-3D4D-BC80-4528FE3F3092}" type="presOf" srcId="{4B92405E-7386-DD49-BF2D-D9E5DA3FE2F0}" destId="{195436B9-F9FB-9E45-AE92-EEE154C28D7E}" srcOrd="0" destOrd="0" presId="urn:microsoft.com/office/officeart/2005/8/layout/target2"/>
    <dgm:cxn modelId="{2004B95B-55E4-2F44-9AB7-30562166E009}" srcId="{EC32F763-2221-BD43-B91F-502F127CE744}" destId="{34F7A40D-3FC4-1747-853B-EC575C7FC6C2}" srcOrd="1" destOrd="0" parTransId="{5B87E28E-B7DB-804A-961F-1BBB23C97711}" sibTransId="{9721EFE3-21DF-C241-9E70-821607CCBA74}"/>
    <dgm:cxn modelId="{B9915241-4734-7440-95A6-102B5DAD6A10}" type="presOf" srcId="{F73FA5BC-8460-1B4E-AFFF-DD93AC6E13BE}" destId="{063D7BA3-6514-804D-B44C-9600FFACCBE7}" srcOrd="0" destOrd="0" presId="urn:microsoft.com/office/officeart/2005/8/layout/target2"/>
    <dgm:cxn modelId="{D8B19867-39A8-6C4B-9393-11431862544A}" type="presOf" srcId="{31E38318-D836-4749-95D7-0219DFDF1496}" destId="{955D1949-407F-0449-9ED5-CF9744A5A142}" srcOrd="0" destOrd="0" presId="urn:microsoft.com/office/officeart/2005/8/layout/target2"/>
    <dgm:cxn modelId="{6E905A48-A0BC-DE44-ADAD-9E8D155C10D8}" srcId="{34F7A40D-3FC4-1747-853B-EC575C7FC6C2}" destId="{977557BE-F6B4-8746-B76C-38A3B931610D}" srcOrd="3" destOrd="0" parTransId="{09D11E0E-9700-794A-855F-C6F4F72A6645}" sibTransId="{A0A67AAD-3126-1D4E-B951-AEE198D0B111}"/>
    <dgm:cxn modelId="{54E5F474-7964-3B45-AEF7-303376552FBA}" srcId="{EC32F763-2221-BD43-B91F-502F127CE744}" destId="{68FDE428-57DE-F640-9664-C4739A227A6F}" srcOrd="0" destOrd="0" parTransId="{6D09374D-7358-694C-AB64-36D147A10139}" sibTransId="{6E0E90C9-6E81-D745-8048-3B8E23AF33AC}"/>
    <dgm:cxn modelId="{C8A49076-D80D-F74A-A22F-69B6715FB574}" type="presOf" srcId="{977557BE-F6B4-8746-B76C-38A3B931610D}" destId="{8DA745AB-B8AE-C147-94E3-3DAA288D050C}" srcOrd="0" destOrd="0" presId="urn:microsoft.com/office/officeart/2005/8/layout/target2"/>
    <dgm:cxn modelId="{5AA69E77-ED76-944E-B876-F4730891E10C}" type="presOf" srcId="{68FDE428-57DE-F640-9664-C4739A227A6F}" destId="{CBAB4F51-D1CF-4443-BE04-6F5ACD740CF2}" srcOrd="0" destOrd="0" presId="urn:microsoft.com/office/officeart/2005/8/layout/target2"/>
    <dgm:cxn modelId="{D6092F8D-83FA-9548-A2F8-7DE72017AFE3}" srcId="{68FDE428-57DE-F640-9664-C4739A227A6F}" destId="{31E38318-D836-4749-95D7-0219DFDF1496}" srcOrd="0" destOrd="0" parTransId="{3B2F1069-D130-444F-B264-CDC48CD12D42}" sibTransId="{87AB6768-2578-8049-9AFE-CE99ADF2FB27}"/>
    <dgm:cxn modelId="{50CB2FA0-248B-2B4D-A4A5-CBE389FF961C}" type="presOf" srcId="{34F7A40D-3FC4-1747-853B-EC575C7FC6C2}" destId="{A0C6AC60-17B5-7E4B-BC19-69896EED7098}" srcOrd="0" destOrd="0" presId="urn:microsoft.com/office/officeart/2005/8/layout/target2"/>
    <dgm:cxn modelId="{7F0EAFB9-6ABC-0D4E-8B29-B5C232C48EE5}" type="presOf" srcId="{EC32F763-2221-BD43-B91F-502F127CE744}" destId="{CC155AF6-0BC7-7548-8ABF-06049B7D9C73}" srcOrd="0" destOrd="0" presId="urn:microsoft.com/office/officeart/2005/8/layout/target2"/>
    <dgm:cxn modelId="{982036D4-1477-184D-AAEC-4F3CF2F59F1A}" srcId="{34F7A40D-3FC4-1747-853B-EC575C7FC6C2}" destId="{7096A47C-9572-5043-862B-F93AFA2462D9}" srcOrd="4" destOrd="0" parTransId="{0EC4B4D6-E290-A84F-BE45-0FC652995C7C}" sibTransId="{7CDA5326-351A-B947-A169-61D0D134A5DF}"/>
    <dgm:cxn modelId="{97FA67DE-DCE7-FE4F-B565-89612ED58609}" srcId="{34F7A40D-3FC4-1747-853B-EC575C7FC6C2}" destId="{4B92405E-7386-DD49-BF2D-D9E5DA3FE2F0}" srcOrd="0" destOrd="0" parTransId="{A4B438EC-6B4B-6044-962D-FB78223A426D}" sibTransId="{FBA652CB-EFF6-6849-8850-24336B82D47A}"/>
    <dgm:cxn modelId="{7611CA38-6B34-F54D-9CF2-65F30F57C088}" type="presParOf" srcId="{CC155AF6-0BC7-7548-8ABF-06049B7D9C73}" destId="{09A99566-7F54-914F-8AB1-C0BE661F5F95}" srcOrd="0" destOrd="0" presId="urn:microsoft.com/office/officeart/2005/8/layout/target2"/>
    <dgm:cxn modelId="{30DBE061-C465-974F-8EB1-E62390B8BA84}" type="presParOf" srcId="{09A99566-7F54-914F-8AB1-C0BE661F5F95}" destId="{CBAB4F51-D1CF-4443-BE04-6F5ACD740CF2}" srcOrd="0" destOrd="0" presId="urn:microsoft.com/office/officeart/2005/8/layout/target2"/>
    <dgm:cxn modelId="{1510AB1F-ACBA-304C-9AA4-C59A1695FEB4}" type="presParOf" srcId="{09A99566-7F54-914F-8AB1-C0BE661F5F95}" destId="{CA8690A8-C658-3345-BB24-13AFD8FC7BB3}" srcOrd="1" destOrd="0" presId="urn:microsoft.com/office/officeart/2005/8/layout/target2"/>
    <dgm:cxn modelId="{F16A30DE-02CB-F546-BDCA-CF6FE00DB1A9}" type="presParOf" srcId="{CA8690A8-C658-3345-BB24-13AFD8FC7BB3}" destId="{955D1949-407F-0449-9ED5-CF9744A5A142}" srcOrd="0" destOrd="0" presId="urn:microsoft.com/office/officeart/2005/8/layout/target2"/>
    <dgm:cxn modelId="{3385A789-DD12-D04E-BCD4-152C45F081EB}" type="presParOf" srcId="{CA8690A8-C658-3345-BB24-13AFD8FC7BB3}" destId="{ABFDD3EF-12F6-B24B-93A4-FB44C3BD5D58}" srcOrd="1" destOrd="0" presId="urn:microsoft.com/office/officeart/2005/8/layout/target2"/>
    <dgm:cxn modelId="{C0EA973C-D67E-144E-8C2C-90450AB3300F}" type="presParOf" srcId="{CA8690A8-C658-3345-BB24-13AFD8FC7BB3}" destId="{7DDFFBAD-B46D-724C-B292-164A0482CCC6}" srcOrd="2" destOrd="0" presId="urn:microsoft.com/office/officeart/2005/8/layout/target2"/>
    <dgm:cxn modelId="{3B057A16-02B3-0B42-89BE-D83CA16F1360}" type="presParOf" srcId="{CC155AF6-0BC7-7548-8ABF-06049B7D9C73}" destId="{E274AD43-8966-CA4E-A68D-130F44E2C8CF}" srcOrd="1" destOrd="0" presId="urn:microsoft.com/office/officeart/2005/8/layout/target2"/>
    <dgm:cxn modelId="{2D340538-83D1-6B4C-9199-BB74EF48BD20}" type="presParOf" srcId="{E274AD43-8966-CA4E-A68D-130F44E2C8CF}" destId="{A0C6AC60-17B5-7E4B-BC19-69896EED7098}" srcOrd="0" destOrd="0" presId="urn:microsoft.com/office/officeart/2005/8/layout/target2"/>
    <dgm:cxn modelId="{9C529AD5-8401-A743-A058-0576498444FD}" type="presParOf" srcId="{E274AD43-8966-CA4E-A68D-130F44E2C8CF}" destId="{C5E1CCE8-568A-3B46-8240-20B2C451D397}" srcOrd="1" destOrd="0" presId="urn:microsoft.com/office/officeart/2005/8/layout/target2"/>
    <dgm:cxn modelId="{5C38F68D-2829-D64D-9E35-89E5DE24007A}" type="presParOf" srcId="{C5E1CCE8-568A-3B46-8240-20B2C451D397}" destId="{195436B9-F9FB-9E45-AE92-EEE154C28D7E}" srcOrd="0" destOrd="0" presId="urn:microsoft.com/office/officeart/2005/8/layout/target2"/>
    <dgm:cxn modelId="{58A38F3C-9AB9-AA48-94FD-F33EBB9E53F3}" type="presParOf" srcId="{C5E1CCE8-568A-3B46-8240-20B2C451D397}" destId="{B900D1F2-CE2C-6F46-BC83-AF36120A7ACD}" srcOrd="1" destOrd="0" presId="urn:microsoft.com/office/officeart/2005/8/layout/target2"/>
    <dgm:cxn modelId="{89E25997-9859-9A43-99CA-D08D6C14FBA6}" type="presParOf" srcId="{C5E1CCE8-568A-3B46-8240-20B2C451D397}" destId="{AF05F6A7-5066-B24E-8586-327B8204F75F}" srcOrd="2" destOrd="0" presId="urn:microsoft.com/office/officeart/2005/8/layout/target2"/>
    <dgm:cxn modelId="{D524A509-F69F-6A4D-9546-9B6EF16F9EC3}" type="presParOf" srcId="{C5E1CCE8-568A-3B46-8240-20B2C451D397}" destId="{5BAB5A4C-168C-0E43-9B39-7727435B11CF}" srcOrd="3" destOrd="0" presId="urn:microsoft.com/office/officeart/2005/8/layout/target2"/>
    <dgm:cxn modelId="{A15E348B-1130-AE42-8C80-A3149D87423D}" type="presParOf" srcId="{C5E1CCE8-568A-3B46-8240-20B2C451D397}" destId="{063D7BA3-6514-804D-B44C-9600FFACCBE7}" srcOrd="4" destOrd="0" presId="urn:microsoft.com/office/officeart/2005/8/layout/target2"/>
    <dgm:cxn modelId="{C7DCC163-AF24-4542-A9D8-CE30177D132C}" type="presParOf" srcId="{C5E1CCE8-568A-3B46-8240-20B2C451D397}" destId="{D5918893-0AA6-634C-AFD3-20466015D652}" srcOrd="5" destOrd="0" presId="urn:microsoft.com/office/officeart/2005/8/layout/target2"/>
    <dgm:cxn modelId="{939656C6-4EB7-3D46-BE1B-471FF7DAD726}" type="presParOf" srcId="{C5E1CCE8-568A-3B46-8240-20B2C451D397}" destId="{8DA745AB-B8AE-C147-94E3-3DAA288D050C}" srcOrd="6" destOrd="0" presId="urn:microsoft.com/office/officeart/2005/8/layout/target2"/>
    <dgm:cxn modelId="{8D842952-FBFB-ED4A-A1D5-A9B56F221C17}" type="presParOf" srcId="{C5E1CCE8-568A-3B46-8240-20B2C451D397}" destId="{C88546F0-F597-D047-9542-933498017FA3}" srcOrd="7" destOrd="0" presId="urn:microsoft.com/office/officeart/2005/8/layout/target2"/>
    <dgm:cxn modelId="{BFDA2AAF-A0BA-9844-BB6E-7BF0887768F1}" type="presParOf" srcId="{C5E1CCE8-568A-3B46-8240-20B2C451D397}" destId="{21D0FFE2-CBAA-204F-94B9-2B0C42E67233}"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F7C4421-7743-494C-903B-70BFAA8292D1}"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4E72030-0C60-0443-8B17-CF9D2CC015EB}">
      <dgm:prSet custT="1"/>
      <dgm:spPr/>
      <dgm:t>
        <a:bodyPr/>
        <a:lstStyle/>
        <a:p>
          <a:pPr rtl="0"/>
          <a:r>
            <a:rPr lang="en-US" sz="2800" b="1" dirty="0">
              <a:ln>
                <a:noFill/>
              </a:ln>
              <a:solidFill>
                <a:schemeClr val="tx1"/>
              </a:solidFill>
              <a:effectLst/>
            </a:rPr>
            <a:t>User education</a:t>
          </a:r>
        </a:p>
      </dgm:t>
    </dgm:pt>
    <dgm:pt modelId="{42B7A277-2923-534E-8393-8F87431D9BDF}" type="parTrans" cxnId="{E5CDCB7C-6204-7B4E-9C57-C610A4248CC2}">
      <dgm:prSet/>
      <dgm:spPr/>
      <dgm:t>
        <a:bodyPr/>
        <a:lstStyle/>
        <a:p>
          <a:endParaRPr lang="en-US"/>
        </a:p>
      </dgm:t>
    </dgm:pt>
    <dgm:pt modelId="{25D5FD08-8AB5-F94B-8AA0-7AF95B6F071A}" type="sibTrans" cxnId="{E5CDCB7C-6204-7B4E-9C57-C610A4248CC2}">
      <dgm:prSet/>
      <dgm:spPr/>
      <dgm:t>
        <a:bodyPr/>
        <a:lstStyle/>
        <a:p>
          <a:endParaRPr lang="en-US"/>
        </a:p>
      </dgm:t>
    </dgm:pt>
    <dgm:pt modelId="{CB1DDC3C-5413-C445-9A13-4275C2B0FD8C}">
      <dgm:prSet custT="1"/>
      <dgm:spPr/>
      <dgm:t>
        <a:bodyPr/>
        <a:lstStyle/>
        <a:p>
          <a:pPr rtl="0"/>
          <a:r>
            <a:rPr lang="en-US" sz="1600" b="1" dirty="0"/>
            <a:t>Users can be told the importance of using hard to guess passwords and can be provided with guidelines for selecting strong passwords</a:t>
          </a:r>
          <a:endParaRPr lang="en-US" sz="1600" dirty="0"/>
        </a:p>
      </dgm:t>
    </dgm:pt>
    <dgm:pt modelId="{CAF9889E-2C5C-E04A-A7A0-30D4611D8C41}" type="parTrans" cxnId="{3E28FFA1-FEFC-794E-9A91-5DC4813D97A9}">
      <dgm:prSet/>
      <dgm:spPr/>
      <dgm:t>
        <a:bodyPr/>
        <a:lstStyle/>
        <a:p>
          <a:endParaRPr lang="en-US"/>
        </a:p>
      </dgm:t>
    </dgm:pt>
    <dgm:pt modelId="{5EBD917B-C51F-AE42-BB9C-1839C2AA9B4E}" type="sibTrans" cxnId="{3E28FFA1-FEFC-794E-9A91-5DC4813D97A9}">
      <dgm:prSet/>
      <dgm:spPr/>
      <dgm:t>
        <a:bodyPr/>
        <a:lstStyle/>
        <a:p>
          <a:endParaRPr lang="en-US"/>
        </a:p>
      </dgm:t>
    </dgm:pt>
    <dgm:pt modelId="{588E17AB-9003-C946-94A7-CC6266FC6FC6}">
      <dgm:prSet custT="1"/>
      <dgm:spPr/>
      <dgm:t>
        <a:bodyPr/>
        <a:lstStyle/>
        <a:p>
          <a:pPr rtl="0"/>
          <a:r>
            <a:rPr lang="en-US" sz="2800" b="1" dirty="0">
              <a:ln>
                <a:noFill/>
              </a:ln>
              <a:solidFill>
                <a:schemeClr val="tx1"/>
              </a:solidFill>
              <a:effectLst/>
            </a:rPr>
            <a:t>Computer generated passwords</a:t>
          </a:r>
        </a:p>
      </dgm:t>
    </dgm:pt>
    <dgm:pt modelId="{9FD87379-B3C2-034B-878C-A2A4F8E2BC49}" type="parTrans" cxnId="{693D7D58-0DB7-514A-AD53-3635A6DA9C88}">
      <dgm:prSet/>
      <dgm:spPr/>
      <dgm:t>
        <a:bodyPr/>
        <a:lstStyle/>
        <a:p>
          <a:endParaRPr lang="en-US"/>
        </a:p>
      </dgm:t>
    </dgm:pt>
    <dgm:pt modelId="{2ADF9D27-DEDD-114A-86CA-AFCC808F6E58}" type="sibTrans" cxnId="{693D7D58-0DB7-514A-AD53-3635A6DA9C88}">
      <dgm:prSet/>
      <dgm:spPr/>
      <dgm:t>
        <a:bodyPr/>
        <a:lstStyle/>
        <a:p>
          <a:endParaRPr lang="en-US"/>
        </a:p>
      </dgm:t>
    </dgm:pt>
    <dgm:pt modelId="{210D3FDB-069E-B643-9746-57321C8501D5}">
      <dgm:prSet custT="1"/>
      <dgm:spPr/>
      <dgm:t>
        <a:bodyPr/>
        <a:lstStyle/>
        <a:p>
          <a:pPr rtl="0"/>
          <a:r>
            <a:rPr lang="en-US" sz="1600" b="1" dirty="0"/>
            <a:t>Users have trouble remembering them</a:t>
          </a:r>
          <a:endParaRPr lang="en-US" sz="1600" dirty="0"/>
        </a:p>
      </dgm:t>
    </dgm:pt>
    <dgm:pt modelId="{EB55D521-EE85-C143-AEDB-015FB9EA03CD}" type="parTrans" cxnId="{34CD2087-8251-1645-B8D0-3FC13896B3B3}">
      <dgm:prSet/>
      <dgm:spPr/>
      <dgm:t>
        <a:bodyPr/>
        <a:lstStyle/>
        <a:p>
          <a:endParaRPr lang="en-US"/>
        </a:p>
      </dgm:t>
    </dgm:pt>
    <dgm:pt modelId="{40AD993A-5B59-FC48-B6B7-4241942AE0FE}" type="sibTrans" cxnId="{34CD2087-8251-1645-B8D0-3FC13896B3B3}">
      <dgm:prSet/>
      <dgm:spPr/>
      <dgm:t>
        <a:bodyPr/>
        <a:lstStyle/>
        <a:p>
          <a:endParaRPr lang="en-US"/>
        </a:p>
      </dgm:t>
    </dgm:pt>
    <dgm:pt modelId="{5A04B812-6B9E-824D-80C7-AF137353AC52}">
      <dgm:prSet custT="1"/>
      <dgm:spPr/>
      <dgm:t>
        <a:bodyPr/>
        <a:lstStyle/>
        <a:p>
          <a:pPr rtl="0"/>
          <a:r>
            <a:rPr lang="en-US" sz="2800" b="1" dirty="0">
              <a:ln>
                <a:noFill/>
              </a:ln>
              <a:solidFill>
                <a:schemeClr val="tx1"/>
              </a:solidFill>
              <a:effectLst/>
            </a:rPr>
            <a:t>Reactive password checking</a:t>
          </a:r>
        </a:p>
      </dgm:t>
    </dgm:pt>
    <dgm:pt modelId="{06F5C964-74CB-8148-8526-30F4A5429BFA}" type="parTrans" cxnId="{09E844B8-B7E2-AE4C-8F90-CA2930797013}">
      <dgm:prSet/>
      <dgm:spPr/>
      <dgm:t>
        <a:bodyPr/>
        <a:lstStyle/>
        <a:p>
          <a:endParaRPr lang="en-US"/>
        </a:p>
      </dgm:t>
    </dgm:pt>
    <dgm:pt modelId="{FC4DA392-EF24-7D40-8DE0-5BE113125EB5}" type="sibTrans" cxnId="{09E844B8-B7E2-AE4C-8F90-CA2930797013}">
      <dgm:prSet/>
      <dgm:spPr/>
      <dgm:t>
        <a:bodyPr/>
        <a:lstStyle/>
        <a:p>
          <a:endParaRPr lang="en-US"/>
        </a:p>
      </dgm:t>
    </dgm:pt>
    <dgm:pt modelId="{12E46908-F5FD-BD42-9196-081A53E4C6C8}">
      <dgm:prSet custT="1"/>
      <dgm:spPr/>
      <dgm:t>
        <a:bodyPr/>
        <a:lstStyle/>
        <a:p>
          <a:pPr rtl="0"/>
          <a:r>
            <a:rPr lang="en-US" sz="1600" b="1" dirty="0"/>
            <a:t>System periodically runs its own password cracker to find guessable passwords</a:t>
          </a:r>
          <a:endParaRPr lang="en-US" sz="1600" dirty="0"/>
        </a:p>
      </dgm:t>
    </dgm:pt>
    <dgm:pt modelId="{AA85B2E7-69C6-EF4F-8B80-3CBA14904189}" type="parTrans" cxnId="{A4DE716D-D998-684A-A767-33158264FE47}">
      <dgm:prSet/>
      <dgm:spPr/>
      <dgm:t>
        <a:bodyPr/>
        <a:lstStyle/>
        <a:p>
          <a:endParaRPr lang="en-US"/>
        </a:p>
      </dgm:t>
    </dgm:pt>
    <dgm:pt modelId="{7F097837-8F55-D64C-A2F8-C572AF9ED2B9}" type="sibTrans" cxnId="{A4DE716D-D998-684A-A767-33158264FE47}">
      <dgm:prSet/>
      <dgm:spPr/>
      <dgm:t>
        <a:bodyPr/>
        <a:lstStyle/>
        <a:p>
          <a:endParaRPr lang="en-US"/>
        </a:p>
      </dgm:t>
    </dgm:pt>
    <dgm:pt modelId="{975A0467-F42B-A241-9513-0B6CD540ADC0}">
      <dgm:prSet custT="1"/>
      <dgm:spPr/>
      <dgm:t>
        <a:bodyPr/>
        <a:lstStyle/>
        <a:p>
          <a:pPr rtl="0"/>
          <a:r>
            <a:rPr lang="en-US" sz="2800" b="1" dirty="0">
              <a:ln>
                <a:noFill/>
              </a:ln>
              <a:solidFill>
                <a:schemeClr val="tx1"/>
              </a:solidFill>
              <a:effectLst/>
            </a:rPr>
            <a:t>Complex password policy</a:t>
          </a:r>
        </a:p>
      </dgm:t>
    </dgm:pt>
    <dgm:pt modelId="{2D2A6A79-BD38-4F4F-BE8F-C2CADAB04647}" type="parTrans" cxnId="{AFDE664B-C235-6E49-B71D-9047089F19CE}">
      <dgm:prSet/>
      <dgm:spPr/>
      <dgm:t>
        <a:bodyPr/>
        <a:lstStyle/>
        <a:p>
          <a:endParaRPr lang="en-US"/>
        </a:p>
      </dgm:t>
    </dgm:pt>
    <dgm:pt modelId="{047F20C8-C766-B74C-BDCA-58F0DFB857C5}" type="sibTrans" cxnId="{AFDE664B-C235-6E49-B71D-9047089F19CE}">
      <dgm:prSet/>
      <dgm:spPr/>
      <dgm:t>
        <a:bodyPr/>
        <a:lstStyle/>
        <a:p>
          <a:endParaRPr lang="en-US"/>
        </a:p>
      </dgm:t>
    </dgm:pt>
    <dgm:pt modelId="{C48775E6-0E6F-1648-AD4E-674F69B5BD63}">
      <dgm:prSet custT="1"/>
      <dgm:spPr/>
      <dgm:t>
        <a:bodyPr/>
        <a:lstStyle/>
        <a:p>
          <a:pPr algn="l" rtl="0"/>
          <a:r>
            <a:rPr lang="en-US" sz="1200" b="1" dirty="0"/>
            <a:t>User is allowed to select their own password, however the system checks to see if the password is allowable, and if  not, rejects it.</a:t>
          </a:r>
          <a:endParaRPr lang="en-US" sz="1200" dirty="0"/>
        </a:p>
      </dgm:t>
    </dgm:pt>
    <dgm:pt modelId="{F72FED51-8CF4-0241-86AB-D741B43F07F2}" type="parTrans" cxnId="{CE19C793-E957-E84D-8C9B-C617EC6B08DA}">
      <dgm:prSet/>
      <dgm:spPr/>
      <dgm:t>
        <a:bodyPr/>
        <a:lstStyle/>
        <a:p>
          <a:endParaRPr lang="en-US"/>
        </a:p>
      </dgm:t>
    </dgm:pt>
    <dgm:pt modelId="{0B3058A4-63B2-D04C-A11A-CE9292D1741C}" type="sibTrans" cxnId="{CE19C793-E957-E84D-8C9B-C617EC6B08DA}">
      <dgm:prSet/>
      <dgm:spPr/>
      <dgm:t>
        <a:bodyPr/>
        <a:lstStyle/>
        <a:p>
          <a:endParaRPr lang="en-US"/>
        </a:p>
      </dgm:t>
    </dgm:pt>
    <dgm:pt modelId="{3798FBE5-6439-1B43-B4D4-664FC7AD44C3}">
      <dgm:prSet custT="1"/>
      <dgm:spPr/>
      <dgm:t>
        <a:bodyPr/>
        <a:lstStyle/>
        <a:p>
          <a:pPr algn="l" rtl="0"/>
          <a:r>
            <a:rPr lang="en-US" sz="1200" b="1" dirty="0"/>
            <a:t>Goal is to  eliminate guessable passwords while allow user to select a password that is memorable.</a:t>
          </a:r>
          <a:endParaRPr lang="en-US" sz="1200" dirty="0"/>
        </a:p>
      </dgm:t>
    </dgm:pt>
    <dgm:pt modelId="{0E5B9139-624A-4442-B465-8C8C6223DF54}" type="parTrans" cxnId="{B82929EF-CB43-6642-B522-20B1A310F042}">
      <dgm:prSet/>
      <dgm:spPr/>
      <dgm:t>
        <a:bodyPr/>
        <a:lstStyle/>
        <a:p>
          <a:endParaRPr lang="en-US"/>
        </a:p>
      </dgm:t>
    </dgm:pt>
    <dgm:pt modelId="{588D9ED7-07E0-AB4D-BEFE-8EB52082B51A}" type="sibTrans" cxnId="{B82929EF-CB43-6642-B522-20B1A310F042}">
      <dgm:prSet/>
      <dgm:spPr/>
      <dgm:t>
        <a:bodyPr/>
        <a:lstStyle/>
        <a:p>
          <a:endParaRPr lang="en-US"/>
        </a:p>
      </dgm:t>
    </dgm:pt>
    <dgm:pt modelId="{2374836F-E08C-E849-B671-28C02E307471}" type="pres">
      <dgm:prSet presAssocID="{2F7C4421-7743-494C-903B-70BFAA8292D1}" presName="Name0" presStyleCnt="0">
        <dgm:presLayoutVars>
          <dgm:dir/>
          <dgm:animLvl val="lvl"/>
          <dgm:resizeHandles val="exact"/>
        </dgm:presLayoutVars>
      </dgm:prSet>
      <dgm:spPr/>
    </dgm:pt>
    <dgm:pt modelId="{1E29E8C5-7807-9446-BB28-5614C6BE4638}" type="pres">
      <dgm:prSet presAssocID="{975A0467-F42B-A241-9513-0B6CD540ADC0}" presName="boxAndChildren" presStyleCnt="0"/>
      <dgm:spPr/>
    </dgm:pt>
    <dgm:pt modelId="{DE56FC7C-E6A5-CA48-87EB-19A8AAF4F22C}" type="pres">
      <dgm:prSet presAssocID="{975A0467-F42B-A241-9513-0B6CD540ADC0}" presName="parentTextBox" presStyleLbl="node1" presStyleIdx="0" presStyleCnt="4"/>
      <dgm:spPr/>
    </dgm:pt>
    <dgm:pt modelId="{F858A043-AEB7-DF49-B0C7-99C98D85774A}" type="pres">
      <dgm:prSet presAssocID="{975A0467-F42B-A241-9513-0B6CD540ADC0}" presName="entireBox" presStyleLbl="node1" presStyleIdx="0" presStyleCnt="4" custLinFactNeighborX="-31858" custLinFactNeighborY="189"/>
      <dgm:spPr/>
    </dgm:pt>
    <dgm:pt modelId="{85FAE131-6ECD-D741-A33B-A722526F6B59}" type="pres">
      <dgm:prSet presAssocID="{975A0467-F42B-A241-9513-0B6CD540ADC0}" presName="descendantBox" presStyleCnt="0"/>
      <dgm:spPr/>
    </dgm:pt>
    <dgm:pt modelId="{3C44AD89-49B6-D943-ACA0-428E0665597D}" type="pres">
      <dgm:prSet presAssocID="{C48775E6-0E6F-1648-AD4E-674F69B5BD63}" presName="childTextBox" presStyleLbl="fgAccFollowNode1" presStyleIdx="0" presStyleCnt="5" custScaleX="105405">
        <dgm:presLayoutVars>
          <dgm:bulletEnabled val="1"/>
        </dgm:presLayoutVars>
      </dgm:prSet>
      <dgm:spPr/>
    </dgm:pt>
    <dgm:pt modelId="{81731248-7954-A04A-A7D9-1C4288DF32D6}" type="pres">
      <dgm:prSet presAssocID="{3798FBE5-6439-1B43-B4D4-664FC7AD44C3}" presName="childTextBox" presStyleLbl="fgAccFollowNode1" presStyleIdx="1" presStyleCnt="5" custScaleX="81420">
        <dgm:presLayoutVars>
          <dgm:bulletEnabled val="1"/>
        </dgm:presLayoutVars>
      </dgm:prSet>
      <dgm:spPr/>
    </dgm:pt>
    <dgm:pt modelId="{9AD70124-9B2D-4B41-AA22-AC594AD1CB0F}" type="pres">
      <dgm:prSet presAssocID="{FC4DA392-EF24-7D40-8DE0-5BE113125EB5}" presName="sp" presStyleCnt="0"/>
      <dgm:spPr/>
    </dgm:pt>
    <dgm:pt modelId="{5DE44892-A818-4E41-AAF0-2804E25A70F5}" type="pres">
      <dgm:prSet presAssocID="{5A04B812-6B9E-824D-80C7-AF137353AC52}" presName="arrowAndChildren" presStyleCnt="0"/>
      <dgm:spPr/>
    </dgm:pt>
    <dgm:pt modelId="{6885BD27-1142-3944-9E04-C45CA7F77367}" type="pres">
      <dgm:prSet presAssocID="{5A04B812-6B9E-824D-80C7-AF137353AC52}" presName="parentTextArrow" presStyleLbl="node1" presStyleIdx="0" presStyleCnt="4"/>
      <dgm:spPr/>
    </dgm:pt>
    <dgm:pt modelId="{573FB75E-857C-1949-B778-45CABA8452C7}" type="pres">
      <dgm:prSet presAssocID="{5A04B812-6B9E-824D-80C7-AF137353AC52}" presName="arrow" presStyleLbl="node1" presStyleIdx="1" presStyleCnt="4"/>
      <dgm:spPr/>
    </dgm:pt>
    <dgm:pt modelId="{1FAE94A9-37FF-0B4B-8DDD-D301F1F94850}" type="pres">
      <dgm:prSet presAssocID="{5A04B812-6B9E-824D-80C7-AF137353AC52}" presName="descendantArrow" presStyleCnt="0"/>
      <dgm:spPr/>
    </dgm:pt>
    <dgm:pt modelId="{87C515BD-8FB6-6145-9EF2-5A9D1AF6403D}" type="pres">
      <dgm:prSet presAssocID="{12E46908-F5FD-BD42-9196-081A53E4C6C8}" presName="childTextArrow" presStyleLbl="fgAccFollowNode1" presStyleIdx="2" presStyleCnt="5">
        <dgm:presLayoutVars>
          <dgm:bulletEnabled val="1"/>
        </dgm:presLayoutVars>
      </dgm:prSet>
      <dgm:spPr/>
    </dgm:pt>
    <dgm:pt modelId="{7F21A3E8-3F4E-4A4D-9386-8618FE4E9B01}" type="pres">
      <dgm:prSet presAssocID="{2ADF9D27-DEDD-114A-86CA-AFCC808F6E58}" presName="sp" presStyleCnt="0"/>
      <dgm:spPr/>
    </dgm:pt>
    <dgm:pt modelId="{7B543CFB-FE82-A949-A94A-49A5DD7E9321}" type="pres">
      <dgm:prSet presAssocID="{588E17AB-9003-C946-94A7-CC6266FC6FC6}" presName="arrowAndChildren" presStyleCnt="0"/>
      <dgm:spPr/>
    </dgm:pt>
    <dgm:pt modelId="{80383991-D6D8-2144-866D-13F3982A4220}" type="pres">
      <dgm:prSet presAssocID="{588E17AB-9003-C946-94A7-CC6266FC6FC6}" presName="parentTextArrow" presStyleLbl="node1" presStyleIdx="1" presStyleCnt="4"/>
      <dgm:spPr/>
    </dgm:pt>
    <dgm:pt modelId="{E5F5AB94-6F42-3045-A75B-DECAB4E676C4}" type="pres">
      <dgm:prSet presAssocID="{588E17AB-9003-C946-94A7-CC6266FC6FC6}" presName="arrow" presStyleLbl="node1" presStyleIdx="2" presStyleCnt="4"/>
      <dgm:spPr/>
    </dgm:pt>
    <dgm:pt modelId="{F67C2544-BB1D-4540-B5AA-1120950A5E4E}" type="pres">
      <dgm:prSet presAssocID="{588E17AB-9003-C946-94A7-CC6266FC6FC6}" presName="descendantArrow" presStyleCnt="0"/>
      <dgm:spPr/>
    </dgm:pt>
    <dgm:pt modelId="{473476BE-03A0-034D-8273-ADB6465722C2}" type="pres">
      <dgm:prSet presAssocID="{210D3FDB-069E-B643-9746-57321C8501D5}" presName="childTextArrow" presStyleLbl="fgAccFollowNode1" presStyleIdx="3" presStyleCnt="5">
        <dgm:presLayoutVars>
          <dgm:bulletEnabled val="1"/>
        </dgm:presLayoutVars>
      </dgm:prSet>
      <dgm:spPr/>
    </dgm:pt>
    <dgm:pt modelId="{BC4290E8-3806-8041-997C-152B48668B65}" type="pres">
      <dgm:prSet presAssocID="{25D5FD08-8AB5-F94B-8AA0-7AF95B6F071A}" presName="sp" presStyleCnt="0"/>
      <dgm:spPr/>
    </dgm:pt>
    <dgm:pt modelId="{FBA86CD1-AB9E-1C4C-8170-16F31F499F3C}" type="pres">
      <dgm:prSet presAssocID="{34E72030-0C60-0443-8B17-CF9D2CC015EB}" presName="arrowAndChildren" presStyleCnt="0"/>
      <dgm:spPr/>
    </dgm:pt>
    <dgm:pt modelId="{A25D7EB0-D30D-3C47-892C-5C19BEC13048}" type="pres">
      <dgm:prSet presAssocID="{34E72030-0C60-0443-8B17-CF9D2CC015EB}" presName="parentTextArrow" presStyleLbl="node1" presStyleIdx="2" presStyleCnt="4"/>
      <dgm:spPr/>
    </dgm:pt>
    <dgm:pt modelId="{0AFDD328-F6FE-8742-B842-B0DB5587933C}" type="pres">
      <dgm:prSet presAssocID="{34E72030-0C60-0443-8B17-CF9D2CC015EB}" presName="arrow" presStyleLbl="node1" presStyleIdx="3" presStyleCnt="4" custLinFactNeighborY="-14531"/>
      <dgm:spPr/>
    </dgm:pt>
    <dgm:pt modelId="{9E552DC4-924E-F241-894D-BD73935D1B03}" type="pres">
      <dgm:prSet presAssocID="{34E72030-0C60-0443-8B17-CF9D2CC015EB}" presName="descendantArrow" presStyleCnt="0"/>
      <dgm:spPr/>
    </dgm:pt>
    <dgm:pt modelId="{57322FFB-B0D4-8943-B89E-579608E192F2}" type="pres">
      <dgm:prSet presAssocID="{CB1DDC3C-5413-C445-9A13-4275C2B0FD8C}" presName="childTextArrow" presStyleLbl="fgAccFollowNode1" presStyleIdx="4" presStyleCnt="5">
        <dgm:presLayoutVars>
          <dgm:bulletEnabled val="1"/>
        </dgm:presLayoutVars>
      </dgm:prSet>
      <dgm:spPr/>
    </dgm:pt>
  </dgm:ptLst>
  <dgm:cxnLst>
    <dgm:cxn modelId="{54BEC043-DC4C-4349-A28D-CEF09290E0D0}" type="presOf" srcId="{34E72030-0C60-0443-8B17-CF9D2CC015EB}" destId="{0AFDD328-F6FE-8742-B842-B0DB5587933C}" srcOrd="1" destOrd="0" presId="urn:microsoft.com/office/officeart/2005/8/layout/process4"/>
    <dgm:cxn modelId="{005F7869-E344-1346-B49E-AFFA28723655}" type="presOf" srcId="{5A04B812-6B9E-824D-80C7-AF137353AC52}" destId="{6885BD27-1142-3944-9E04-C45CA7F77367}" srcOrd="0" destOrd="0" presId="urn:microsoft.com/office/officeart/2005/8/layout/process4"/>
    <dgm:cxn modelId="{AFDE664B-C235-6E49-B71D-9047089F19CE}" srcId="{2F7C4421-7743-494C-903B-70BFAA8292D1}" destId="{975A0467-F42B-A241-9513-0B6CD540ADC0}" srcOrd="3" destOrd="0" parTransId="{2D2A6A79-BD38-4F4F-BE8F-C2CADAB04647}" sibTransId="{047F20C8-C766-B74C-BDCA-58F0DFB857C5}"/>
    <dgm:cxn modelId="{CC76EC4C-E53F-4143-A395-C231299CE153}" type="presOf" srcId="{5A04B812-6B9E-824D-80C7-AF137353AC52}" destId="{573FB75E-857C-1949-B778-45CABA8452C7}" srcOrd="1" destOrd="0" presId="urn:microsoft.com/office/officeart/2005/8/layout/process4"/>
    <dgm:cxn modelId="{A4DE716D-D998-684A-A767-33158264FE47}" srcId="{5A04B812-6B9E-824D-80C7-AF137353AC52}" destId="{12E46908-F5FD-BD42-9196-081A53E4C6C8}" srcOrd="0" destOrd="0" parTransId="{AA85B2E7-69C6-EF4F-8B80-3CBA14904189}" sibTransId="{7F097837-8F55-D64C-A2F8-C572AF9ED2B9}"/>
    <dgm:cxn modelId="{E47D186F-B426-AE4B-87BF-611AC2762C34}" type="presOf" srcId="{CB1DDC3C-5413-C445-9A13-4275C2B0FD8C}" destId="{57322FFB-B0D4-8943-B89E-579608E192F2}" srcOrd="0" destOrd="0" presId="urn:microsoft.com/office/officeart/2005/8/layout/process4"/>
    <dgm:cxn modelId="{7FD64B56-DDED-BC49-B159-0D96141097CD}" type="presOf" srcId="{3798FBE5-6439-1B43-B4D4-664FC7AD44C3}" destId="{81731248-7954-A04A-A7D9-1C4288DF32D6}" srcOrd="0" destOrd="0" presId="urn:microsoft.com/office/officeart/2005/8/layout/process4"/>
    <dgm:cxn modelId="{693D7D58-0DB7-514A-AD53-3635A6DA9C88}" srcId="{2F7C4421-7743-494C-903B-70BFAA8292D1}" destId="{588E17AB-9003-C946-94A7-CC6266FC6FC6}" srcOrd="1" destOrd="0" parTransId="{9FD87379-B3C2-034B-878C-A2A4F8E2BC49}" sibTransId="{2ADF9D27-DEDD-114A-86CA-AFCC808F6E58}"/>
    <dgm:cxn modelId="{E5CDCB7C-6204-7B4E-9C57-C610A4248CC2}" srcId="{2F7C4421-7743-494C-903B-70BFAA8292D1}" destId="{34E72030-0C60-0443-8B17-CF9D2CC015EB}" srcOrd="0" destOrd="0" parTransId="{42B7A277-2923-534E-8393-8F87431D9BDF}" sibTransId="{25D5FD08-8AB5-F94B-8AA0-7AF95B6F071A}"/>
    <dgm:cxn modelId="{34CD2087-8251-1645-B8D0-3FC13896B3B3}" srcId="{588E17AB-9003-C946-94A7-CC6266FC6FC6}" destId="{210D3FDB-069E-B643-9746-57321C8501D5}" srcOrd="0" destOrd="0" parTransId="{EB55D521-EE85-C143-AEDB-015FB9EA03CD}" sibTransId="{40AD993A-5B59-FC48-B6B7-4241942AE0FE}"/>
    <dgm:cxn modelId="{8EEE6E8D-A755-804B-BBDA-C8C602674379}" type="presOf" srcId="{34E72030-0C60-0443-8B17-CF9D2CC015EB}" destId="{A25D7EB0-D30D-3C47-892C-5C19BEC13048}" srcOrd="0" destOrd="0" presId="urn:microsoft.com/office/officeart/2005/8/layout/process4"/>
    <dgm:cxn modelId="{CE19C793-E957-E84D-8C9B-C617EC6B08DA}" srcId="{975A0467-F42B-A241-9513-0B6CD540ADC0}" destId="{C48775E6-0E6F-1648-AD4E-674F69B5BD63}" srcOrd="0" destOrd="0" parTransId="{F72FED51-8CF4-0241-86AB-D741B43F07F2}" sibTransId="{0B3058A4-63B2-D04C-A11A-CE9292D1741C}"/>
    <dgm:cxn modelId="{AA696DA0-4213-EE4F-AB21-624F1922F64F}" type="presOf" srcId="{975A0467-F42B-A241-9513-0B6CD540ADC0}" destId="{DE56FC7C-E6A5-CA48-87EB-19A8AAF4F22C}" srcOrd="0" destOrd="0" presId="urn:microsoft.com/office/officeart/2005/8/layout/process4"/>
    <dgm:cxn modelId="{3E28FFA1-FEFC-794E-9A91-5DC4813D97A9}" srcId="{34E72030-0C60-0443-8B17-CF9D2CC015EB}" destId="{CB1DDC3C-5413-C445-9A13-4275C2B0FD8C}" srcOrd="0" destOrd="0" parTransId="{CAF9889E-2C5C-E04A-A7A0-30D4611D8C41}" sibTransId="{5EBD917B-C51F-AE42-BB9C-1839C2AA9B4E}"/>
    <dgm:cxn modelId="{47B77EA7-FA91-7644-B743-B7C15F77EC6F}" type="presOf" srcId="{2F7C4421-7743-494C-903B-70BFAA8292D1}" destId="{2374836F-E08C-E849-B671-28C02E307471}" srcOrd="0" destOrd="0" presId="urn:microsoft.com/office/officeart/2005/8/layout/process4"/>
    <dgm:cxn modelId="{D9AFA6A8-DB1D-314F-96FE-DDD8E25CCC0B}" type="presOf" srcId="{588E17AB-9003-C946-94A7-CC6266FC6FC6}" destId="{E5F5AB94-6F42-3045-A75B-DECAB4E676C4}" srcOrd="1" destOrd="0" presId="urn:microsoft.com/office/officeart/2005/8/layout/process4"/>
    <dgm:cxn modelId="{09E844B8-B7E2-AE4C-8F90-CA2930797013}" srcId="{2F7C4421-7743-494C-903B-70BFAA8292D1}" destId="{5A04B812-6B9E-824D-80C7-AF137353AC52}" srcOrd="2" destOrd="0" parTransId="{06F5C964-74CB-8148-8526-30F4A5429BFA}" sibTransId="{FC4DA392-EF24-7D40-8DE0-5BE113125EB5}"/>
    <dgm:cxn modelId="{BAE39FB9-669D-F440-81E1-2CD43523A079}" type="presOf" srcId="{975A0467-F42B-A241-9513-0B6CD540ADC0}" destId="{F858A043-AEB7-DF49-B0C7-99C98D85774A}" srcOrd="1" destOrd="0" presId="urn:microsoft.com/office/officeart/2005/8/layout/process4"/>
    <dgm:cxn modelId="{BCA38DD1-4398-CB4A-8EB8-8A36E8D98751}" type="presOf" srcId="{C48775E6-0E6F-1648-AD4E-674F69B5BD63}" destId="{3C44AD89-49B6-D943-ACA0-428E0665597D}" srcOrd="0" destOrd="0" presId="urn:microsoft.com/office/officeart/2005/8/layout/process4"/>
    <dgm:cxn modelId="{C9F11AE3-3351-5040-BA35-4C377F60EBCA}" type="presOf" srcId="{12E46908-F5FD-BD42-9196-081A53E4C6C8}" destId="{87C515BD-8FB6-6145-9EF2-5A9D1AF6403D}" srcOrd="0" destOrd="0" presId="urn:microsoft.com/office/officeart/2005/8/layout/process4"/>
    <dgm:cxn modelId="{FF819CE7-5A9F-944C-A3AA-0CB66CA08D5F}" type="presOf" srcId="{588E17AB-9003-C946-94A7-CC6266FC6FC6}" destId="{80383991-D6D8-2144-866D-13F3982A4220}" srcOrd="0" destOrd="0" presId="urn:microsoft.com/office/officeart/2005/8/layout/process4"/>
    <dgm:cxn modelId="{14EB77EA-3CCA-774F-98DA-CFBFD2B6B0E4}" type="presOf" srcId="{210D3FDB-069E-B643-9746-57321C8501D5}" destId="{473476BE-03A0-034D-8273-ADB6465722C2}" srcOrd="0" destOrd="0" presId="urn:microsoft.com/office/officeart/2005/8/layout/process4"/>
    <dgm:cxn modelId="{B82929EF-CB43-6642-B522-20B1A310F042}" srcId="{975A0467-F42B-A241-9513-0B6CD540ADC0}" destId="{3798FBE5-6439-1B43-B4D4-664FC7AD44C3}" srcOrd="1" destOrd="0" parTransId="{0E5B9139-624A-4442-B465-8C8C6223DF54}" sibTransId="{588D9ED7-07E0-AB4D-BEFE-8EB52082B51A}"/>
    <dgm:cxn modelId="{7FB69562-5A5B-8145-BCE4-4CEA02EE3A21}" type="presParOf" srcId="{2374836F-E08C-E849-B671-28C02E307471}" destId="{1E29E8C5-7807-9446-BB28-5614C6BE4638}" srcOrd="0" destOrd="0" presId="urn:microsoft.com/office/officeart/2005/8/layout/process4"/>
    <dgm:cxn modelId="{F5692E5F-F4CD-6B47-9CC3-4ED820F4E739}" type="presParOf" srcId="{1E29E8C5-7807-9446-BB28-5614C6BE4638}" destId="{DE56FC7C-E6A5-CA48-87EB-19A8AAF4F22C}" srcOrd="0" destOrd="0" presId="urn:microsoft.com/office/officeart/2005/8/layout/process4"/>
    <dgm:cxn modelId="{F027C1AE-E785-EF4C-AC18-DBEE8EC95FE2}" type="presParOf" srcId="{1E29E8C5-7807-9446-BB28-5614C6BE4638}" destId="{F858A043-AEB7-DF49-B0C7-99C98D85774A}" srcOrd="1" destOrd="0" presId="urn:microsoft.com/office/officeart/2005/8/layout/process4"/>
    <dgm:cxn modelId="{DF88E4C5-8578-1F43-9E69-F98E4E124375}" type="presParOf" srcId="{1E29E8C5-7807-9446-BB28-5614C6BE4638}" destId="{85FAE131-6ECD-D741-A33B-A722526F6B59}" srcOrd="2" destOrd="0" presId="urn:microsoft.com/office/officeart/2005/8/layout/process4"/>
    <dgm:cxn modelId="{58392709-FA0A-6C44-9FC8-1C6F04FA0E70}" type="presParOf" srcId="{85FAE131-6ECD-D741-A33B-A722526F6B59}" destId="{3C44AD89-49B6-D943-ACA0-428E0665597D}" srcOrd="0" destOrd="0" presId="urn:microsoft.com/office/officeart/2005/8/layout/process4"/>
    <dgm:cxn modelId="{0F232645-323A-9E4C-A014-98899870811C}" type="presParOf" srcId="{85FAE131-6ECD-D741-A33B-A722526F6B59}" destId="{81731248-7954-A04A-A7D9-1C4288DF32D6}" srcOrd="1" destOrd="0" presId="urn:microsoft.com/office/officeart/2005/8/layout/process4"/>
    <dgm:cxn modelId="{8B4A2DAB-05C7-304D-B471-C159453AF544}" type="presParOf" srcId="{2374836F-E08C-E849-B671-28C02E307471}" destId="{9AD70124-9B2D-4B41-AA22-AC594AD1CB0F}" srcOrd="1" destOrd="0" presId="urn:microsoft.com/office/officeart/2005/8/layout/process4"/>
    <dgm:cxn modelId="{EAEF5F1D-EB47-3543-B801-8367F6293A11}" type="presParOf" srcId="{2374836F-E08C-E849-B671-28C02E307471}" destId="{5DE44892-A818-4E41-AAF0-2804E25A70F5}" srcOrd="2" destOrd="0" presId="urn:microsoft.com/office/officeart/2005/8/layout/process4"/>
    <dgm:cxn modelId="{A1A417C4-D1E5-AD4D-BE82-B1C616188A72}" type="presParOf" srcId="{5DE44892-A818-4E41-AAF0-2804E25A70F5}" destId="{6885BD27-1142-3944-9E04-C45CA7F77367}" srcOrd="0" destOrd="0" presId="urn:microsoft.com/office/officeart/2005/8/layout/process4"/>
    <dgm:cxn modelId="{EBBAACE0-5E69-6541-BAA2-8A69978F39DE}" type="presParOf" srcId="{5DE44892-A818-4E41-AAF0-2804E25A70F5}" destId="{573FB75E-857C-1949-B778-45CABA8452C7}" srcOrd="1" destOrd="0" presId="urn:microsoft.com/office/officeart/2005/8/layout/process4"/>
    <dgm:cxn modelId="{DA7D5C10-549B-3E4F-839F-8BA417C0D7B0}" type="presParOf" srcId="{5DE44892-A818-4E41-AAF0-2804E25A70F5}" destId="{1FAE94A9-37FF-0B4B-8DDD-D301F1F94850}" srcOrd="2" destOrd="0" presId="urn:microsoft.com/office/officeart/2005/8/layout/process4"/>
    <dgm:cxn modelId="{CDA0DCC9-196B-1C49-8609-0787777CF493}" type="presParOf" srcId="{1FAE94A9-37FF-0B4B-8DDD-D301F1F94850}" destId="{87C515BD-8FB6-6145-9EF2-5A9D1AF6403D}" srcOrd="0" destOrd="0" presId="urn:microsoft.com/office/officeart/2005/8/layout/process4"/>
    <dgm:cxn modelId="{02BB6B53-DA19-E545-9593-4FDFA3E67C52}" type="presParOf" srcId="{2374836F-E08C-E849-B671-28C02E307471}" destId="{7F21A3E8-3F4E-4A4D-9386-8618FE4E9B01}" srcOrd="3" destOrd="0" presId="urn:microsoft.com/office/officeart/2005/8/layout/process4"/>
    <dgm:cxn modelId="{0DFE57CC-472B-104C-BDF4-8B53D668E373}" type="presParOf" srcId="{2374836F-E08C-E849-B671-28C02E307471}" destId="{7B543CFB-FE82-A949-A94A-49A5DD7E9321}" srcOrd="4" destOrd="0" presId="urn:microsoft.com/office/officeart/2005/8/layout/process4"/>
    <dgm:cxn modelId="{33C36B3E-26BC-3D42-ADCE-AA5692EDE767}" type="presParOf" srcId="{7B543CFB-FE82-A949-A94A-49A5DD7E9321}" destId="{80383991-D6D8-2144-866D-13F3982A4220}" srcOrd="0" destOrd="0" presId="urn:microsoft.com/office/officeart/2005/8/layout/process4"/>
    <dgm:cxn modelId="{0BE5C660-33F9-1047-B4C3-4E13B1023F36}" type="presParOf" srcId="{7B543CFB-FE82-A949-A94A-49A5DD7E9321}" destId="{E5F5AB94-6F42-3045-A75B-DECAB4E676C4}" srcOrd="1" destOrd="0" presId="urn:microsoft.com/office/officeart/2005/8/layout/process4"/>
    <dgm:cxn modelId="{44D025C4-46B1-8740-98D5-70F963639973}" type="presParOf" srcId="{7B543CFB-FE82-A949-A94A-49A5DD7E9321}" destId="{F67C2544-BB1D-4540-B5AA-1120950A5E4E}" srcOrd="2" destOrd="0" presId="urn:microsoft.com/office/officeart/2005/8/layout/process4"/>
    <dgm:cxn modelId="{9530A90B-F6FC-8344-A58D-3383EF541333}" type="presParOf" srcId="{F67C2544-BB1D-4540-B5AA-1120950A5E4E}" destId="{473476BE-03A0-034D-8273-ADB6465722C2}" srcOrd="0" destOrd="0" presId="urn:microsoft.com/office/officeart/2005/8/layout/process4"/>
    <dgm:cxn modelId="{2B636BF4-B32D-D541-A1CC-535324EF3398}" type="presParOf" srcId="{2374836F-E08C-E849-B671-28C02E307471}" destId="{BC4290E8-3806-8041-997C-152B48668B65}" srcOrd="5" destOrd="0" presId="urn:microsoft.com/office/officeart/2005/8/layout/process4"/>
    <dgm:cxn modelId="{867E43E7-AFDD-0045-996D-E99849523D6D}" type="presParOf" srcId="{2374836F-E08C-E849-B671-28C02E307471}" destId="{FBA86CD1-AB9E-1C4C-8170-16F31F499F3C}" srcOrd="6" destOrd="0" presId="urn:microsoft.com/office/officeart/2005/8/layout/process4"/>
    <dgm:cxn modelId="{33088825-40EE-4148-923B-49D1DDE0611B}" type="presParOf" srcId="{FBA86CD1-AB9E-1C4C-8170-16F31F499F3C}" destId="{A25D7EB0-D30D-3C47-892C-5C19BEC13048}" srcOrd="0" destOrd="0" presId="urn:microsoft.com/office/officeart/2005/8/layout/process4"/>
    <dgm:cxn modelId="{DBDA4842-8381-0D4D-994E-1991C2A005B8}" type="presParOf" srcId="{FBA86CD1-AB9E-1C4C-8170-16F31F499F3C}" destId="{0AFDD328-F6FE-8742-B842-B0DB5587933C}" srcOrd="1" destOrd="0" presId="urn:microsoft.com/office/officeart/2005/8/layout/process4"/>
    <dgm:cxn modelId="{7803772B-572A-474F-BF36-B38513AEC083}" type="presParOf" srcId="{FBA86CD1-AB9E-1C4C-8170-16F31F499F3C}" destId="{9E552DC4-924E-F241-894D-BD73935D1B03}" srcOrd="2" destOrd="0" presId="urn:microsoft.com/office/officeart/2005/8/layout/process4"/>
    <dgm:cxn modelId="{E7EFA436-34EA-2D44-BD5E-05EA01BC069F}" type="presParOf" srcId="{9E552DC4-924E-F241-894D-BD73935D1B03}" destId="{57322FFB-B0D4-8943-B89E-579608E192F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FD79C25-C8A3-C642-ACC9-B02031C81200}"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D6E0D10D-3D66-6342-A85B-91DAB9D332C6}">
      <dgm:prSet custT="1"/>
      <dgm:spPr/>
      <dgm:t>
        <a:bodyPr/>
        <a:lstStyle/>
        <a:p>
          <a:pPr rtl="0"/>
          <a:r>
            <a:rPr lang="en-US" sz="1400" b="1" dirty="0">
              <a:solidFill>
                <a:schemeClr val="bg1"/>
              </a:solidFill>
              <a:latin typeface="+mj-lt"/>
            </a:rPr>
            <a:t>Rule enforcement</a:t>
          </a:r>
          <a:endParaRPr lang="en-US" sz="1400" dirty="0">
            <a:solidFill>
              <a:schemeClr val="bg1"/>
            </a:solidFill>
            <a:latin typeface="+mj-lt"/>
          </a:endParaRPr>
        </a:p>
      </dgm:t>
    </dgm:pt>
    <dgm:pt modelId="{194BF2EA-F91D-7444-A15A-4D9BA0C5B6B8}" type="parTrans" cxnId="{A1506897-A0A6-BE40-A630-C9216602866E}">
      <dgm:prSet/>
      <dgm:spPr/>
      <dgm:t>
        <a:bodyPr/>
        <a:lstStyle/>
        <a:p>
          <a:endParaRPr lang="en-US"/>
        </a:p>
      </dgm:t>
    </dgm:pt>
    <dgm:pt modelId="{80F0C1B9-1ED5-B344-A81D-4A583E8171DA}" type="sibTrans" cxnId="{A1506897-A0A6-BE40-A630-C9216602866E}">
      <dgm:prSet/>
      <dgm:spPr/>
      <dgm:t>
        <a:bodyPr/>
        <a:lstStyle/>
        <a:p>
          <a:endParaRPr lang="en-US"/>
        </a:p>
      </dgm:t>
    </dgm:pt>
    <dgm:pt modelId="{888966B0-D327-DC4D-A596-20257497257F}">
      <dgm:prSet custT="1"/>
      <dgm:spPr/>
      <dgm:t>
        <a:bodyPr/>
        <a:lstStyle/>
        <a:p>
          <a:pPr rtl="0"/>
          <a:r>
            <a:rPr lang="en-US" sz="1100" b="1" dirty="0">
              <a:solidFill>
                <a:schemeClr val="bg1"/>
              </a:solidFill>
              <a:latin typeface="+mj-lt"/>
            </a:rPr>
            <a:t>Specific rules that passwords must adhere to</a:t>
          </a:r>
          <a:endParaRPr lang="en-US" sz="1100" dirty="0">
            <a:solidFill>
              <a:schemeClr val="bg1"/>
            </a:solidFill>
            <a:latin typeface="+mj-lt"/>
          </a:endParaRPr>
        </a:p>
      </dgm:t>
    </dgm:pt>
    <dgm:pt modelId="{E8122DD1-CDA8-6E4C-901B-0E0B9893CA76}" type="parTrans" cxnId="{91AFA899-83EA-4842-96FC-48971770E821}">
      <dgm:prSet/>
      <dgm:spPr/>
      <dgm:t>
        <a:bodyPr/>
        <a:lstStyle/>
        <a:p>
          <a:endParaRPr lang="en-US"/>
        </a:p>
      </dgm:t>
    </dgm:pt>
    <dgm:pt modelId="{B3441FF8-CA6F-7D40-9F56-8AFCF7179147}" type="sibTrans" cxnId="{91AFA899-83EA-4842-96FC-48971770E821}">
      <dgm:prSet/>
      <dgm:spPr/>
      <dgm:t>
        <a:bodyPr/>
        <a:lstStyle/>
        <a:p>
          <a:endParaRPr lang="en-US"/>
        </a:p>
      </dgm:t>
    </dgm:pt>
    <dgm:pt modelId="{562498D3-ABC7-2941-82EC-06F6195C777D}">
      <dgm:prSet custT="1"/>
      <dgm:spPr/>
      <dgm:t>
        <a:bodyPr/>
        <a:lstStyle/>
        <a:p>
          <a:pPr rtl="0"/>
          <a:r>
            <a:rPr lang="en-US" sz="1400" b="1" dirty="0">
              <a:solidFill>
                <a:schemeClr val="bg1"/>
              </a:solidFill>
              <a:latin typeface="+mj-lt"/>
            </a:rPr>
            <a:t>Password cracker</a:t>
          </a:r>
          <a:endParaRPr lang="en-US" sz="1400" dirty="0">
            <a:solidFill>
              <a:schemeClr val="bg1"/>
            </a:solidFill>
            <a:latin typeface="+mj-lt"/>
          </a:endParaRPr>
        </a:p>
      </dgm:t>
    </dgm:pt>
    <dgm:pt modelId="{D6544DDD-9FAB-004D-971A-442DC7CD08A0}" type="parTrans" cxnId="{9A854F3C-EC27-C046-94EC-B12717D0122B}">
      <dgm:prSet/>
      <dgm:spPr/>
      <dgm:t>
        <a:bodyPr/>
        <a:lstStyle/>
        <a:p>
          <a:endParaRPr lang="en-US"/>
        </a:p>
      </dgm:t>
    </dgm:pt>
    <dgm:pt modelId="{9F7B8256-91AD-F240-9A1F-B24C3AD2E117}" type="sibTrans" cxnId="{9A854F3C-EC27-C046-94EC-B12717D0122B}">
      <dgm:prSet/>
      <dgm:spPr/>
      <dgm:t>
        <a:bodyPr/>
        <a:lstStyle/>
        <a:p>
          <a:endParaRPr lang="en-US"/>
        </a:p>
      </dgm:t>
    </dgm:pt>
    <dgm:pt modelId="{6A9CDF33-1C34-6748-B2E7-DA97BDFA107E}">
      <dgm:prSet custT="1"/>
      <dgm:spPr/>
      <dgm:t>
        <a:bodyPr/>
        <a:lstStyle/>
        <a:p>
          <a:pPr rtl="0"/>
          <a:r>
            <a:rPr lang="en-US" sz="1100" b="1" dirty="0">
              <a:solidFill>
                <a:schemeClr val="bg1"/>
              </a:solidFill>
              <a:latin typeface="+mj-lt"/>
            </a:rPr>
            <a:t>Compile a large dictionary of passwords </a:t>
          </a:r>
          <a:r>
            <a:rPr lang="en-US" sz="1200" b="1" dirty="0">
              <a:solidFill>
                <a:schemeClr val="bg1"/>
              </a:solidFill>
              <a:latin typeface="+mj-lt"/>
            </a:rPr>
            <a:t>not</a:t>
          </a:r>
          <a:r>
            <a:rPr lang="en-US" sz="1100" b="1" dirty="0">
              <a:solidFill>
                <a:schemeClr val="bg1"/>
              </a:solidFill>
              <a:latin typeface="+mj-lt"/>
            </a:rPr>
            <a:t> to use</a:t>
          </a:r>
        </a:p>
      </dgm:t>
    </dgm:pt>
    <dgm:pt modelId="{C88E88B7-F67C-1846-9AF8-05C730A7F390}" type="parTrans" cxnId="{CA155096-AFF3-6747-8C27-B190921956F4}">
      <dgm:prSet/>
      <dgm:spPr/>
      <dgm:t>
        <a:bodyPr/>
        <a:lstStyle/>
        <a:p>
          <a:endParaRPr lang="en-US"/>
        </a:p>
      </dgm:t>
    </dgm:pt>
    <dgm:pt modelId="{9FF428C1-304F-374F-BB74-0A2AF98D0DE6}" type="sibTrans" cxnId="{CA155096-AFF3-6747-8C27-B190921956F4}">
      <dgm:prSet/>
      <dgm:spPr/>
      <dgm:t>
        <a:bodyPr/>
        <a:lstStyle/>
        <a:p>
          <a:endParaRPr lang="en-US"/>
        </a:p>
      </dgm:t>
    </dgm:pt>
    <dgm:pt modelId="{89C393BF-65BE-8140-A708-4A46C90B4414}">
      <dgm:prSet custT="1"/>
      <dgm:spPr/>
      <dgm:t>
        <a:bodyPr/>
        <a:lstStyle/>
        <a:p>
          <a:pPr rtl="0"/>
          <a:r>
            <a:rPr lang="en-US" sz="1100" b="1" dirty="0">
              <a:solidFill>
                <a:schemeClr val="bg1"/>
              </a:solidFill>
              <a:latin typeface="+mj-lt"/>
            </a:rPr>
            <a:t>Bloom filter</a:t>
          </a:r>
          <a:endParaRPr lang="en-US" sz="1100" dirty="0">
            <a:solidFill>
              <a:schemeClr val="bg1"/>
            </a:solidFill>
            <a:latin typeface="+mj-lt"/>
          </a:endParaRPr>
        </a:p>
      </dgm:t>
    </dgm:pt>
    <dgm:pt modelId="{8FC9BEAF-A6C3-2F43-ADC2-220BE24984C9}" type="parTrans" cxnId="{B18EEB70-B8D9-A646-8B75-7A9378F4AC03}">
      <dgm:prSet/>
      <dgm:spPr/>
      <dgm:t>
        <a:bodyPr/>
        <a:lstStyle/>
        <a:p>
          <a:endParaRPr lang="en-US"/>
        </a:p>
      </dgm:t>
    </dgm:pt>
    <dgm:pt modelId="{A55CCCCD-6BE3-E14B-9465-ACDDE6B86FBB}" type="sibTrans" cxnId="{B18EEB70-B8D9-A646-8B75-7A9378F4AC03}">
      <dgm:prSet/>
      <dgm:spPr/>
      <dgm:t>
        <a:bodyPr/>
        <a:lstStyle/>
        <a:p>
          <a:endParaRPr lang="en-US"/>
        </a:p>
      </dgm:t>
    </dgm:pt>
    <dgm:pt modelId="{B783481E-8678-5640-9177-7AD96263C495}">
      <dgm:prSet custT="1"/>
      <dgm:spPr/>
      <dgm:t>
        <a:bodyPr/>
        <a:lstStyle/>
        <a:p>
          <a:pPr rtl="0"/>
          <a:r>
            <a:rPr lang="en-US" sz="1000" b="1" dirty="0">
              <a:solidFill>
                <a:schemeClr val="bg1"/>
              </a:solidFill>
              <a:latin typeface="+mj-lt"/>
            </a:rPr>
            <a:t>Used to build a table based on dictionary using hashes</a:t>
          </a:r>
          <a:endParaRPr lang="en-US" sz="1000" dirty="0">
            <a:solidFill>
              <a:schemeClr val="bg1"/>
            </a:solidFill>
            <a:latin typeface="+mj-lt"/>
          </a:endParaRPr>
        </a:p>
      </dgm:t>
    </dgm:pt>
    <dgm:pt modelId="{F4F76BC8-520D-FE44-ADED-F331982938B4}" type="parTrans" cxnId="{C730F567-28D2-FB4B-80C6-F38E5D571F76}">
      <dgm:prSet/>
      <dgm:spPr/>
      <dgm:t>
        <a:bodyPr/>
        <a:lstStyle/>
        <a:p>
          <a:endParaRPr lang="en-US"/>
        </a:p>
      </dgm:t>
    </dgm:pt>
    <dgm:pt modelId="{D62DDA93-6A14-934F-995A-9EBC4BB86383}" type="sibTrans" cxnId="{C730F567-28D2-FB4B-80C6-F38E5D571F76}">
      <dgm:prSet/>
      <dgm:spPr/>
      <dgm:t>
        <a:bodyPr/>
        <a:lstStyle/>
        <a:p>
          <a:endParaRPr lang="en-US"/>
        </a:p>
      </dgm:t>
    </dgm:pt>
    <dgm:pt modelId="{8463FBB2-3D29-2346-9544-9A8760051B50}">
      <dgm:prSet custT="1"/>
      <dgm:spPr/>
      <dgm:t>
        <a:bodyPr/>
        <a:lstStyle/>
        <a:p>
          <a:pPr rtl="0"/>
          <a:r>
            <a:rPr lang="en-US" sz="1000" b="1" dirty="0">
              <a:solidFill>
                <a:schemeClr val="bg1"/>
              </a:solidFill>
              <a:latin typeface="+mj-lt"/>
            </a:rPr>
            <a:t>Check desired password against this table</a:t>
          </a:r>
          <a:endParaRPr lang="en-US" sz="1000" dirty="0">
            <a:solidFill>
              <a:schemeClr val="bg1"/>
            </a:solidFill>
            <a:latin typeface="+mj-lt"/>
          </a:endParaRPr>
        </a:p>
      </dgm:t>
    </dgm:pt>
    <dgm:pt modelId="{357815A0-1CDB-D848-8432-FC0EEF47D599}" type="parTrans" cxnId="{BCA736EE-FE95-BB44-A9BE-28A2BFEE38F8}">
      <dgm:prSet/>
      <dgm:spPr/>
      <dgm:t>
        <a:bodyPr/>
        <a:lstStyle/>
        <a:p>
          <a:endParaRPr lang="en-US"/>
        </a:p>
      </dgm:t>
    </dgm:pt>
    <dgm:pt modelId="{21BFE487-2FB9-294D-87AE-11736F862AB1}" type="sibTrans" cxnId="{BCA736EE-FE95-BB44-A9BE-28A2BFEE38F8}">
      <dgm:prSet/>
      <dgm:spPr/>
      <dgm:t>
        <a:bodyPr/>
        <a:lstStyle/>
        <a:p>
          <a:endParaRPr lang="en-US"/>
        </a:p>
      </dgm:t>
    </dgm:pt>
    <dgm:pt modelId="{1713B224-D1B2-444D-A6F9-E0C8E362FF22}">
      <dgm:prSet/>
      <dgm:spPr/>
      <dgm:t>
        <a:bodyPr/>
        <a:lstStyle/>
        <a:p>
          <a:pPr rtl="0"/>
          <a:endParaRPr lang="en-US" b="1" dirty="0"/>
        </a:p>
      </dgm:t>
    </dgm:pt>
    <dgm:pt modelId="{7C1D8DE5-0655-8041-94AD-4E071C0071CF}" type="sibTrans" cxnId="{837A5087-45C0-FB41-B8D4-25B60CD9BF44}">
      <dgm:prSet/>
      <dgm:spPr/>
      <dgm:t>
        <a:bodyPr/>
        <a:lstStyle/>
        <a:p>
          <a:endParaRPr lang="en-US"/>
        </a:p>
      </dgm:t>
    </dgm:pt>
    <dgm:pt modelId="{58B51396-BA0E-D445-8FCC-E518A3AB03AF}" type="parTrans" cxnId="{837A5087-45C0-FB41-B8D4-25B60CD9BF44}">
      <dgm:prSet/>
      <dgm:spPr/>
      <dgm:t>
        <a:bodyPr/>
        <a:lstStyle/>
        <a:p>
          <a:endParaRPr lang="en-US"/>
        </a:p>
      </dgm:t>
    </dgm:pt>
    <dgm:pt modelId="{D5E292AE-F1B2-0B41-BF50-ED3F252A05DD}" type="pres">
      <dgm:prSet presAssocID="{3FD79C25-C8A3-C642-ACC9-B02031C81200}" presName="Name0" presStyleCnt="0">
        <dgm:presLayoutVars>
          <dgm:chMax val="4"/>
          <dgm:resizeHandles val="exact"/>
        </dgm:presLayoutVars>
      </dgm:prSet>
      <dgm:spPr/>
    </dgm:pt>
    <dgm:pt modelId="{2170D54F-D4E4-C040-9258-85E8D8F23643}" type="pres">
      <dgm:prSet presAssocID="{3FD79C25-C8A3-C642-ACC9-B02031C81200}" presName="ellipse" presStyleLbl="trBgShp" presStyleIdx="0" presStyleCnt="1"/>
      <dgm:spPr/>
    </dgm:pt>
    <dgm:pt modelId="{57B92573-36DF-164D-B8C9-ED43B11D410D}" type="pres">
      <dgm:prSet presAssocID="{3FD79C25-C8A3-C642-ACC9-B02031C81200}" presName="arrow1" presStyleLbl="fgShp" presStyleIdx="0" presStyleCnt="1"/>
      <dgm:spPr/>
    </dgm:pt>
    <dgm:pt modelId="{C8665B0D-A402-5044-B440-2F86F22097AD}" type="pres">
      <dgm:prSet presAssocID="{3FD79C25-C8A3-C642-ACC9-B02031C81200}" presName="rectangle" presStyleLbl="revTx" presStyleIdx="0" presStyleCnt="1">
        <dgm:presLayoutVars>
          <dgm:bulletEnabled val="1"/>
        </dgm:presLayoutVars>
      </dgm:prSet>
      <dgm:spPr/>
    </dgm:pt>
    <dgm:pt modelId="{A0AF731D-8D39-AF49-8969-C3096B907946}" type="pres">
      <dgm:prSet presAssocID="{562498D3-ABC7-2941-82EC-06F6195C777D}" presName="item1" presStyleLbl="node1" presStyleIdx="0" presStyleCnt="3" custScaleX="128215" custScaleY="114185">
        <dgm:presLayoutVars>
          <dgm:bulletEnabled val="1"/>
        </dgm:presLayoutVars>
      </dgm:prSet>
      <dgm:spPr/>
    </dgm:pt>
    <dgm:pt modelId="{B2B0ED53-40E2-194C-9D48-09031BB71C0C}" type="pres">
      <dgm:prSet presAssocID="{89C393BF-65BE-8140-A708-4A46C90B4414}" presName="item2" presStyleLbl="node1" presStyleIdx="1" presStyleCnt="3" custScaleX="118638" custScaleY="114265" custLinFactNeighborX="11470" custLinFactNeighborY="-22939">
        <dgm:presLayoutVars>
          <dgm:bulletEnabled val="1"/>
        </dgm:presLayoutVars>
      </dgm:prSet>
      <dgm:spPr/>
    </dgm:pt>
    <dgm:pt modelId="{B8ED131F-ABF5-714E-ACB2-531364E2E5D3}" type="pres">
      <dgm:prSet presAssocID="{1713B224-D1B2-444D-A6F9-E0C8E362FF22}" presName="item3" presStyleLbl="node1" presStyleIdx="2" presStyleCnt="3" custScaleX="128099" custScaleY="123257" custLinFactNeighborX="17204" custLinFactNeighborY="-11470">
        <dgm:presLayoutVars>
          <dgm:bulletEnabled val="1"/>
        </dgm:presLayoutVars>
      </dgm:prSet>
      <dgm:spPr/>
    </dgm:pt>
    <dgm:pt modelId="{BCCB88A9-902C-074C-8364-60111B1778F8}" type="pres">
      <dgm:prSet presAssocID="{3FD79C25-C8A3-C642-ACC9-B02031C81200}" presName="funnel" presStyleLbl="trAlignAcc1" presStyleIdx="0" presStyleCnt="1" custScaleX="132719" custScaleY="128629" custLinFactNeighborX="0" custLinFactNeighborY="6264"/>
      <dgm:spPr/>
    </dgm:pt>
  </dgm:ptLst>
  <dgm:cxnLst>
    <dgm:cxn modelId="{C0E9F811-EC00-234A-97C6-A1A1308EFCB3}" type="presOf" srcId="{1713B224-D1B2-444D-A6F9-E0C8E362FF22}" destId="{C8665B0D-A402-5044-B440-2F86F22097AD}" srcOrd="0" destOrd="0" presId="urn:microsoft.com/office/officeart/2005/8/layout/funnel1"/>
    <dgm:cxn modelId="{4EF2C720-A812-FF4D-B7CC-E35135668CCC}" type="presOf" srcId="{89C393BF-65BE-8140-A708-4A46C90B4414}" destId="{A0AF731D-8D39-AF49-8969-C3096B907946}" srcOrd="0" destOrd="0" presId="urn:microsoft.com/office/officeart/2005/8/layout/funnel1"/>
    <dgm:cxn modelId="{C1E9AC22-292C-AE49-93E0-DE71CCDB099A}" type="presOf" srcId="{888966B0-D327-DC4D-A596-20257497257F}" destId="{B8ED131F-ABF5-714E-ACB2-531364E2E5D3}" srcOrd="0" destOrd="1" presId="urn:microsoft.com/office/officeart/2005/8/layout/funnel1"/>
    <dgm:cxn modelId="{D81EB724-4C62-054A-A3C2-56607BA540B3}" type="presOf" srcId="{D6E0D10D-3D66-6342-A85B-91DAB9D332C6}" destId="{B8ED131F-ABF5-714E-ACB2-531364E2E5D3}" srcOrd="0" destOrd="0" presId="urn:microsoft.com/office/officeart/2005/8/layout/funnel1"/>
    <dgm:cxn modelId="{9A854F3C-EC27-C046-94EC-B12717D0122B}" srcId="{3FD79C25-C8A3-C642-ACC9-B02031C81200}" destId="{562498D3-ABC7-2941-82EC-06F6195C777D}" srcOrd="1" destOrd="0" parTransId="{D6544DDD-9FAB-004D-971A-442DC7CD08A0}" sibTransId="{9F7B8256-91AD-F240-9A1F-B24C3AD2E117}"/>
    <dgm:cxn modelId="{5B700142-C094-304F-AE31-AE74C310082D}" type="presOf" srcId="{562498D3-ABC7-2941-82EC-06F6195C777D}" destId="{B2B0ED53-40E2-194C-9D48-09031BB71C0C}" srcOrd="0" destOrd="0" presId="urn:microsoft.com/office/officeart/2005/8/layout/funnel1"/>
    <dgm:cxn modelId="{C730F567-28D2-FB4B-80C6-F38E5D571F76}" srcId="{89C393BF-65BE-8140-A708-4A46C90B4414}" destId="{B783481E-8678-5640-9177-7AD96263C495}" srcOrd="0" destOrd="0" parTransId="{F4F76BC8-520D-FE44-ADED-F331982938B4}" sibTransId="{D62DDA93-6A14-934F-995A-9EBC4BB86383}"/>
    <dgm:cxn modelId="{B18EEB70-B8D9-A646-8B75-7A9378F4AC03}" srcId="{3FD79C25-C8A3-C642-ACC9-B02031C81200}" destId="{89C393BF-65BE-8140-A708-4A46C90B4414}" srcOrd="2" destOrd="0" parTransId="{8FC9BEAF-A6C3-2F43-ADC2-220BE24984C9}" sibTransId="{A55CCCCD-6BE3-E14B-9465-ACDDE6B86FBB}"/>
    <dgm:cxn modelId="{3A3D1455-05AD-3341-B22F-EECD14EA2E4E}" type="presOf" srcId="{3FD79C25-C8A3-C642-ACC9-B02031C81200}" destId="{D5E292AE-F1B2-0B41-BF50-ED3F252A05DD}" srcOrd="0" destOrd="0" presId="urn:microsoft.com/office/officeart/2005/8/layout/funnel1"/>
    <dgm:cxn modelId="{837A5087-45C0-FB41-B8D4-25B60CD9BF44}" srcId="{3FD79C25-C8A3-C642-ACC9-B02031C81200}" destId="{1713B224-D1B2-444D-A6F9-E0C8E362FF22}" srcOrd="3" destOrd="0" parTransId="{58B51396-BA0E-D445-8FCC-E518A3AB03AF}" sibTransId="{7C1D8DE5-0655-8041-94AD-4E071C0071CF}"/>
    <dgm:cxn modelId="{CA155096-AFF3-6747-8C27-B190921956F4}" srcId="{562498D3-ABC7-2941-82EC-06F6195C777D}" destId="{6A9CDF33-1C34-6748-B2E7-DA97BDFA107E}" srcOrd="0" destOrd="0" parTransId="{C88E88B7-F67C-1846-9AF8-05C730A7F390}" sibTransId="{9FF428C1-304F-374F-BB74-0A2AF98D0DE6}"/>
    <dgm:cxn modelId="{A1506897-A0A6-BE40-A630-C9216602866E}" srcId="{3FD79C25-C8A3-C642-ACC9-B02031C81200}" destId="{D6E0D10D-3D66-6342-A85B-91DAB9D332C6}" srcOrd="0" destOrd="0" parTransId="{194BF2EA-F91D-7444-A15A-4D9BA0C5B6B8}" sibTransId="{80F0C1B9-1ED5-B344-A81D-4A583E8171DA}"/>
    <dgm:cxn modelId="{91AFA899-83EA-4842-96FC-48971770E821}" srcId="{D6E0D10D-3D66-6342-A85B-91DAB9D332C6}" destId="{888966B0-D327-DC4D-A596-20257497257F}" srcOrd="0" destOrd="0" parTransId="{E8122DD1-CDA8-6E4C-901B-0E0B9893CA76}" sibTransId="{B3441FF8-CA6F-7D40-9F56-8AFCF7179147}"/>
    <dgm:cxn modelId="{D2C676C5-9898-0F4F-98B1-29C7C00BB873}" type="presOf" srcId="{6A9CDF33-1C34-6748-B2E7-DA97BDFA107E}" destId="{B2B0ED53-40E2-194C-9D48-09031BB71C0C}" srcOrd="0" destOrd="1" presId="urn:microsoft.com/office/officeart/2005/8/layout/funnel1"/>
    <dgm:cxn modelId="{BCA736EE-FE95-BB44-A9BE-28A2BFEE38F8}" srcId="{89C393BF-65BE-8140-A708-4A46C90B4414}" destId="{8463FBB2-3D29-2346-9544-9A8760051B50}" srcOrd="1" destOrd="0" parTransId="{357815A0-1CDB-D848-8432-FC0EEF47D599}" sibTransId="{21BFE487-2FB9-294D-87AE-11736F862AB1}"/>
    <dgm:cxn modelId="{165129F0-1816-674F-8B8C-1CC818A3648E}" type="presOf" srcId="{8463FBB2-3D29-2346-9544-9A8760051B50}" destId="{A0AF731D-8D39-AF49-8969-C3096B907946}" srcOrd="0" destOrd="2" presId="urn:microsoft.com/office/officeart/2005/8/layout/funnel1"/>
    <dgm:cxn modelId="{8F8088FA-4AAF-774C-A22B-BC0705161EC4}" type="presOf" srcId="{B783481E-8678-5640-9177-7AD96263C495}" destId="{A0AF731D-8D39-AF49-8969-C3096B907946}" srcOrd="0" destOrd="1" presId="urn:microsoft.com/office/officeart/2005/8/layout/funnel1"/>
    <dgm:cxn modelId="{8298D8F9-6FC8-9B43-959C-CD3D083258B4}" type="presParOf" srcId="{D5E292AE-F1B2-0B41-BF50-ED3F252A05DD}" destId="{2170D54F-D4E4-C040-9258-85E8D8F23643}" srcOrd="0" destOrd="0" presId="urn:microsoft.com/office/officeart/2005/8/layout/funnel1"/>
    <dgm:cxn modelId="{F6D399E0-554C-BB41-A63D-80BDFFB0D1CB}" type="presParOf" srcId="{D5E292AE-F1B2-0B41-BF50-ED3F252A05DD}" destId="{57B92573-36DF-164D-B8C9-ED43B11D410D}" srcOrd="1" destOrd="0" presId="urn:microsoft.com/office/officeart/2005/8/layout/funnel1"/>
    <dgm:cxn modelId="{5BC26401-D3ED-1A40-9DB8-6E17F090CA01}" type="presParOf" srcId="{D5E292AE-F1B2-0B41-BF50-ED3F252A05DD}" destId="{C8665B0D-A402-5044-B440-2F86F22097AD}" srcOrd="2" destOrd="0" presId="urn:microsoft.com/office/officeart/2005/8/layout/funnel1"/>
    <dgm:cxn modelId="{F7FF6E88-794C-EC4E-AFCC-8DFEAA8F2CA9}" type="presParOf" srcId="{D5E292AE-F1B2-0B41-BF50-ED3F252A05DD}" destId="{A0AF731D-8D39-AF49-8969-C3096B907946}" srcOrd="3" destOrd="0" presId="urn:microsoft.com/office/officeart/2005/8/layout/funnel1"/>
    <dgm:cxn modelId="{5AFBB82F-1AA2-1A44-B98C-878948CAAB73}" type="presParOf" srcId="{D5E292AE-F1B2-0B41-BF50-ED3F252A05DD}" destId="{B2B0ED53-40E2-194C-9D48-09031BB71C0C}" srcOrd="4" destOrd="0" presId="urn:microsoft.com/office/officeart/2005/8/layout/funnel1"/>
    <dgm:cxn modelId="{BE292072-354B-7B4A-9DCF-DC0241356C10}" type="presParOf" srcId="{D5E292AE-F1B2-0B41-BF50-ED3F252A05DD}" destId="{B8ED131F-ABF5-714E-ACB2-531364E2E5D3}" srcOrd="5" destOrd="0" presId="urn:microsoft.com/office/officeart/2005/8/layout/funnel1"/>
    <dgm:cxn modelId="{34061B6D-C6F3-DA4A-83F6-1AE3381F4228}" type="presParOf" srcId="{D5E292AE-F1B2-0B41-BF50-ED3F252A05DD}" destId="{BCCB88A9-902C-074C-8364-60111B1778F8}"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455866C-481E-C84E-8189-23CA6289A38A}"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41C75256-020E-1941-BC40-C0DA0C3E1635}">
      <dgm:prSet/>
      <dgm:spPr/>
      <dgm:t>
        <a:bodyPr/>
        <a:lstStyle/>
        <a:p>
          <a:pPr rtl="0"/>
          <a:r>
            <a:rPr lang="en-US"/>
            <a:t>Use of a smart card as a national identity card for citizens</a:t>
          </a:r>
        </a:p>
      </dgm:t>
    </dgm:pt>
    <dgm:pt modelId="{0253CDAB-3636-CC4D-95EB-851058223392}" type="parTrans" cxnId="{7E97DBF9-688F-DD43-BC4D-5D3E618C2B76}">
      <dgm:prSet/>
      <dgm:spPr/>
      <dgm:t>
        <a:bodyPr/>
        <a:lstStyle/>
        <a:p>
          <a:endParaRPr lang="en-US"/>
        </a:p>
      </dgm:t>
    </dgm:pt>
    <dgm:pt modelId="{7B859D97-8C3C-224B-9653-D57AC460A56C}" type="sibTrans" cxnId="{7E97DBF9-688F-DD43-BC4D-5D3E618C2B76}">
      <dgm:prSet/>
      <dgm:spPr/>
      <dgm:t>
        <a:bodyPr/>
        <a:lstStyle/>
        <a:p>
          <a:endParaRPr lang="en-US"/>
        </a:p>
      </dgm:t>
    </dgm:pt>
    <dgm:pt modelId="{8AEF94C8-FA82-174B-9D55-A259A81BC751}">
      <dgm:prSet custT="1"/>
      <dgm:spPr/>
      <dgm:t>
        <a:bodyPr/>
        <a:lstStyle/>
        <a:p>
          <a:pPr rtl="0"/>
          <a:r>
            <a:rPr lang="en-US" sz="1600" dirty="0"/>
            <a:t>Can serve the same purposes as other national ID cards, and similar cards such as a driver’s license, for access to government and commercial services</a:t>
          </a:r>
        </a:p>
      </dgm:t>
    </dgm:pt>
    <dgm:pt modelId="{FB28308C-BD58-E848-B0B0-BD4860A72528}" type="parTrans" cxnId="{6B49C64C-915F-0942-8085-00FED271A73C}">
      <dgm:prSet/>
      <dgm:spPr/>
      <dgm:t>
        <a:bodyPr/>
        <a:lstStyle/>
        <a:p>
          <a:endParaRPr lang="en-US"/>
        </a:p>
      </dgm:t>
    </dgm:pt>
    <dgm:pt modelId="{81722F9A-E54A-8141-95F6-4D2D452DCD60}" type="sibTrans" cxnId="{6B49C64C-915F-0942-8085-00FED271A73C}">
      <dgm:prSet/>
      <dgm:spPr/>
      <dgm:t>
        <a:bodyPr/>
        <a:lstStyle/>
        <a:p>
          <a:endParaRPr lang="en-US"/>
        </a:p>
      </dgm:t>
    </dgm:pt>
    <dgm:pt modelId="{FB193F18-8890-BE4F-BB24-E449833D4E37}">
      <dgm:prSet/>
      <dgm:spPr/>
      <dgm:t>
        <a:bodyPr/>
        <a:lstStyle/>
        <a:p>
          <a:pPr rtl="0"/>
          <a:r>
            <a:rPr lang="en-US" dirty="0"/>
            <a:t>Can provide stronger proof of identity and can be used in a wider variety of applications</a:t>
          </a:r>
        </a:p>
      </dgm:t>
    </dgm:pt>
    <dgm:pt modelId="{3B89DBE1-0BEE-C941-971E-6725640759B4}" type="parTrans" cxnId="{D0EDEE34-2A07-6349-9E7F-3AFB35D9F5E2}">
      <dgm:prSet/>
      <dgm:spPr/>
      <dgm:t>
        <a:bodyPr/>
        <a:lstStyle/>
        <a:p>
          <a:endParaRPr lang="en-US"/>
        </a:p>
      </dgm:t>
    </dgm:pt>
    <dgm:pt modelId="{7026B3BA-D369-CD46-B733-3180621606E6}" type="sibTrans" cxnId="{D0EDEE34-2A07-6349-9E7F-3AFB35D9F5E2}">
      <dgm:prSet/>
      <dgm:spPr/>
      <dgm:t>
        <a:bodyPr/>
        <a:lstStyle/>
        <a:p>
          <a:endParaRPr lang="en-US"/>
        </a:p>
      </dgm:t>
    </dgm:pt>
    <dgm:pt modelId="{A8E0FFFA-6138-C241-858E-242C66C65B8D}">
      <dgm:prSet/>
      <dgm:spPr/>
      <dgm:t>
        <a:bodyPr/>
        <a:lstStyle/>
        <a:p>
          <a:pPr rtl="0"/>
          <a:r>
            <a:rPr lang="en-US"/>
            <a:t>In effect, is a smart card that has been verified by the national government as valid and authentic</a:t>
          </a:r>
        </a:p>
      </dgm:t>
    </dgm:pt>
    <dgm:pt modelId="{07F660D2-DA07-3943-9A8C-F94E7076BE6B}" type="parTrans" cxnId="{D5F6584B-7129-994F-852F-2FFF85C3A477}">
      <dgm:prSet/>
      <dgm:spPr/>
      <dgm:t>
        <a:bodyPr/>
        <a:lstStyle/>
        <a:p>
          <a:endParaRPr lang="en-US"/>
        </a:p>
      </dgm:t>
    </dgm:pt>
    <dgm:pt modelId="{23242BEA-44F8-7A4D-9410-09BB2B19F063}" type="sibTrans" cxnId="{D5F6584B-7129-994F-852F-2FFF85C3A477}">
      <dgm:prSet/>
      <dgm:spPr/>
      <dgm:t>
        <a:bodyPr/>
        <a:lstStyle/>
        <a:p>
          <a:endParaRPr lang="en-US"/>
        </a:p>
      </dgm:t>
    </dgm:pt>
    <dgm:pt modelId="{34400A1D-E10B-1B48-AB63-E98E6EADF69E}">
      <dgm:prSet/>
      <dgm:spPr/>
      <dgm:t>
        <a:bodyPr/>
        <a:lstStyle/>
        <a:p>
          <a:pPr rtl="0"/>
          <a:r>
            <a:rPr lang="en-US"/>
            <a:t>Most advanced deployment is the German card </a:t>
          </a:r>
          <a:r>
            <a:rPr lang="en-US" i="1"/>
            <a:t>neuer Personalausweis</a:t>
          </a:r>
          <a:endParaRPr lang="en-US"/>
        </a:p>
      </dgm:t>
    </dgm:pt>
    <dgm:pt modelId="{3BD96A07-AAA3-D046-BEBE-0FA5DACC388E}" type="parTrans" cxnId="{C2E62D1C-4270-BD45-8D1A-EBD41DD7297D}">
      <dgm:prSet/>
      <dgm:spPr/>
      <dgm:t>
        <a:bodyPr/>
        <a:lstStyle/>
        <a:p>
          <a:endParaRPr lang="en-US"/>
        </a:p>
      </dgm:t>
    </dgm:pt>
    <dgm:pt modelId="{A249FFDC-5CDA-3D49-BC7A-292394460141}" type="sibTrans" cxnId="{C2E62D1C-4270-BD45-8D1A-EBD41DD7297D}">
      <dgm:prSet/>
      <dgm:spPr/>
      <dgm:t>
        <a:bodyPr/>
        <a:lstStyle/>
        <a:p>
          <a:endParaRPr lang="en-US"/>
        </a:p>
      </dgm:t>
    </dgm:pt>
    <dgm:pt modelId="{D3DA7599-4584-F94C-B95D-4B11C1694E62}">
      <dgm:prSet custT="1"/>
      <dgm:spPr/>
      <dgm:t>
        <a:bodyPr/>
        <a:lstStyle/>
        <a:p>
          <a:pPr rtl="0"/>
          <a:r>
            <a:rPr lang="en-US" sz="1800" dirty="0"/>
            <a:t>Has human-readable data printed on its surface</a:t>
          </a:r>
        </a:p>
      </dgm:t>
    </dgm:pt>
    <dgm:pt modelId="{2637F874-5137-E04E-A886-06DB0C3D0BA4}" type="parTrans" cxnId="{3530FB18-69DA-5943-8F74-16711A12A0E7}">
      <dgm:prSet/>
      <dgm:spPr/>
      <dgm:t>
        <a:bodyPr/>
        <a:lstStyle/>
        <a:p>
          <a:endParaRPr lang="en-US"/>
        </a:p>
      </dgm:t>
    </dgm:pt>
    <dgm:pt modelId="{C3FA76FD-B8C5-1847-BE21-129F7E3AC735}" type="sibTrans" cxnId="{3530FB18-69DA-5943-8F74-16711A12A0E7}">
      <dgm:prSet/>
      <dgm:spPr/>
      <dgm:t>
        <a:bodyPr/>
        <a:lstStyle/>
        <a:p>
          <a:endParaRPr lang="en-US"/>
        </a:p>
      </dgm:t>
    </dgm:pt>
    <dgm:pt modelId="{FE13C02B-66EF-294F-8BD5-9D28B87789C9}">
      <dgm:prSet custT="1"/>
      <dgm:spPr/>
      <dgm:t>
        <a:bodyPr/>
        <a:lstStyle/>
        <a:p>
          <a:pPr rtl="0"/>
          <a:r>
            <a:rPr lang="en-US" sz="1400" dirty="0"/>
            <a:t>Personal data</a:t>
          </a:r>
        </a:p>
      </dgm:t>
    </dgm:pt>
    <dgm:pt modelId="{207BC628-4E35-7347-A9F5-06E40F0BBE04}" type="parTrans" cxnId="{1C6E2FAD-2F9A-A34A-970E-09A44731E6A4}">
      <dgm:prSet/>
      <dgm:spPr/>
      <dgm:t>
        <a:bodyPr/>
        <a:lstStyle/>
        <a:p>
          <a:endParaRPr lang="en-US"/>
        </a:p>
      </dgm:t>
    </dgm:pt>
    <dgm:pt modelId="{860BE0C4-5BE2-1D47-AE2B-3CB838152724}" type="sibTrans" cxnId="{1C6E2FAD-2F9A-A34A-970E-09A44731E6A4}">
      <dgm:prSet/>
      <dgm:spPr/>
      <dgm:t>
        <a:bodyPr/>
        <a:lstStyle/>
        <a:p>
          <a:endParaRPr lang="en-US"/>
        </a:p>
      </dgm:t>
    </dgm:pt>
    <dgm:pt modelId="{90AA3528-7FE3-E34B-A7B8-07D71CB0D3E7}">
      <dgm:prSet custT="1"/>
      <dgm:spPr/>
      <dgm:t>
        <a:bodyPr/>
        <a:lstStyle/>
        <a:p>
          <a:pPr rtl="0"/>
          <a:r>
            <a:rPr lang="en-US" sz="1400" dirty="0"/>
            <a:t>Document number</a:t>
          </a:r>
        </a:p>
      </dgm:t>
    </dgm:pt>
    <dgm:pt modelId="{C6567C15-CA44-B049-A908-D0B9B2FCED65}" type="parTrans" cxnId="{418CCFA7-D4AC-5D41-818A-7DB07FE233AC}">
      <dgm:prSet/>
      <dgm:spPr/>
      <dgm:t>
        <a:bodyPr/>
        <a:lstStyle/>
        <a:p>
          <a:endParaRPr lang="en-US"/>
        </a:p>
      </dgm:t>
    </dgm:pt>
    <dgm:pt modelId="{B251EB56-E009-9F4E-A8C8-A92A4E9D37C7}" type="sibTrans" cxnId="{418CCFA7-D4AC-5D41-818A-7DB07FE233AC}">
      <dgm:prSet/>
      <dgm:spPr/>
      <dgm:t>
        <a:bodyPr/>
        <a:lstStyle/>
        <a:p>
          <a:endParaRPr lang="en-US"/>
        </a:p>
      </dgm:t>
    </dgm:pt>
    <dgm:pt modelId="{C6F11952-F132-FD4E-9D65-C73E2E37B3BA}">
      <dgm:prSet custT="1"/>
      <dgm:spPr/>
      <dgm:t>
        <a:bodyPr/>
        <a:lstStyle/>
        <a:p>
          <a:pPr rtl="0"/>
          <a:r>
            <a:rPr lang="en-US" sz="1400" dirty="0"/>
            <a:t>Card access number (CAN)</a:t>
          </a:r>
        </a:p>
      </dgm:t>
    </dgm:pt>
    <dgm:pt modelId="{C73797D4-9D21-7A4D-99A8-9AF1625E3C06}" type="parTrans" cxnId="{B1BAAE54-735B-1446-97C3-501BA8189EDE}">
      <dgm:prSet/>
      <dgm:spPr/>
      <dgm:t>
        <a:bodyPr/>
        <a:lstStyle/>
        <a:p>
          <a:endParaRPr lang="en-US"/>
        </a:p>
      </dgm:t>
    </dgm:pt>
    <dgm:pt modelId="{1894F648-12C0-E54C-B841-066FF09E3BAD}" type="sibTrans" cxnId="{B1BAAE54-735B-1446-97C3-501BA8189EDE}">
      <dgm:prSet/>
      <dgm:spPr/>
      <dgm:t>
        <a:bodyPr/>
        <a:lstStyle/>
        <a:p>
          <a:endParaRPr lang="en-US"/>
        </a:p>
      </dgm:t>
    </dgm:pt>
    <dgm:pt modelId="{70570BB8-A307-B54F-964E-4807CFAC22F4}">
      <dgm:prSet custT="1"/>
      <dgm:spPr/>
      <dgm:t>
        <a:bodyPr/>
        <a:lstStyle/>
        <a:p>
          <a:pPr rtl="0"/>
          <a:r>
            <a:rPr lang="en-US" sz="1400" dirty="0"/>
            <a:t>Machine readable zone (MRZ)</a:t>
          </a:r>
        </a:p>
      </dgm:t>
    </dgm:pt>
    <dgm:pt modelId="{CFEBAC1A-FDB6-8B42-B148-FBBFC40C399C}" type="parTrans" cxnId="{595CC411-94F1-3A49-BCDC-CB4C7301C9CB}">
      <dgm:prSet/>
      <dgm:spPr/>
      <dgm:t>
        <a:bodyPr/>
        <a:lstStyle/>
        <a:p>
          <a:endParaRPr lang="en-US"/>
        </a:p>
      </dgm:t>
    </dgm:pt>
    <dgm:pt modelId="{1FE29801-317A-9742-8FE5-08418AC94C38}" type="sibTrans" cxnId="{595CC411-94F1-3A49-BCDC-CB4C7301C9CB}">
      <dgm:prSet/>
      <dgm:spPr/>
      <dgm:t>
        <a:bodyPr/>
        <a:lstStyle/>
        <a:p>
          <a:endParaRPr lang="en-US"/>
        </a:p>
      </dgm:t>
    </dgm:pt>
    <dgm:pt modelId="{18938608-D7ED-0F4D-82E7-259E7E2D482F}" type="pres">
      <dgm:prSet presAssocID="{1455866C-481E-C84E-8189-23CA6289A38A}" presName="Name0" presStyleCnt="0">
        <dgm:presLayoutVars>
          <dgm:dir/>
          <dgm:animLvl val="lvl"/>
          <dgm:resizeHandles val="exact"/>
        </dgm:presLayoutVars>
      </dgm:prSet>
      <dgm:spPr/>
    </dgm:pt>
    <dgm:pt modelId="{E445A1C7-798C-4340-94A8-121D69BC3C0B}" type="pres">
      <dgm:prSet presAssocID="{41C75256-020E-1941-BC40-C0DA0C3E1635}" presName="vertFlow" presStyleCnt="0"/>
      <dgm:spPr/>
    </dgm:pt>
    <dgm:pt modelId="{3E317F9A-DFF2-424D-9955-A68F61044AB5}" type="pres">
      <dgm:prSet presAssocID="{41C75256-020E-1941-BC40-C0DA0C3E1635}" presName="header" presStyleLbl="node1" presStyleIdx="0" presStyleCnt="2"/>
      <dgm:spPr/>
    </dgm:pt>
    <dgm:pt modelId="{08AACE95-A38A-2446-A1C5-80738DEFD3F9}" type="pres">
      <dgm:prSet presAssocID="{FB28308C-BD58-E848-B0B0-BD4860A72528}" presName="parTrans" presStyleLbl="sibTrans2D1" presStyleIdx="0" presStyleCnt="4"/>
      <dgm:spPr/>
    </dgm:pt>
    <dgm:pt modelId="{8D7D8058-0A66-334B-A1A8-826C145DCC34}" type="pres">
      <dgm:prSet presAssocID="{8AEF94C8-FA82-174B-9D55-A259A81BC751}" presName="child" presStyleLbl="alignAccFollowNode1" presStyleIdx="0" presStyleCnt="4">
        <dgm:presLayoutVars>
          <dgm:chMax val="0"/>
          <dgm:bulletEnabled val="1"/>
        </dgm:presLayoutVars>
      </dgm:prSet>
      <dgm:spPr/>
    </dgm:pt>
    <dgm:pt modelId="{418F19D3-6009-B84D-8023-07D0760682EE}" type="pres">
      <dgm:prSet presAssocID="{81722F9A-E54A-8141-95F6-4D2D452DCD60}" presName="sibTrans" presStyleLbl="sibTrans2D1" presStyleIdx="1" presStyleCnt="4"/>
      <dgm:spPr/>
    </dgm:pt>
    <dgm:pt modelId="{16BCA81D-7D86-4D40-8F7C-CD95230169C0}" type="pres">
      <dgm:prSet presAssocID="{FB193F18-8890-BE4F-BB24-E449833D4E37}" presName="child" presStyleLbl="alignAccFollowNode1" presStyleIdx="1" presStyleCnt="4">
        <dgm:presLayoutVars>
          <dgm:chMax val="0"/>
          <dgm:bulletEnabled val="1"/>
        </dgm:presLayoutVars>
      </dgm:prSet>
      <dgm:spPr/>
    </dgm:pt>
    <dgm:pt modelId="{F1725AF0-0565-4040-88ED-9513DE94B247}" type="pres">
      <dgm:prSet presAssocID="{7026B3BA-D369-CD46-B733-3180621606E6}" presName="sibTrans" presStyleLbl="sibTrans2D1" presStyleIdx="2" presStyleCnt="4"/>
      <dgm:spPr/>
    </dgm:pt>
    <dgm:pt modelId="{C1B7A8F7-C657-E146-BA5A-C62EEE25BE2D}" type="pres">
      <dgm:prSet presAssocID="{A8E0FFFA-6138-C241-858E-242C66C65B8D}" presName="child" presStyleLbl="alignAccFollowNode1" presStyleIdx="2" presStyleCnt="4">
        <dgm:presLayoutVars>
          <dgm:chMax val="0"/>
          <dgm:bulletEnabled val="1"/>
        </dgm:presLayoutVars>
      </dgm:prSet>
      <dgm:spPr/>
    </dgm:pt>
    <dgm:pt modelId="{0CE2CDD4-BCF1-BB4A-89C0-0B7323546B66}" type="pres">
      <dgm:prSet presAssocID="{41C75256-020E-1941-BC40-C0DA0C3E1635}" presName="hSp" presStyleCnt="0"/>
      <dgm:spPr/>
    </dgm:pt>
    <dgm:pt modelId="{A35005ED-FC58-DA43-AC6D-25E3F874C838}" type="pres">
      <dgm:prSet presAssocID="{34400A1D-E10B-1B48-AB63-E98E6EADF69E}" presName="vertFlow" presStyleCnt="0"/>
      <dgm:spPr/>
    </dgm:pt>
    <dgm:pt modelId="{D72E6201-16A1-F148-8785-1A3C3F1A8607}" type="pres">
      <dgm:prSet presAssocID="{34400A1D-E10B-1B48-AB63-E98E6EADF69E}" presName="header" presStyleLbl="node1" presStyleIdx="1" presStyleCnt="2"/>
      <dgm:spPr/>
    </dgm:pt>
    <dgm:pt modelId="{446929B8-4632-CA42-BA85-42C5E4D85027}" type="pres">
      <dgm:prSet presAssocID="{2637F874-5137-E04E-A886-06DB0C3D0BA4}" presName="parTrans" presStyleLbl="sibTrans2D1" presStyleIdx="3" presStyleCnt="4"/>
      <dgm:spPr/>
    </dgm:pt>
    <dgm:pt modelId="{D2CD14C2-0716-AA46-8C1D-AD38F342E91E}" type="pres">
      <dgm:prSet presAssocID="{D3DA7599-4584-F94C-B95D-4B11C1694E62}" presName="child" presStyleLbl="alignAccFollowNode1" presStyleIdx="3" presStyleCnt="4" custScaleY="167970">
        <dgm:presLayoutVars>
          <dgm:chMax val="0"/>
          <dgm:bulletEnabled val="1"/>
        </dgm:presLayoutVars>
      </dgm:prSet>
      <dgm:spPr/>
    </dgm:pt>
  </dgm:ptLst>
  <dgm:cxnLst>
    <dgm:cxn modelId="{595CC411-94F1-3A49-BCDC-CB4C7301C9CB}" srcId="{D3DA7599-4584-F94C-B95D-4B11C1694E62}" destId="{70570BB8-A307-B54F-964E-4807CFAC22F4}" srcOrd="3" destOrd="0" parTransId="{CFEBAC1A-FDB6-8B42-B148-FBBFC40C399C}" sibTransId="{1FE29801-317A-9742-8FE5-08418AC94C38}"/>
    <dgm:cxn modelId="{3530FB18-69DA-5943-8F74-16711A12A0E7}" srcId="{34400A1D-E10B-1B48-AB63-E98E6EADF69E}" destId="{D3DA7599-4584-F94C-B95D-4B11C1694E62}" srcOrd="0" destOrd="0" parTransId="{2637F874-5137-E04E-A886-06DB0C3D0BA4}" sibTransId="{C3FA76FD-B8C5-1847-BE21-129F7E3AC735}"/>
    <dgm:cxn modelId="{C2E62D1C-4270-BD45-8D1A-EBD41DD7297D}" srcId="{1455866C-481E-C84E-8189-23CA6289A38A}" destId="{34400A1D-E10B-1B48-AB63-E98E6EADF69E}" srcOrd="1" destOrd="0" parTransId="{3BD96A07-AAA3-D046-BEBE-0FA5DACC388E}" sibTransId="{A249FFDC-5CDA-3D49-BC7A-292394460141}"/>
    <dgm:cxn modelId="{8210961D-1306-1746-8313-A8CDD6BAAE74}" type="presOf" srcId="{A8E0FFFA-6138-C241-858E-242C66C65B8D}" destId="{C1B7A8F7-C657-E146-BA5A-C62EEE25BE2D}" srcOrd="0" destOrd="0" presId="urn:microsoft.com/office/officeart/2005/8/layout/lProcess1"/>
    <dgm:cxn modelId="{12D2711F-B07B-7640-B2EE-179176C422B5}" type="presOf" srcId="{D3DA7599-4584-F94C-B95D-4B11C1694E62}" destId="{D2CD14C2-0716-AA46-8C1D-AD38F342E91E}" srcOrd="0" destOrd="0" presId="urn:microsoft.com/office/officeart/2005/8/layout/lProcess1"/>
    <dgm:cxn modelId="{FB6AE824-5FC1-D94F-A4F4-D09E2D35112F}" type="presOf" srcId="{34400A1D-E10B-1B48-AB63-E98E6EADF69E}" destId="{D72E6201-16A1-F148-8785-1A3C3F1A8607}" srcOrd="0" destOrd="0" presId="urn:microsoft.com/office/officeart/2005/8/layout/lProcess1"/>
    <dgm:cxn modelId="{D0EDEE34-2A07-6349-9E7F-3AFB35D9F5E2}" srcId="{41C75256-020E-1941-BC40-C0DA0C3E1635}" destId="{FB193F18-8890-BE4F-BB24-E449833D4E37}" srcOrd="1" destOrd="0" parTransId="{3B89DBE1-0BEE-C941-971E-6725640759B4}" sibTransId="{7026B3BA-D369-CD46-B733-3180621606E6}"/>
    <dgm:cxn modelId="{7626523B-DA13-7847-ADDA-8E682B70BCE3}" type="presOf" srcId="{FE13C02B-66EF-294F-8BD5-9D28B87789C9}" destId="{D2CD14C2-0716-AA46-8C1D-AD38F342E91E}" srcOrd="0" destOrd="1" presId="urn:microsoft.com/office/officeart/2005/8/layout/lProcess1"/>
    <dgm:cxn modelId="{8DBF0F67-33BD-C744-8548-DAEE8F42DC1E}" type="presOf" srcId="{8AEF94C8-FA82-174B-9D55-A259A81BC751}" destId="{8D7D8058-0A66-334B-A1A8-826C145DCC34}" srcOrd="0" destOrd="0" presId="urn:microsoft.com/office/officeart/2005/8/layout/lProcess1"/>
    <dgm:cxn modelId="{D5F6584B-7129-994F-852F-2FFF85C3A477}" srcId="{41C75256-020E-1941-BC40-C0DA0C3E1635}" destId="{A8E0FFFA-6138-C241-858E-242C66C65B8D}" srcOrd="2" destOrd="0" parTransId="{07F660D2-DA07-3943-9A8C-F94E7076BE6B}" sibTransId="{23242BEA-44F8-7A4D-9410-09BB2B19F063}"/>
    <dgm:cxn modelId="{6B49C64C-915F-0942-8085-00FED271A73C}" srcId="{41C75256-020E-1941-BC40-C0DA0C3E1635}" destId="{8AEF94C8-FA82-174B-9D55-A259A81BC751}" srcOrd="0" destOrd="0" parTransId="{FB28308C-BD58-E848-B0B0-BD4860A72528}" sibTransId="{81722F9A-E54A-8141-95F6-4D2D452DCD60}"/>
    <dgm:cxn modelId="{C81AC44E-9479-E94E-B8DB-118227D22900}" type="presOf" srcId="{FB193F18-8890-BE4F-BB24-E449833D4E37}" destId="{16BCA81D-7D86-4D40-8F7C-CD95230169C0}" srcOrd="0" destOrd="0" presId="urn:microsoft.com/office/officeart/2005/8/layout/lProcess1"/>
    <dgm:cxn modelId="{4CBA2C52-8FE7-CB43-989C-B70AB306688C}" type="presOf" srcId="{90AA3528-7FE3-E34B-A7B8-07D71CB0D3E7}" destId="{D2CD14C2-0716-AA46-8C1D-AD38F342E91E}" srcOrd="0" destOrd="2" presId="urn:microsoft.com/office/officeart/2005/8/layout/lProcess1"/>
    <dgm:cxn modelId="{23155374-5761-8646-B57C-6E4693A7CB34}" type="presOf" srcId="{7026B3BA-D369-CD46-B733-3180621606E6}" destId="{F1725AF0-0565-4040-88ED-9513DE94B247}" srcOrd="0" destOrd="0" presId="urn:microsoft.com/office/officeart/2005/8/layout/lProcess1"/>
    <dgm:cxn modelId="{B1BAAE54-735B-1446-97C3-501BA8189EDE}" srcId="{D3DA7599-4584-F94C-B95D-4B11C1694E62}" destId="{C6F11952-F132-FD4E-9D65-C73E2E37B3BA}" srcOrd="2" destOrd="0" parTransId="{C73797D4-9D21-7A4D-99A8-9AF1625E3C06}" sibTransId="{1894F648-12C0-E54C-B841-066FF09E3BAD}"/>
    <dgm:cxn modelId="{AEF4C097-4C82-C348-8A75-8BEFB64C29D6}" type="presOf" srcId="{70570BB8-A307-B54F-964E-4807CFAC22F4}" destId="{D2CD14C2-0716-AA46-8C1D-AD38F342E91E}" srcOrd="0" destOrd="4" presId="urn:microsoft.com/office/officeart/2005/8/layout/lProcess1"/>
    <dgm:cxn modelId="{418CCFA7-D4AC-5D41-818A-7DB07FE233AC}" srcId="{D3DA7599-4584-F94C-B95D-4B11C1694E62}" destId="{90AA3528-7FE3-E34B-A7B8-07D71CB0D3E7}" srcOrd="1" destOrd="0" parTransId="{C6567C15-CA44-B049-A908-D0B9B2FCED65}" sibTransId="{B251EB56-E009-9F4E-A8C8-A92A4E9D37C7}"/>
    <dgm:cxn modelId="{1EAFECA8-BC70-7B46-9391-E65E57CA5D78}" type="presOf" srcId="{C6F11952-F132-FD4E-9D65-C73E2E37B3BA}" destId="{D2CD14C2-0716-AA46-8C1D-AD38F342E91E}" srcOrd="0" destOrd="3" presId="urn:microsoft.com/office/officeart/2005/8/layout/lProcess1"/>
    <dgm:cxn modelId="{1C6E2FAD-2F9A-A34A-970E-09A44731E6A4}" srcId="{D3DA7599-4584-F94C-B95D-4B11C1694E62}" destId="{FE13C02B-66EF-294F-8BD5-9D28B87789C9}" srcOrd="0" destOrd="0" parTransId="{207BC628-4E35-7347-A9F5-06E40F0BBE04}" sibTransId="{860BE0C4-5BE2-1D47-AE2B-3CB838152724}"/>
    <dgm:cxn modelId="{484C5DB3-4E55-B941-9899-249847DA97D7}" type="presOf" srcId="{1455866C-481E-C84E-8189-23CA6289A38A}" destId="{18938608-D7ED-0F4D-82E7-259E7E2D482F}" srcOrd="0" destOrd="0" presId="urn:microsoft.com/office/officeart/2005/8/layout/lProcess1"/>
    <dgm:cxn modelId="{AEF679DF-3DF6-8746-A1ED-DA11C4F2A15D}" type="presOf" srcId="{41C75256-020E-1941-BC40-C0DA0C3E1635}" destId="{3E317F9A-DFF2-424D-9955-A68F61044AB5}" srcOrd="0" destOrd="0" presId="urn:microsoft.com/office/officeart/2005/8/layout/lProcess1"/>
    <dgm:cxn modelId="{6BEBEBE1-18B9-364A-B01C-B4126CA61449}" type="presOf" srcId="{81722F9A-E54A-8141-95F6-4D2D452DCD60}" destId="{418F19D3-6009-B84D-8023-07D0760682EE}" srcOrd="0" destOrd="0" presId="urn:microsoft.com/office/officeart/2005/8/layout/lProcess1"/>
    <dgm:cxn modelId="{2F8296E3-D6AE-5241-92B7-76274A7003A9}" type="presOf" srcId="{2637F874-5137-E04E-A886-06DB0C3D0BA4}" destId="{446929B8-4632-CA42-BA85-42C5E4D85027}" srcOrd="0" destOrd="0" presId="urn:microsoft.com/office/officeart/2005/8/layout/lProcess1"/>
    <dgm:cxn modelId="{2DF04AF7-F584-124B-9702-329C4A00DC48}" type="presOf" srcId="{FB28308C-BD58-E848-B0B0-BD4860A72528}" destId="{08AACE95-A38A-2446-A1C5-80738DEFD3F9}" srcOrd="0" destOrd="0" presId="urn:microsoft.com/office/officeart/2005/8/layout/lProcess1"/>
    <dgm:cxn modelId="{7E97DBF9-688F-DD43-BC4D-5D3E618C2B76}" srcId="{1455866C-481E-C84E-8189-23CA6289A38A}" destId="{41C75256-020E-1941-BC40-C0DA0C3E1635}" srcOrd="0" destOrd="0" parTransId="{0253CDAB-3636-CC4D-95EB-851058223392}" sibTransId="{7B859D97-8C3C-224B-9653-D57AC460A56C}"/>
    <dgm:cxn modelId="{B150E550-C572-0143-A7CC-AAA0506C513B}" type="presParOf" srcId="{18938608-D7ED-0F4D-82E7-259E7E2D482F}" destId="{E445A1C7-798C-4340-94A8-121D69BC3C0B}" srcOrd="0" destOrd="0" presId="urn:microsoft.com/office/officeart/2005/8/layout/lProcess1"/>
    <dgm:cxn modelId="{DE560373-B179-4E41-86CA-29E3E6076730}" type="presParOf" srcId="{E445A1C7-798C-4340-94A8-121D69BC3C0B}" destId="{3E317F9A-DFF2-424D-9955-A68F61044AB5}" srcOrd="0" destOrd="0" presId="urn:microsoft.com/office/officeart/2005/8/layout/lProcess1"/>
    <dgm:cxn modelId="{BEA65DD8-5549-8849-A1A8-F6AFFD092446}" type="presParOf" srcId="{E445A1C7-798C-4340-94A8-121D69BC3C0B}" destId="{08AACE95-A38A-2446-A1C5-80738DEFD3F9}" srcOrd="1" destOrd="0" presId="urn:microsoft.com/office/officeart/2005/8/layout/lProcess1"/>
    <dgm:cxn modelId="{0A8EF0DE-DB57-4547-A731-2532521ACE80}" type="presParOf" srcId="{E445A1C7-798C-4340-94A8-121D69BC3C0B}" destId="{8D7D8058-0A66-334B-A1A8-826C145DCC34}" srcOrd="2" destOrd="0" presId="urn:microsoft.com/office/officeart/2005/8/layout/lProcess1"/>
    <dgm:cxn modelId="{3EEF5656-C3B7-0843-81DB-8FB055693743}" type="presParOf" srcId="{E445A1C7-798C-4340-94A8-121D69BC3C0B}" destId="{418F19D3-6009-B84D-8023-07D0760682EE}" srcOrd="3" destOrd="0" presId="urn:microsoft.com/office/officeart/2005/8/layout/lProcess1"/>
    <dgm:cxn modelId="{101130A7-86FE-B144-987E-9E32552FB0B7}" type="presParOf" srcId="{E445A1C7-798C-4340-94A8-121D69BC3C0B}" destId="{16BCA81D-7D86-4D40-8F7C-CD95230169C0}" srcOrd="4" destOrd="0" presId="urn:microsoft.com/office/officeart/2005/8/layout/lProcess1"/>
    <dgm:cxn modelId="{0F794156-8177-164F-B9A3-C80C4578111C}" type="presParOf" srcId="{E445A1C7-798C-4340-94A8-121D69BC3C0B}" destId="{F1725AF0-0565-4040-88ED-9513DE94B247}" srcOrd="5" destOrd="0" presId="urn:microsoft.com/office/officeart/2005/8/layout/lProcess1"/>
    <dgm:cxn modelId="{92B2F0A6-BE23-4A40-96F2-0EC0003437D5}" type="presParOf" srcId="{E445A1C7-798C-4340-94A8-121D69BC3C0B}" destId="{C1B7A8F7-C657-E146-BA5A-C62EEE25BE2D}" srcOrd="6" destOrd="0" presId="urn:microsoft.com/office/officeart/2005/8/layout/lProcess1"/>
    <dgm:cxn modelId="{5E6CA496-9CC4-3349-9324-2D336845477F}" type="presParOf" srcId="{18938608-D7ED-0F4D-82E7-259E7E2D482F}" destId="{0CE2CDD4-BCF1-BB4A-89C0-0B7323546B66}" srcOrd="1" destOrd="0" presId="urn:microsoft.com/office/officeart/2005/8/layout/lProcess1"/>
    <dgm:cxn modelId="{71B2D555-896F-1043-A077-6208589562E4}" type="presParOf" srcId="{18938608-D7ED-0F4D-82E7-259E7E2D482F}" destId="{A35005ED-FC58-DA43-AC6D-25E3F874C838}" srcOrd="2" destOrd="0" presId="urn:microsoft.com/office/officeart/2005/8/layout/lProcess1"/>
    <dgm:cxn modelId="{6633DFCC-E7E1-9E44-8FB8-49B35DEF1CFA}" type="presParOf" srcId="{A35005ED-FC58-DA43-AC6D-25E3F874C838}" destId="{D72E6201-16A1-F148-8785-1A3C3F1A8607}" srcOrd="0" destOrd="0" presId="urn:microsoft.com/office/officeart/2005/8/layout/lProcess1"/>
    <dgm:cxn modelId="{6E8E3DEE-1146-2547-8C09-3063F44EB643}" type="presParOf" srcId="{A35005ED-FC58-DA43-AC6D-25E3F874C838}" destId="{446929B8-4632-CA42-BA85-42C5E4D85027}" srcOrd="1" destOrd="0" presId="urn:microsoft.com/office/officeart/2005/8/layout/lProcess1"/>
    <dgm:cxn modelId="{9D9B2F4B-8B3A-3240-90AB-02D59C080C7D}" type="presParOf" srcId="{A35005ED-FC58-DA43-AC6D-25E3F874C838}" destId="{D2CD14C2-0716-AA46-8C1D-AD38F342E91E}"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7017257-ACB9-384B-B2E8-DE7AE9EAE859}"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10E7A37-EFD4-374A-A83A-5CF729390127}">
      <dgm:prSet/>
      <dgm:spPr/>
      <dgm:t>
        <a:bodyPr/>
        <a:lstStyle/>
        <a:p>
          <a:pPr rtl="0"/>
          <a:r>
            <a:rPr lang="en-US" dirty="0">
              <a:solidFill>
                <a:schemeClr val="bg1"/>
              </a:solidFill>
            </a:rPr>
            <a:t>Ensures that the contactless RF chip in the </a:t>
          </a:r>
          <a:r>
            <a:rPr lang="en-US" dirty="0" err="1">
              <a:solidFill>
                <a:schemeClr val="bg1"/>
              </a:solidFill>
            </a:rPr>
            <a:t>eID</a:t>
          </a:r>
          <a:r>
            <a:rPr lang="en-US" dirty="0">
              <a:solidFill>
                <a:schemeClr val="bg1"/>
              </a:solidFill>
            </a:rPr>
            <a:t> card cannot be read without explicit access control</a:t>
          </a:r>
        </a:p>
      </dgm:t>
    </dgm:pt>
    <dgm:pt modelId="{CC7FA567-8538-4F47-906E-8363E5E874F5}" type="parTrans" cxnId="{06AC1754-AC72-4E42-812D-9F0E90B16AF6}">
      <dgm:prSet/>
      <dgm:spPr/>
      <dgm:t>
        <a:bodyPr/>
        <a:lstStyle/>
        <a:p>
          <a:endParaRPr lang="en-US"/>
        </a:p>
      </dgm:t>
    </dgm:pt>
    <dgm:pt modelId="{68E79752-4B85-4647-9A4C-996829BDC233}" type="sibTrans" cxnId="{06AC1754-AC72-4E42-812D-9F0E90B16AF6}">
      <dgm:prSet/>
      <dgm:spPr/>
      <dgm:t>
        <a:bodyPr/>
        <a:lstStyle/>
        <a:p>
          <a:endParaRPr lang="en-US"/>
        </a:p>
      </dgm:t>
    </dgm:pt>
    <dgm:pt modelId="{BB48326D-6AD8-E142-B9BE-2126020ACA8B}">
      <dgm:prSet/>
      <dgm:spPr/>
      <dgm:t>
        <a:bodyPr/>
        <a:lstStyle/>
        <a:p>
          <a:pPr rtl="0"/>
          <a:r>
            <a:rPr lang="en-US" dirty="0">
              <a:solidFill>
                <a:schemeClr val="bg1"/>
              </a:solidFill>
            </a:rPr>
            <a:t>For online applications, access is established by the user entering the 6-digit PIN (which should only be known to the holder of the card)</a:t>
          </a:r>
        </a:p>
      </dgm:t>
    </dgm:pt>
    <dgm:pt modelId="{2A014408-36B7-D841-AA82-EB0B82B958AC}" type="parTrans" cxnId="{FF75E06D-99FC-7746-94B0-6B7652DF22D9}">
      <dgm:prSet/>
      <dgm:spPr/>
      <dgm:t>
        <a:bodyPr/>
        <a:lstStyle/>
        <a:p>
          <a:endParaRPr lang="en-US"/>
        </a:p>
      </dgm:t>
    </dgm:pt>
    <dgm:pt modelId="{098DA83D-B095-E642-9A5B-1F9240E50558}" type="sibTrans" cxnId="{FF75E06D-99FC-7746-94B0-6B7652DF22D9}">
      <dgm:prSet/>
      <dgm:spPr/>
      <dgm:t>
        <a:bodyPr/>
        <a:lstStyle/>
        <a:p>
          <a:endParaRPr lang="en-US"/>
        </a:p>
      </dgm:t>
    </dgm:pt>
    <dgm:pt modelId="{CE460D2B-5A0B-8B44-8367-DD86CCEA6E0F}">
      <dgm:prSet/>
      <dgm:spPr/>
      <dgm:t>
        <a:bodyPr/>
        <a:lstStyle/>
        <a:p>
          <a:pPr rtl="0"/>
          <a:r>
            <a:rPr lang="en-US" dirty="0">
              <a:solidFill>
                <a:schemeClr val="bg1"/>
              </a:solidFill>
            </a:rPr>
            <a:t>For offline applications, either the MRZ printed on the back of the card or the six-digit card access number (CAN) printed on the front is used</a:t>
          </a:r>
        </a:p>
      </dgm:t>
    </dgm:pt>
    <dgm:pt modelId="{42496F35-4D2C-3643-9E10-1D366A2BCA32}" type="parTrans" cxnId="{42945FD5-7F4B-F54F-BA65-E96E83D22D1F}">
      <dgm:prSet/>
      <dgm:spPr/>
      <dgm:t>
        <a:bodyPr/>
        <a:lstStyle/>
        <a:p>
          <a:endParaRPr lang="en-US"/>
        </a:p>
      </dgm:t>
    </dgm:pt>
    <dgm:pt modelId="{1E027DD7-A323-CD46-BA99-105C91FBEC10}" type="sibTrans" cxnId="{42945FD5-7F4B-F54F-BA65-E96E83D22D1F}">
      <dgm:prSet/>
      <dgm:spPr/>
      <dgm:t>
        <a:bodyPr/>
        <a:lstStyle/>
        <a:p>
          <a:endParaRPr lang="en-US"/>
        </a:p>
      </dgm:t>
    </dgm:pt>
    <dgm:pt modelId="{9E19942F-0536-CE4F-859E-A4BBE0F627AD}" type="pres">
      <dgm:prSet presAssocID="{B7017257-ACB9-384B-B2E8-DE7AE9EAE859}" presName="rootnode" presStyleCnt="0">
        <dgm:presLayoutVars>
          <dgm:chMax/>
          <dgm:chPref/>
          <dgm:dir/>
          <dgm:animLvl val="lvl"/>
        </dgm:presLayoutVars>
      </dgm:prSet>
      <dgm:spPr/>
    </dgm:pt>
    <dgm:pt modelId="{B2F39680-86E7-9F4E-8B31-494B2CA6EB33}" type="pres">
      <dgm:prSet presAssocID="{110E7A37-EFD4-374A-A83A-5CF729390127}" presName="composite" presStyleCnt="0"/>
      <dgm:spPr/>
    </dgm:pt>
    <dgm:pt modelId="{E34D7912-D956-F443-8587-3BA1DE842FA0}" type="pres">
      <dgm:prSet presAssocID="{110E7A37-EFD4-374A-A83A-5CF729390127}" presName="LShape" presStyleLbl="alignNode1" presStyleIdx="0" presStyleCnt="5"/>
      <dgm:spPr/>
    </dgm:pt>
    <dgm:pt modelId="{21F68229-0417-8946-9F21-2C92F459BDA4}" type="pres">
      <dgm:prSet presAssocID="{110E7A37-EFD4-374A-A83A-5CF729390127}" presName="ParentText" presStyleLbl="revTx" presStyleIdx="0" presStyleCnt="3">
        <dgm:presLayoutVars>
          <dgm:chMax val="0"/>
          <dgm:chPref val="0"/>
          <dgm:bulletEnabled val="1"/>
        </dgm:presLayoutVars>
      </dgm:prSet>
      <dgm:spPr/>
    </dgm:pt>
    <dgm:pt modelId="{FCAADD36-B27C-BD4A-A3A7-456D96FEDBE9}" type="pres">
      <dgm:prSet presAssocID="{110E7A37-EFD4-374A-A83A-5CF729390127}" presName="Triangle" presStyleLbl="alignNode1" presStyleIdx="1" presStyleCnt="5"/>
      <dgm:spPr/>
    </dgm:pt>
    <dgm:pt modelId="{42243A9E-64CE-F94A-835F-953216919663}" type="pres">
      <dgm:prSet presAssocID="{68E79752-4B85-4647-9A4C-996829BDC233}" presName="sibTrans" presStyleCnt="0"/>
      <dgm:spPr/>
    </dgm:pt>
    <dgm:pt modelId="{C1188B22-E0F9-6541-85C0-9D0076DD9FFD}" type="pres">
      <dgm:prSet presAssocID="{68E79752-4B85-4647-9A4C-996829BDC233}" presName="space" presStyleCnt="0"/>
      <dgm:spPr/>
    </dgm:pt>
    <dgm:pt modelId="{6237A6B6-9B55-4E4D-A7D0-FCB5F9E3E46A}" type="pres">
      <dgm:prSet presAssocID="{BB48326D-6AD8-E142-B9BE-2126020ACA8B}" presName="composite" presStyleCnt="0"/>
      <dgm:spPr/>
    </dgm:pt>
    <dgm:pt modelId="{90BC4705-3EEE-4748-A4BE-6354FD6594F5}" type="pres">
      <dgm:prSet presAssocID="{BB48326D-6AD8-E142-B9BE-2126020ACA8B}" presName="LShape" presStyleLbl="alignNode1" presStyleIdx="2" presStyleCnt="5"/>
      <dgm:spPr/>
    </dgm:pt>
    <dgm:pt modelId="{D7553290-8C24-D64E-A2C5-6C3C4781B7F8}" type="pres">
      <dgm:prSet presAssocID="{BB48326D-6AD8-E142-B9BE-2126020ACA8B}" presName="ParentText" presStyleLbl="revTx" presStyleIdx="1" presStyleCnt="3">
        <dgm:presLayoutVars>
          <dgm:chMax val="0"/>
          <dgm:chPref val="0"/>
          <dgm:bulletEnabled val="1"/>
        </dgm:presLayoutVars>
      </dgm:prSet>
      <dgm:spPr/>
    </dgm:pt>
    <dgm:pt modelId="{85A3A005-D192-C245-BFDF-671FFA105593}" type="pres">
      <dgm:prSet presAssocID="{BB48326D-6AD8-E142-B9BE-2126020ACA8B}" presName="Triangle" presStyleLbl="alignNode1" presStyleIdx="3" presStyleCnt="5"/>
      <dgm:spPr/>
    </dgm:pt>
    <dgm:pt modelId="{0FD72CF3-8EF8-4D43-A6ED-83EE0B16B646}" type="pres">
      <dgm:prSet presAssocID="{098DA83D-B095-E642-9A5B-1F9240E50558}" presName="sibTrans" presStyleCnt="0"/>
      <dgm:spPr/>
    </dgm:pt>
    <dgm:pt modelId="{5DBD80FC-4B73-744B-8EEC-5512A9672BCC}" type="pres">
      <dgm:prSet presAssocID="{098DA83D-B095-E642-9A5B-1F9240E50558}" presName="space" presStyleCnt="0"/>
      <dgm:spPr/>
    </dgm:pt>
    <dgm:pt modelId="{41DE9E76-16FF-EC45-AB27-FAA53E9A6DE3}" type="pres">
      <dgm:prSet presAssocID="{CE460D2B-5A0B-8B44-8367-DD86CCEA6E0F}" presName="composite" presStyleCnt="0"/>
      <dgm:spPr/>
    </dgm:pt>
    <dgm:pt modelId="{7823D4CF-DD20-BF4E-B138-4AF79BFCE2A0}" type="pres">
      <dgm:prSet presAssocID="{CE460D2B-5A0B-8B44-8367-DD86CCEA6E0F}" presName="LShape" presStyleLbl="alignNode1" presStyleIdx="4" presStyleCnt="5"/>
      <dgm:spPr/>
    </dgm:pt>
    <dgm:pt modelId="{434D8713-968C-DB42-8202-5E4FA04F565E}" type="pres">
      <dgm:prSet presAssocID="{CE460D2B-5A0B-8B44-8367-DD86CCEA6E0F}" presName="ParentText" presStyleLbl="revTx" presStyleIdx="2" presStyleCnt="3">
        <dgm:presLayoutVars>
          <dgm:chMax val="0"/>
          <dgm:chPref val="0"/>
          <dgm:bulletEnabled val="1"/>
        </dgm:presLayoutVars>
      </dgm:prSet>
      <dgm:spPr/>
    </dgm:pt>
  </dgm:ptLst>
  <dgm:cxnLst>
    <dgm:cxn modelId="{DCB76411-E1B3-864A-9E7E-40324068F50B}" type="presOf" srcId="{BB48326D-6AD8-E142-B9BE-2126020ACA8B}" destId="{D7553290-8C24-D64E-A2C5-6C3C4781B7F8}" srcOrd="0" destOrd="0" presId="urn:microsoft.com/office/officeart/2009/3/layout/StepUpProcess"/>
    <dgm:cxn modelId="{197DA611-760D-2046-9E8E-CAC9485C7081}" type="presOf" srcId="{B7017257-ACB9-384B-B2E8-DE7AE9EAE859}" destId="{9E19942F-0536-CE4F-859E-A4BBE0F627AD}" srcOrd="0" destOrd="0" presId="urn:microsoft.com/office/officeart/2009/3/layout/StepUpProcess"/>
    <dgm:cxn modelId="{FF75E06D-99FC-7746-94B0-6B7652DF22D9}" srcId="{B7017257-ACB9-384B-B2E8-DE7AE9EAE859}" destId="{BB48326D-6AD8-E142-B9BE-2126020ACA8B}" srcOrd="1" destOrd="0" parTransId="{2A014408-36B7-D841-AA82-EB0B82B958AC}" sibTransId="{098DA83D-B095-E642-9A5B-1F9240E50558}"/>
    <dgm:cxn modelId="{06AC1754-AC72-4E42-812D-9F0E90B16AF6}" srcId="{B7017257-ACB9-384B-B2E8-DE7AE9EAE859}" destId="{110E7A37-EFD4-374A-A83A-5CF729390127}" srcOrd="0" destOrd="0" parTransId="{CC7FA567-8538-4F47-906E-8363E5E874F5}" sibTransId="{68E79752-4B85-4647-9A4C-996829BDC233}"/>
    <dgm:cxn modelId="{002C5E9D-06FE-7340-8BE8-8FB274783722}" type="presOf" srcId="{CE460D2B-5A0B-8B44-8367-DD86CCEA6E0F}" destId="{434D8713-968C-DB42-8202-5E4FA04F565E}" srcOrd="0" destOrd="0" presId="urn:microsoft.com/office/officeart/2009/3/layout/StepUpProcess"/>
    <dgm:cxn modelId="{42945FD5-7F4B-F54F-BA65-E96E83D22D1F}" srcId="{B7017257-ACB9-384B-B2E8-DE7AE9EAE859}" destId="{CE460D2B-5A0B-8B44-8367-DD86CCEA6E0F}" srcOrd="2" destOrd="0" parTransId="{42496F35-4D2C-3643-9E10-1D366A2BCA32}" sibTransId="{1E027DD7-A323-CD46-BA99-105C91FBEC10}"/>
    <dgm:cxn modelId="{7B3061FA-4D1C-2A42-9CDA-7ACB0F29BCCB}" type="presOf" srcId="{110E7A37-EFD4-374A-A83A-5CF729390127}" destId="{21F68229-0417-8946-9F21-2C92F459BDA4}" srcOrd="0" destOrd="0" presId="urn:microsoft.com/office/officeart/2009/3/layout/StepUpProcess"/>
    <dgm:cxn modelId="{FEA58CC9-E0A2-D240-A9DC-58827ACB144F}" type="presParOf" srcId="{9E19942F-0536-CE4F-859E-A4BBE0F627AD}" destId="{B2F39680-86E7-9F4E-8B31-494B2CA6EB33}" srcOrd="0" destOrd="0" presId="urn:microsoft.com/office/officeart/2009/3/layout/StepUpProcess"/>
    <dgm:cxn modelId="{9ED409E5-75D3-A549-B4EC-300064DFB662}" type="presParOf" srcId="{B2F39680-86E7-9F4E-8B31-494B2CA6EB33}" destId="{E34D7912-D956-F443-8587-3BA1DE842FA0}" srcOrd="0" destOrd="0" presId="urn:microsoft.com/office/officeart/2009/3/layout/StepUpProcess"/>
    <dgm:cxn modelId="{1B836193-1201-3644-BA7F-DF76EC29362E}" type="presParOf" srcId="{B2F39680-86E7-9F4E-8B31-494B2CA6EB33}" destId="{21F68229-0417-8946-9F21-2C92F459BDA4}" srcOrd="1" destOrd="0" presId="urn:microsoft.com/office/officeart/2009/3/layout/StepUpProcess"/>
    <dgm:cxn modelId="{FB1858CD-F199-F747-9556-A6B7F8E9AD0F}" type="presParOf" srcId="{B2F39680-86E7-9F4E-8B31-494B2CA6EB33}" destId="{FCAADD36-B27C-BD4A-A3A7-456D96FEDBE9}" srcOrd="2" destOrd="0" presId="urn:microsoft.com/office/officeart/2009/3/layout/StepUpProcess"/>
    <dgm:cxn modelId="{A49B1F91-0030-594F-8E70-AA678FE325A0}" type="presParOf" srcId="{9E19942F-0536-CE4F-859E-A4BBE0F627AD}" destId="{42243A9E-64CE-F94A-835F-953216919663}" srcOrd="1" destOrd="0" presId="urn:microsoft.com/office/officeart/2009/3/layout/StepUpProcess"/>
    <dgm:cxn modelId="{DB46296D-21B8-CB49-BE24-B2601FDC3543}" type="presParOf" srcId="{42243A9E-64CE-F94A-835F-953216919663}" destId="{C1188B22-E0F9-6541-85C0-9D0076DD9FFD}" srcOrd="0" destOrd="0" presId="urn:microsoft.com/office/officeart/2009/3/layout/StepUpProcess"/>
    <dgm:cxn modelId="{2213DE95-5FA1-0B4C-A017-09A8DEAB0890}" type="presParOf" srcId="{9E19942F-0536-CE4F-859E-A4BBE0F627AD}" destId="{6237A6B6-9B55-4E4D-A7D0-FCB5F9E3E46A}" srcOrd="2" destOrd="0" presId="urn:microsoft.com/office/officeart/2009/3/layout/StepUpProcess"/>
    <dgm:cxn modelId="{ABF19283-9193-9B49-BFEF-359C3C780EC4}" type="presParOf" srcId="{6237A6B6-9B55-4E4D-A7D0-FCB5F9E3E46A}" destId="{90BC4705-3EEE-4748-A4BE-6354FD6594F5}" srcOrd="0" destOrd="0" presId="urn:microsoft.com/office/officeart/2009/3/layout/StepUpProcess"/>
    <dgm:cxn modelId="{ECF4A121-E004-3C47-819A-D7CD9C6FE429}" type="presParOf" srcId="{6237A6B6-9B55-4E4D-A7D0-FCB5F9E3E46A}" destId="{D7553290-8C24-D64E-A2C5-6C3C4781B7F8}" srcOrd="1" destOrd="0" presId="urn:microsoft.com/office/officeart/2009/3/layout/StepUpProcess"/>
    <dgm:cxn modelId="{24AFBE53-DC04-664A-9565-E657AA02D6A2}" type="presParOf" srcId="{6237A6B6-9B55-4E4D-A7D0-FCB5F9E3E46A}" destId="{85A3A005-D192-C245-BFDF-671FFA105593}" srcOrd="2" destOrd="0" presId="urn:microsoft.com/office/officeart/2009/3/layout/StepUpProcess"/>
    <dgm:cxn modelId="{91C72AE1-B85C-B644-9FA0-D10EA1E1EF70}" type="presParOf" srcId="{9E19942F-0536-CE4F-859E-A4BBE0F627AD}" destId="{0FD72CF3-8EF8-4D43-A6ED-83EE0B16B646}" srcOrd="3" destOrd="0" presId="urn:microsoft.com/office/officeart/2009/3/layout/StepUpProcess"/>
    <dgm:cxn modelId="{C646D380-6C09-0646-B67A-695E41341E26}" type="presParOf" srcId="{0FD72CF3-8EF8-4D43-A6ED-83EE0B16B646}" destId="{5DBD80FC-4B73-744B-8EEC-5512A9672BCC}" srcOrd="0" destOrd="0" presId="urn:microsoft.com/office/officeart/2009/3/layout/StepUpProcess"/>
    <dgm:cxn modelId="{5D8BABE3-04A9-BC4D-977B-C0062F1CE9D2}" type="presParOf" srcId="{9E19942F-0536-CE4F-859E-A4BBE0F627AD}" destId="{41DE9E76-16FF-EC45-AB27-FAA53E9A6DE3}" srcOrd="4" destOrd="0" presId="urn:microsoft.com/office/officeart/2009/3/layout/StepUpProcess"/>
    <dgm:cxn modelId="{CF72AB3A-D683-2344-9FE2-29A0CA4F7B33}" type="presParOf" srcId="{41DE9E76-16FF-EC45-AB27-FAA53E9A6DE3}" destId="{7823D4CF-DD20-BF4E-B138-4AF79BFCE2A0}" srcOrd="0" destOrd="0" presId="urn:microsoft.com/office/officeart/2009/3/layout/StepUpProcess"/>
    <dgm:cxn modelId="{06A62DCA-E19B-D644-B172-BEBA574F97AC}" type="presParOf" srcId="{41DE9E76-16FF-EC45-AB27-FAA53E9A6DE3}" destId="{434D8713-968C-DB42-8202-5E4FA04F565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08235E6-AE49-2943-939E-2142B5850E01}" type="doc">
      <dgm:prSet loTypeId="urn:microsoft.com/office/officeart/2005/8/layout/radial3" loCatId="relationship" qsTypeId="urn:microsoft.com/office/officeart/2005/8/quickstyle/simple3" qsCatId="simple" csTypeId="urn:microsoft.com/office/officeart/2005/8/colors/accent1_2" csCatId="accent1" phldr="1"/>
      <dgm:spPr/>
      <dgm:t>
        <a:bodyPr/>
        <a:lstStyle/>
        <a:p>
          <a:endParaRPr lang="en-US"/>
        </a:p>
      </dgm:t>
    </dgm:pt>
    <dgm:pt modelId="{4934E031-B8F8-674F-9746-8CF9C6F4B217}">
      <dgm:prSet phldrT="[Text]"/>
      <dgm:spPr/>
      <dgm:t>
        <a:bodyPr/>
        <a:lstStyle/>
        <a:p>
          <a:r>
            <a:rPr lang="en-GB"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Authentication</a:t>
          </a:r>
          <a:r>
            <a:rPr lang="en-US"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         Security Issues</a:t>
          </a:r>
          <a:endParaRPr lang="en-US"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endParaRPr>
        </a:p>
      </dgm:t>
    </dgm:pt>
    <dgm:pt modelId="{13373D51-121E-6A48-A8BD-2CCC1D2EDC39}" type="parTrans" cxnId="{94C6D0C1-9ABE-3941-83B6-9E6B56B805C6}">
      <dgm:prSet/>
      <dgm:spPr/>
      <dgm:t>
        <a:bodyPr/>
        <a:lstStyle/>
        <a:p>
          <a:endParaRPr lang="en-US"/>
        </a:p>
      </dgm:t>
    </dgm:pt>
    <dgm:pt modelId="{34120A44-EE18-FB4E-9A8D-85B0E99E7AD4}" type="sibTrans" cxnId="{94C6D0C1-9ABE-3941-83B6-9E6B56B805C6}">
      <dgm:prSet/>
      <dgm:spPr/>
      <dgm:t>
        <a:bodyPr/>
        <a:lstStyle/>
        <a:p>
          <a:endParaRPr lang="en-US"/>
        </a:p>
      </dgm:t>
    </dgm:pt>
    <dgm:pt modelId="{E60C5DC3-4274-5449-ABA8-AB6398A1AA4D}">
      <dgm:prSet phldrT="[Text]" custT="1"/>
      <dgm:spPr/>
      <dgm:t>
        <a:bodyPr/>
        <a:lstStyle/>
        <a:p>
          <a:pPr rtl="0"/>
          <a:r>
            <a:rPr lang="en-US" sz="2000" b="1" dirty="0">
              <a:solidFill>
                <a:schemeClr val="bg1"/>
              </a:solidFill>
            </a:rPr>
            <a:t>Eavesdropping</a:t>
          </a:r>
        </a:p>
        <a:p>
          <a:pPr rtl="0"/>
          <a:r>
            <a:rPr lang="en-US" sz="1600" b="1" dirty="0">
              <a:solidFill>
                <a:schemeClr val="bg1"/>
              </a:solidFill>
            </a:rPr>
            <a:t>Adversary attempts to learn the password by some sort of attack that involves the physical proximity of user and adversary</a:t>
          </a:r>
        </a:p>
      </dgm:t>
    </dgm:pt>
    <dgm:pt modelId="{E2B7393E-B61C-C54D-B6E9-1CAC56C6DB51}" type="parTrans" cxnId="{D1715A33-B1D9-AD4D-B243-8954F3EE3017}">
      <dgm:prSet/>
      <dgm:spPr/>
      <dgm:t>
        <a:bodyPr/>
        <a:lstStyle/>
        <a:p>
          <a:endParaRPr lang="en-US"/>
        </a:p>
      </dgm:t>
    </dgm:pt>
    <dgm:pt modelId="{4D15A6C1-5DC6-9148-B6C6-657F4B8EFDB1}" type="sibTrans" cxnId="{D1715A33-B1D9-AD4D-B243-8954F3EE3017}">
      <dgm:prSet/>
      <dgm:spPr/>
      <dgm:t>
        <a:bodyPr/>
        <a:lstStyle/>
        <a:p>
          <a:endParaRPr lang="en-US"/>
        </a:p>
      </dgm:t>
    </dgm:pt>
    <dgm:pt modelId="{439688C5-511D-114A-B82F-9DDCBDC6DE2A}">
      <dgm:prSet phldrT="[Text]" custT="1"/>
      <dgm:spPr/>
      <dgm:t>
        <a:bodyPr/>
        <a:lstStyle/>
        <a:p>
          <a:pPr rtl="0"/>
          <a:r>
            <a:rPr lang="en-US" sz="2000" b="1" dirty="0">
              <a:solidFill>
                <a:schemeClr val="bg1"/>
              </a:solidFill>
            </a:rPr>
            <a:t>Host Attacks</a:t>
          </a:r>
        </a:p>
        <a:p>
          <a:pPr rtl="0"/>
          <a:r>
            <a:rPr lang="en-US" sz="1600" b="1" dirty="0">
              <a:solidFill>
                <a:schemeClr val="bg1"/>
              </a:solidFill>
            </a:rPr>
            <a:t>Directed at the user file at the host where passwords, token passcodes, or biometric templates are stored</a:t>
          </a:r>
          <a:endParaRPr lang="en-US" sz="1600" dirty="0">
            <a:solidFill>
              <a:schemeClr val="bg1"/>
            </a:solidFill>
          </a:endParaRPr>
        </a:p>
      </dgm:t>
    </dgm:pt>
    <dgm:pt modelId="{FE180398-9D4F-A74F-983A-5416187D8D7B}" type="parTrans" cxnId="{6A5DE053-9FE2-1741-AAFD-F5DC4C634D77}">
      <dgm:prSet/>
      <dgm:spPr/>
      <dgm:t>
        <a:bodyPr/>
        <a:lstStyle/>
        <a:p>
          <a:endParaRPr lang="en-US"/>
        </a:p>
      </dgm:t>
    </dgm:pt>
    <dgm:pt modelId="{0271F2EF-2B73-D14B-A129-E11D7B293D2B}" type="sibTrans" cxnId="{6A5DE053-9FE2-1741-AAFD-F5DC4C634D77}">
      <dgm:prSet/>
      <dgm:spPr/>
      <dgm:t>
        <a:bodyPr/>
        <a:lstStyle/>
        <a:p>
          <a:endParaRPr lang="en-US"/>
        </a:p>
      </dgm:t>
    </dgm:pt>
    <dgm:pt modelId="{ACFABCED-47F4-2E43-8160-C641B2CDA211}">
      <dgm:prSet phldrT="[Text]" custT="1"/>
      <dgm:spPr/>
      <dgm:t>
        <a:bodyPr/>
        <a:lstStyle/>
        <a:p>
          <a:r>
            <a:rPr lang="en-US" sz="2000" b="1" dirty="0">
              <a:solidFill>
                <a:schemeClr val="bg1"/>
              </a:solidFill>
            </a:rPr>
            <a:t>Replay</a:t>
          </a:r>
        </a:p>
        <a:p>
          <a:pPr rtl="0"/>
          <a:r>
            <a:rPr lang="en-US" sz="1600" b="1" dirty="0">
              <a:solidFill>
                <a:schemeClr val="bg1"/>
              </a:solidFill>
            </a:rPr>
            <a:t>Adversary repeats a previously captured user response</a:t>
          </a:r>
          <a:endParaRPr lang="en-US" sz="1600" dirty="0">
            <a:solidFill>
              <a:schemeClr val="bg1"/>
            </a:solidFill>
          </a:endParaRPr>
        </a:p>
      </dgm:t>
    </dgm:pt>
    <dgm:pt modelId="{EFE51C9D-AAD2-3D4F-8C72-E6824796FFB9}" type="parTrans" cxnId="{AAABA085-1BA4-F543-AFC6-C0DA0F114184}">
      <dgm:prSet/>
      <dgm:spPr/>
      <dgm:t>
        <a:bodyPr/>
        <a:lstStyle/>
        <a:p>
          <a:endParaRPr lang="en-US"/>
        </a:p>
      </dgm:t>
    </dgm:pt>
    <dgm:pt modelId="{776D60C1-585F-3044-A15C-5183B37C5555}" type="sibTrans" cxnId="{AAABA085-1BA4-F543-AFC6-C0DA0F114184}">
      <dgm:prSet/>
      <dgm:spPr/>
      <dgm:t>
        <a:bodyPr/>
        <a:lstStyle/>
        <a:p>
          <a:endParaRPr lang="en-US"/>
        </a:p>
      </dgm:t>
    </dgm:pt>
    <dgm:pt modelId="{500025F6-D3C8-7B40-B7DA-D92443978067}">
      <dgm:prSet phldrT="[Text]" custT="1"/>
      <dgm:spPr/>
      <dgm:t>
        <a:bodyPr/>
        <a:lstStyle/>
        <a:p>
          <a:pPr rtl="0"/>
          <a:r>
            <a:rPr lang="en-US" sz="2000" b="1" dirty="0">
              <a:solidFill>
                <a:schemeClr val="bg1"/>
              </a:solidFill>
            </a:rPr>
            <a:t>Client Attacks</a:t>
          </a:r>
        </a:p>
        <a:p>
          <a:pPr rtl="0"/>
          <a:r>
            <a:rPr lang="en-US" sz="1600" b="1" dirty="0">
              <a:solidFill>
                <a:schemeClr val="bg1"/>
              </a:solidFill>
            </a:rPr>
            <a:t>Adversary attempts to achieve user authentication without access to the remote host or the intervening communications path</a:t>
          </a:r>
          <a:endParaRPr lang="en-US" sz="1600" dirty="0">
            <a:solidFill>
              <a:schemeClr val="bg1"/>
            </a:solidFill>
          </a:endParaRPr>
        </a:p>
      </dgm:t>
    </dgm:pt>
    <dgm:pt modelId="{4ABB047E-A77E-0543-8B8B-2F747FE67EDD}" type="parTrans" cxnId="{A8FC3921-38B0-EE47-9F28-81257BB3E2C3}">
      <dgm:prSet/>
      <dgm:spPr/>
      <dgm:t>
        <a:bodyPr/>
        <a:lstStyle/>
        <a:p>
          <a:endParaRPr lang="en-US"/>
        </a:p>
      </dgm:t>
    </dgm:pt>
    <dgm:pt modelId="{6AD53F1F-4DA6-6B4C-883D-E27052EC9227}" type="sibTrans" cxnId="{A8FC3921-38B0-EE47-9F28-81257BB3E2C3}">
      <dgm:prSet/>
      <dgm:spPr/>
      <dgm:t>
        <a:bodyPr/>
        <a:lstStyle/>
        <a:p>
          <a:endParaRPr lang="en-US"/>
        </a:p>
      </dgm:t>
    </dgm:pt>
    <dgm:pt modelId="{D75C3278-381F-E346-B329-287FBC7EF762}">
      <dgm:prSet phldrT="[Text]" custT="1"/>
      <dgm:spPr/>
      <dgm:t>
        <a:bodyPr/>
        <a:lstStyle/>
        <a:p>
          <a:pPr rtl="0"/>
          <a:r>
            <a:rPr lang="en-US" sz="1800" b="1" dirty="0">
              <a:solidFill>
                <a:schemeClr val="bg1"/>
              </a:solidFill>
            </a:rPr>
            <a:t>Trojan Horse                                  </a:t>
          </a:r>
          <a:r>
            <a:rPr lang="en-US" sz="1400" b="1" dirty="0">
              <a:solidFill>
                <a:schemeClr val="bg1"/>
              </a:solidFill>
            </a:rPr>
            <a:t>An application or physical device masquerades as an authentic application or device for the purpose of capturing a user password, passcode, or biometric</a:t>
          </a:r>
          <a:endParaRPr lang="en-US" sz="1800" b="1" dirty="0">
            <a:solidFill>
              <a:schemeClr val="bg1"/>
            </a:solidFill>
          </a:endParaRPr>
        </a:p>
      </dgm:t>
    </dgm:pt>
    <dgm:pt modelId="{ECB7D321-4405-F940-83E7-AEDD8E163486}" type="parTrans" cxnId="{E27B67B7-529F-7E4D-A668-70A5BACFF9BE}">
      <dgm:prSet/>
      <dgm:spPr/>
      <dgm:t>
        <a:bodyPr/>
        <a:lstStyle/>
        <a:p>
          <a:endParaRPr lang="en-US"/>
        </a:p>
      </dgm:t>
    </dgm:pt>
    <dgm:pt modelId="{41F36E61-0E91-5647-89E6-F85137370096}" type="sibTrans" cxnId="{E27B67B7-529F-7E4D-A668-70A5BACFF9BE}">
      <dgm:prSet/>
      <dgm:spPr/>
      <dgm:t>
        <a:bodyPr/>
        <a:lstStyle/>
        <a:p>
          <a:endParaRPr lang="en-US"/>
        </a:p>
      </dgm:t>
    </dgm:pt>
    <dgm:pt modelId="{9C5B263E-C272-F243-9E27-15E6D732682B}">
      <dgm:prSet phldrT="[Text]" custT="1"/>
      <dgm:spPr/>
      <dgm:t>
        <a:bodyPr/>
        <a:lstStyle/>
        <a:p>
          <a:pPr rtl="0"/>
          <a:r>
            <a:rPr lang="en-US" sz="2000" b="1" dirty="0">
              <a:solidFill>
                <a:schemeClr val="bg1"/>
              </a:solidFill>
            </a:rPr>
            <a:t>Denial-of-Service                  </a:t>
          </a:r>
        </a:p>
        <a:p>
          <a:pPr rtl="0"/>
          <a:r>
            <a:rPr lang="en-US" sz="1600" b="1" dirty="0">
              <a:solidFill>
                <a:schemeClr val="bg1"/>
              </a:solidFill>
            </a:rPr>
            <a:t>Attempts to disable a user authentication service by flooding the service with numerous authentication attempts</a:t>
          </a:r>
          <a:endParaRPr lang="en-US" sz="2000" b="1" dirty="0">
            <a:solidFill>
              <a:schemeClr val="bg1"/>
            </a:solidFill>
          </a:endParaRPr>
        </a:p>
      </dgm:t>
    </dgm:pt>
    <dgm:pt modelId="{023DAE27-A30D-C040-A960-A743D387B1EC}" type="parTrans" cxnId="{CC4F5CA0-E8C7-A641-B957-E680C4F943D7}">
      <dgm:prSet/>
      <dgm:spPr/>
      <dgm:t>
        <a:bodyPr/>
        <a:lstStyle/>
        <a:p>
          <a:endParaRPr lang="en-US"/>
        </a:p>
      </dgm:t>
    </dgm:pt>
    <dgm:pt modelId="{B39C57FD-A254-EB45-895D-2CE1EC4D1C89}" type="sibTrans" cxnId="{CC4F5CA0-E8C7-A641-B957-E680C4F943D7}">
      <dgm:prSet/>
      <dgm:spPr/>
      <dgm:t>
        <a:bodyPr/>
        <a:lstStyle/>
        <a:p>
          <a:endParaRPr lang="en-US"/>
        </a:p>
      </dgm:t>
    </dgm:pt>
    <dgm:pt modelId="{82107661-9B5E-A944-A316-84DED04798AA}" type="pres">
      <dgm:prSet presAssocID="{908235E6-AE49-2943-939E-2142B5850E01}" presName="composite" presStyleCnt="0">
        <dgm:presLayoutVars>
          <dgm:chMax val="1"/>
          <dgm:dir/>
          <dgm:resizeHandles val="exact"/>
        </dgm:presLayoutVars>
      </dgm:prSet>
      <dgm:spPr/>
    </dgm:pt>
    <dgm:pt modelId="{9E231904-62C7-9445-873B-C11A9DA981D8}" type="pres">
      <dgm:prSet presAssocID="{908235E6-AE49-2943-939E-2142B5850E01}" presName="radial" presStyleCnt="0">
        <dgm:presLayoutVars>
          <dgm:animLvl val="ctr"/>
        </dgm:presLayoutVars>
      </dgm:prSet>
      <dgm:spPr/>
    </dgm:pt>
    <dgm:pt modelId="{4DA0E7FB-61E5-954C-BCED-5276058B0501}" type="pres">
      <dgm:prSet presAssocID="{4934E031-B8F8-674F-9746-8CF9C6F4B217}" presName="centerShape" presStyleLbl="vennNode1" presStyleIdx="0" presStyleCnt="7"/>
      <dgm:spPr/>
    </dgm:pt>
    <dgm:pt modelId="{B435D657-C144-8741-9BC2-C7249D5BD679}" type="pres">
      <dgm:prSet presAssocID="{E60C5DC3-4274-5449-ABA8-AB6398A1AA4D}" presName="node" presStyleLbl="vennNode1" presStyleIdx="1" presStyleCnt="7" custScaleX="149081" custScaleY="136629" custRadScaleRad="86122" custRadScaleInc="1465">
        <dgm:presLayoutVars>
          <dgm:bulletEnabled val="1"/>
        </dgm:presLayoutVars>
      </dgm:prSet>
      <dgm:spPr/>
    </dgm:pt>
    <dgm:pt modelId="{5008F7C2-3B2F-E648-A07F-1C856BC2504D}" type="pres">
      <dgm:prSet presAssocID="{439688C5-511D-114A-B82F-9DDCBDC6DE2A}" presName="node" presStyleLbl="vennNode1" presStyleIdx="2" presStyleCnt="7" custScaleX="138702" custScaleY="128374" custRadScaleRad="104601" custRadScaleInc="1171">
        <dgm:presLayoutVars>
          <dgm:bulletEnabled val="1"/>
        </dgm:presLayoutVars>
      </dgm:prSet>
      <dgm:spPr/>
    </dgm:pt>
    <dgm:pt modelId="{003E0A61-2997-D14C-9833-807AF7126595}" type="pres">
      <dgm:prSet presAssocID="{ACFABCED-47F4-2E43-8160-C641B2CDA211}" presName="node" presStyleLbl="vennNode1" presStyleIdx="3" presStyleCnt="7" custScaleX="130212" custScaleY="132705" custRadScaleRad="109001" custRadScaleInc="-11510">
        <dgm:presLayoutVars>
          <dgm:bulletEnabled val="1"/>
        </dgm:presLayoutVars>
      </dgm:prSet>
      <dgm:spPr/>
    </dgm:pt>
    <dgm:pt modelId="{A46758A4-57EB-5C4E-8B9E-2702AAF1C17A}" type="pres">
      <dgm:prSet presAssocID="{500025F6-D3C8-7B40-B7DA-D92443978067}" presName="node" presStyleLbl="vennNode1" presStyleIdx="4" presStyleCnt="7" custScaleX="137334" custScaleY="126014" custRadScaleRad="81463" custRadScaleInc="-17014">
        <dgm:presLayoutVars>
          <dgm:bulletEnabled val="1"/>
        </dgm:presLayoutVars>
      </dgm:prSet>
      <dgm:spPr/>
    </dgm:pt>
    <dgm:pt modelId="{73CC81F9-E056-5D48-AB2E-5424D642560D}" type="pres">
      <dgm:prSet presAssocID="{D75C3278-381F-E346-B329-287FBC7EF762}" presName="node" presStyleLbl="vennNode1" presStyleIdx="5" presStyleCnt="7" custScaleX="144444" custScaleY="138258" custRadScaleRad="103705" custRadScaleInc="-6738">
        <dgm:presLayoutVars>
          <dgm:bulletEnabled val="1"/>
        </dgm:presLayoutVars>
      </dgm:prSet>
      <dgm:spPr/>
    </dgm:pt>
    <dgm:pt modelId="{905CC022-C6AF-0E41-B566-BB7DFF9510F7}" type="pres">
      <dgm:prSet presAssocID="{9C5B263E-C272-F243-9E27-15E6D732682B}" presName="node" presStyleLbl="vennNode1" presStyleIdx="6" presStyleCnt="7" custScaleX="169067" custScaleY="139474" custRadScaleRad="107960" custRadScaleInc="-10614">
        <dgm:presLayoutVars>
          <dgm:bulletEnabled val="1"/>
        </dgm:presLayoutVars>
      </dgm:prSet>
      <dgm:spPr/>
    </dgm:pt>
  </dgm:ptLst>
  <dgm:cxnLst>
    <dgm:cxn modelId="{952AFD0C-DC98-134A-8ACA-1DE59F5438B2}" type="presOf" srcId="{908235E6-AE49-2943-939E-2142B5850E01}" destId="{82107661-9B5E-A944-A316-84DED04798AA}" srcOrd="0" destOrd="0" presId="urn:microsoft.com/office/officeart/2005/8/layout/radial3"/>
    <dgm:cxn modelId="{A8FC3921-38B0-EE47-9F28-81257BB3E2C3}" srcId="{4934E031-B8F8-674F-9746-8CF9C6F4B217}" destId="{500025F6-D3C8-7B40-B7DA-D92443978067}" srcOrd="3" destOrd="0" parTransId="{4ABB047E-A77E-0543-8B8B-2F747FE67EDD}" sibTransId="{6AD53F1F-4DA6-6B4C-883D-E27052EC9227}"/>
    <dgm:cxn modelId="{455F3129-9827-F146-A8F8-9764BA801CF4}" type="presOf" srcId="{500025F6-D3C8-7B40-B7DA-D92443978067}" destId="{A46758A4-57EB-5C4E-8B9E-2702AAF1C17A}" srcOrd="0" destOrd="0" presId="urn:microsoft.com/office/officeart/2005/8/layout/radial3"/>
    <dgm:cxn modelId="{D1715A33-B1D9-AD4D-B243-8954F3EE3017}" srcId="{4934E031-B8F8-674F-9746-8CF9C6F4B217}" destId="{E60C5DC3-4274-5449-ABA8-AB6398A1AA4D}" srcOrd="0" destOrd="0" parTransId="{E2B7393E-B61C-C54D-B6E9-1CAC56C6DB51}" sibTransId="{4D15A6C1-5DC6-9148-B6C6-657F4B8EFDB1}"/>
    <dgm:cxn modelId="{D311696B-D516-EC49-8B9B-3769968B50CB}" type="presOf" srcId="{9C5B263E-C272-F243-9E27-15E6D732682B}" destId="{905CC022-C6AF-0E41-B566-BB7DFF9510F7}" srcOrd="0" destOrd="0" presId="urn:microsoft.com/office/officeart/2005/8/layout/radial3"/>
    <dgm:cxn modelId="{6A5DE053-9FE2-1741-AAFD-F5DC4C634D77}" srcId="{4934E031-B8F8-674F-9746-8CF9C6F4B217}" destId="{439688C5-511D-114A-B82F-9DDCBDC6DE2A}" srcOrd="1" destOrd="0" parTransId="{FE180398-9D4F-A74F-983A-5416187D8D7B}" sibTransId="{0271F2EF-2B73-D14B-A129-E11D7B293D2B}"/>
    <dgm:cxn modelId="{B467E175-6CDA-D74A-ADBE-FC4A7AD3750B}" type="presOf" srcId="{4934E031-B8F8-674F-9746-8CF9C6F4B217}" destId="{4DA0E7FB-61E5-954C-BCED-5276058B0501}" srcOrd="0" destOrd="0" presId="urn:microsoft.com/office/officeart/2005/8/layout/radial3"/>
    <dgm:cxn modelId="{EB70BA7D-8180-0348-B9D8-C869CA48C7AD}" type="presOf" srcId="{439688C5-511D-114A-B82F-9DDCBDC6DE2A}" destId="{5008F7C2-3B2F-E648-A07F-1C856BC2504D}" srcOrd="0" destOrd="0" presId="urn:microsoft.com/office/officeart/2005/8/layout/radial3"/>
    <dgm:cxn modelId="{9E0E847E-A505-AB45-9338-419DA1208071}" type="presOf" srcId="{D75C3278-381F-E346-B329-287FBC7EF762}" destId="{73CC81F9-E056-5D48-AB2E-5424D642560D}" srcOrd="0" destOrd="0" presId="urn:microsoft.com/office/officeart/2005/8/layout/radial3"/>
    <dgm:cxn modelId="{AAABA085-1BA4-F543-AFC6-C0DA0F114184}" srcId="{4934E031-B8F8-674F-9746-8CF9C6F4B217}" destId="{ACFABCED-47F4-2E43-8160-C641B2CDA211}" srcOrd="2" destOrd="0" parTransId="{EFE51C9D-AAD2-3D4F-8C72-E6824796FFB9}" sibTransId="{776D60C1-585F-3044-A15C-5183B37C5555}"/>
    <dgm:cxn modelId="{CC4F5CA0-E8C7-A641-B957-E680C4F943D7}" srcId="{4934E031-B8F8-674F-9746-8CF9C6F4B217}" destId="{9C5B263E-C272-F243-9E27-15E6D732682B}" srcOrd="5" destOrd="0" parTransId="{023DAE27-A30D-C040-A960-A743D387B1EC}" sibTransId="{B39C57FD-A254-EB45-895D-2CE1EC4D1C89}"/>
    <dgm:cxn modelId="{E27B67B7-529F-7E4D-A668-70A5BACFF9BE}" srcId="{4934E031-B8F8-674F-9746-8CF9C6F4B217}" destId="{D75C3278-381F-E346-B329-287FBC7EF762}" srcOrd="4" destOrd="0" parTransId="{ECB7D321-4405-F940-83E7-AEDD8E163486}" sibTransId="{41F36E61-0E91-5647-89E6-F85137370096}"/>
    <dgm:cxn modelId="{3EE527BD-5A1A-F84F-BFCA-5484B8AE7F5E}" type="presOf" srcId="{ACFABCED-47F4-2E43-8160-C641B2CDA211}" destId="{003E0A61-2997-D14C-9833-807AF7126595}" srcOrd="0" destOrd="0" presId="urn:microsoft.com/office/officeart/2005/8/layout/radial3"/>
    <dgm:cxn modelId="{94C6D0C1-9ABE-3941-83B6-9E6B56B805C6}" srcId="{908235E6-AE49-2943-939E-2142B5850E01}" destId="{4934E031-B8F8-674F-9746-8CF9C6F4B217}" srcOrd="0" destOrd="0" parTransId="{13373D51-121E-6A48-A8BD-2CCC1D2EDC39}" sibTransId="{34120A44-EE18-FB4E-9A8D-85B0E99E7AD4}"/>
    <dgm:cxn modelId="{C3DE7AE8-EA10-7044-8236-430C0C7C6D73}" type="presOf" srcId="{E60C5DC3-4274-5449-ABA8-AB6398A1AA4D}" destId="{B435D657-C144-8741-9BC2-C7249D5BD679}" srcOrd="0" destOrd="0" presId="urn:microsoft.com/office/officeart/2005/8/layout/radial3"/>
    <dgm:cxn modelId="{B296E344-4E9A-C042-92F2-80149D0E323E}" type="presParOf" srcId="{82107661-9B5E-A944-A316-84DED04798AA}" destId="{9E231904-62C7-9445-873B-C11A9DA981D8}" srcOrd="0" destOrd="0" presId="urn:microsoft.com/office/officeart/2005/8/layout/radial3"/>
    <dgm:cxn modelId="{DB5D12BE-1BE2-9F44-83C4-C329C95F4F4F}" type="presParOf" srcId="{9E231904-62C7-9445-873B-C11A9DA981D8}" destId="{4DA0E7FB-61E5-954C-BCED-5276058B0501}" srcOrd="0" destOrd="0" presId="urn:microsoft.com/office/officeart/2005/8/layout/radial3"/>
    <dgm:cxn modelId="{B8DF30EC-F8D0-0F43-BC4A-D7930A5DEE14}" type="presParOf" srcId="{9E231904-62C7-9445-873B-C11A9DA981D8}" destId="{B435D657-C144-8741-9BC2-C7249D5BD679}" srcOrd="1" destOrd="0" presId="urn:microsoft.com/office/officeart/2005/8/layout/radial3"/>
    <dgm:cxn modelId="{BC067C77-60D5-124F-BF66-91F3C5D8BC85}" type="presParOf" srcId="{9E231904-62C7-9445-873B-C11A9DA981D8}" destId="{5008F7C2-3B2F-E648-A07F-1C856BC2504D}" srcOrd="2" destOrd="0" presId="urn:microsoft.com/office/officeart/2005/8/layout/radial3"/>
    <dgm:cxn modelId="{148E19A3-9FF3-2C47-B40E-8743B6FAB304}" type="presParOf" srcId="{9E231904-62C7-9445-873B-C11A9DA981D8}" destId="{003E0A61-2997-D14C-9833-807AF7126595}" srcOrd="3" destOrd="0" presId="urn:microsoft.com/office/officeart/2005/8/layout/radial3"/>
    <dgm:cxn modelId="{24E6BAEF-314E-E842-B8E4-9B173803C666}" type="presParOf" srcId="{9E231904-62C7-9445-873B-C11A9DA981D8}" destId="{A46758A4-57EB-5C4E-8B9E-2702AAF1C17A}" srcOrd="4" destOrd="0" presId="urn:microsoft.com/office/officeart/2005/8/layout/radial3"/>
    <dgm:cxn modelId="{8F5F2E99-4EAC-B640-B292-B3006F92B8BB}" type="presParOf" srcId="{9E231904-62C7-9445-873B-C11A9DA981D8}" destId="{73CC81F9-E056-5D48-AB2E-5424D642560D}" srcOrd="5" destOrd="0" presId="urn:microsoft.com/office/officeart/2005/8/layout/radial3"/>
    <dgm:cxn modelId="{C1909C97-6261-AF4D-99ED-3A71514A848B}" type="presParOf" srcId="{9E231904-62C7-9445-873B-C11A9DA981D8}" destId="{905CC022-C6AF-0E41-B566-BB7DFF9510F7}"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C27B66-85C3-FE47-8D25-064322B09694}" type="doc">
      <dgm:prSet loTypeId="urn:microsoft.com/office/officeart/2005/8/layout/pyramid4" loCatId="" qsTypeId="urn:microsoft.com/office/officeart/2005/8/quickstyle/simple5" qsCatId="simple" csTypeId="urn:microsoft.com/office/officeart/2005/8/colors/accent1_2" csCatId="accent1" phldr="1"/>
      <dgm:spPr/>
      <dgm:t>
        <a:bodyPr/>
        <a:lstStyle/>
        <a:p>
          <a:endParaRPr lang="en-US"/>
        </a:p>
      </dgm:t>
    </dgm:pt>
    <dgm:pt modelId="{B3DDA714-85F4-C440-A494-21D2C202C4E0}">
      <dgm:prSet/>
      <dgm:spPr>
        <a:solidFill>
          <a:schemeClr val="accent2">
            <a:lumMod val="75000"/>
          </a:schemeClr>
        </a:solidFill>
      </dgm:spPr>
      <dgm:t>
        <a:bodyPr/>
        <a:lstStyle/>
        <a:p>
          <a:pPr rtl="0"/>
          <a:r>
            <a:rPr lang="en-US" b="1" dirty="0">
              <a:latin typeface="+mj-lt"/>
            </a:rPr>
            <a:t>Means used to deal with security attacks</a:t>
          </a:r>
        </a:p>
      </dgm:t>
    </dgm:pt>
    <dgm:pt modelId="{7A3CF0DD-68AC-1E41-A62B-38A53FEC9878}" type="parTrans" cxnId="{974378CE-3189-4F4E-840E-9FB62D9CE438}">
      <dgm:prSet/>
      <dgm:spPr/>
      <dgm:t>
        <a:bodyPr/>
        <a:lstStyle/>
        <a:p>
          <a:endParaRPr lang="en-US"/>
        </a:p>
      </dgm:t>
    </dgm:pt>
    <dgm:pt modelId="{D4E3F297-86A2-F648-B63E-D29F3D88D2EB}" type="sibTrans" cxnId="{974378CE-3189-4F4E-840E-9FB62D9CE438}">
      <dgm:prSet/>
      <dgm:spPr/>
      <dgm:t>
        <a:bodyPr/>
        <a:lstStyle/>
        <a:p>
          <a:endParaRPr lang="en-US"/>
        </a:p>
      </dgm:t>
    </dgm:pt>
    <dgm:pt modelId="{A336DF4E-C703-7E44-9B7D-2B36305C39E9}">
      <dgm:prSet/>
      <dgm:spPr>
        <a:solidFill>
          <a:schemeClr val="accent2">
            <a:lumMod val="75000"/>
          </a:schemeClr>
        </a:solidFill>
      </dgm:spPr>
      <dgm:t>
        <a:bodyPr/>
        <a:lstStyle/>
        <a:p>
          <a:pPr rtl="0"/>
          <a:r>
            <a:rPr lang="en-US" b="1" dirty="0">
              <a:latin typeface="+mj-lt"/>
            </a:rPr>
            <a:t>Prevent</a:t>
          </a:r>
        </a:p>
      </dgm:t>
    </dgm:pt>
    <dgm:pt modelId="{4C22A259-72A2-D84A-A9D5-E03D58780F07}" type="parTrans" cxnId="{CDE58C80-BCAE-AB48-97C5-2B92E6BAD3AB}">
      <dgm:prSet/>
      <dgm:spPr/>
      <dgm:t>
        <a:bodyPr/>
        <a:lstStyle/>
        <a:p>
          <a:endParaRPr lang="en-US"/>
        </a:p>
      </dgm:t>
    </dgm:pt>
    <dgm:pt modelId="{5251D487-4D60-8449-858B-2AF763DEF873}" type="sibTrans" cxnId="{CDE58C80-BCAE-AB48-97C5-2B92E6BAD3AB}">
      <dgm:prSet/>
      <dgm:spPr/>
      <dgm:t>
        <a:bodyPr/>
        <a:lstStyle/>
        <a:p>
          <a:endParaRPr lang="en-US"/>
        </a:p>
      </dgm:t>
    </dgm:pt>
    <dgm:pt modelId="{4924E0E7-2A73-5D45-8773-8AAD9100ADF7}">
      <dgm:prSet/>
      <dgm:spPr>
        <a:solidFill>
          <a:schemeClr val="accent2">
            <a:lumMod val="75000"/>
          </a:schemeClr>
        </a:solidFill>
      </dgm:spPr>
      <dgm:t>
        <a:bodyPr/>
        <a:lstStyle/>
        <a:p>
          <a:pPr rtl="0"/>
          <a:r>
            <a:rPr lang="en-US" b="1" dirty="0">
              <a:latin typeface="+mj-lt"/>
            </a:rPr>
            <a:t>Detect</a:t>
          </a:r>
        </a:p>
      </dgm:t>
    </dgm:pt>
    <dgm:pt modelId="{55BDE9C4-8D12-0845-B2A1-6C416011F409}" type="parTrans" cxnId="{8C4AFAB5-71F4-7041-947B-EB5F4EABC601}">
      <dgm:prSet/>
      <dgm:spPr/>
      <dgm:t>
        <a:bodyPr/>
        <a:lstStyle/>
        <a:p>
          <a:endParaRPr lang="en-US"/>
        </a:p>
      </dgm:t>
    </dgm:pt>
    <dgm:pt modelId="{29700473-0525-6E4A-B07A-23DB6023B509}" type="sibTrans" cxnId="{8C4AFAB5-71F4-7041-947B-EB5F4EABC601}">
      <dgm:prSet/>
      <dgm:spPr/>
      <dgm:t>
        <a:bodyPr/>
        <a:lstStyle/>
        <a:p>
          <a:endParaRPr lang="en-US"/>
        </a:p>
      </dgm:t>
    </dgm:pt>
    <dgm:pt modelId="{B79A36A7-1CFF-984B-ADFF-C7F510B1A2B5}">
      <dgm:prSet/>
      <dgm:spPr>
        <a:solidFill>
          <a:schemeClr val="accent2">
            <a:lumMod val="75000"/>
          </a:schemeClr>
        </a:solidFill>
      </dgm:spPr>
      <dgm:t>
        <a:bodyPr/>
        <a:lstStyle/>
        <a:p>
          <a:pPr rtl="0"/>
          <a:r>
            <a:rPr lang="en-US" b="1" dirty="0">
              <a:latin typeface="+mj-lt"/>
            </a:rPr>
            <a:t>Recover</a:t>
          </a:r>
        </a:p>
      </dgm:t>
    </dgm:pt>
    <dgm:pt modelId="{42A12673-BC30-3547-946E-291E2EB60BFB}" type="parTrans" cxnId="{9926DD3E-81FC-A745-AF5D-898A50F82C32}">
      <dgm:prSet/>
      <dgm:spPr/>
      <dgm:t>
        <a:bodyPr/>
        <a:lstStyle/>
        <a:p>
          <a:endParaRPr lang="en-US"/>
        </a:p>
      </dgm:t>
    </dgm:pt>
    <dgm:pt modelId="{4881D328-2989-FF4F-BEAD-9AF35C32EE99}" type="sibTrans" cxnId="{9926DD3E-81FC-A745-AF5D-898A50F82C32}">
      <dgm:prSet/>
      <dgm:spPr/>
      <dgm:t>
        <a:bodyPr/>
        <a:lstStyle/>
        <a:p>
          <a:endParaRPr lang="en-US"/>
        </a:p>
      </dgm:t>
    </dgm:pt>
    <dgm:pt modelId="{9856FC2F-703A-8B4E-851A-5BF13EEF975C}">
      <dgm:prSet/>
      <dgm:spPr>
        <a:solidFill>
          <a:schemeClr val="accent6">
            <a:lumMod val="75000"/>
          </a:schemeClr>
        </a:solidFill>
      </dgm:spPr>
      <dgm:t>
        <a:bodyPr/>
        <a:lstStyle/>
        <a:p>
          <a:pPr rtl="0"/>
          <a:r>
            <a:rPr lang="en-US" b="1" dirty="0">
              <a:latin typeface="+mj-lt"/>
            </a:rPr>
            <a:t>May itself introduce new vulnerabilities</a:t>
          </a:r>
        </a:p>
      </dgm:t>
    </dgm:pt>
    <dgm:pt modelId="{FCF1A9B3-FF76-2B4D-9A7A-080BA326FF63}" type="parTrans" cxnId="{0A2F6957-DA57-E84D-9614-352C3DCE41E8}">
      <dgm:prSet/>
      <dgm:spPr/>
      <dgm:t>
        <a:bodyPr/>
        <a:lstStyle/>
        <a:p>
          <a:endParaRPr lang="en-US"/>
        </a:p>
      </dgm:t>
    </dgm:pt>
    <dgm:pt modelId="{83CB9680-A6BB-F340-B5ED-1B379988E724}" type="sibTrans" cxnId="{0A2F6957-DA57-E84D-9614-352C3DCE41E8}">
      <dgm:prSet/>
      <dgm:spPr/>
      <dgm:t>
        <a:bodyPr/>
        <a:lstStyle/>
        <a:p>
          <a:endParaRPr lang="en-US"/>
        </a:p>
      </dgm:t>
    </dgm:pt>
    <dgm:pt modelId="{6C42D2F8-47A0-8941-9F6F-F92D489C5F7D}">
      <dgm:prSet/>
      <dgm:spPr>
        <a:solidFill>
          <a:schemeClr val="accent3">
            <a:lumMod val="50000"/>
          </a:schemeClr>
        </a:solidFill>
      </dgm:spPr>
      <dgm:t>
        <a:bodyPr/>
        <a:lstStyle/>
        <a:p>
          <a:pPr rtl="0"/>
          <a:r>
            <a:rPr lang="en-US" b="1" dirty="0">
              <a:latin typeface="+mj-lt"/>
            </a:rPr>
            <a:t>Residual vulnerabilities may remain</a:t>
          </a:r>
        </a:p>
      </dgm:t>
    </dgm:pt>
    <dgm:pt modelId="{DD9159D3-1EB1-194C-8115-639C98917B28}" type="parTrans" cxnId="{B367E5E9-4682-8B41-B932-04E99D576417}">
      <dgm:prSet/>
      <dgm:spPr/>
      <dgm:t>
        <a:bodyPr/>
        <a:lstStyle/>
        <a:p>
          <a:endParaRPr lang="en-US"/>
        </a:p>
      </dgm:t>
    </dgm:pt>
    <dgm:pt modelId="{91565F09-7485-AB43-97B3-9D030F5AC2E9}" type="sibTrans" cxnId="{B367E5E9-4682-8B41-B932-04E99D576417}">
      <dgm:prSet/>
      <dgm:spPr/>
      <dgm:t>
        <a:bodyPr/>
        <a:lstStyle/>
        <a:p>
          <a:endParaRPr lang="en-US"/>
        </a:p>
      </dgm:t>
    </dgm:pt>
    <dgm:pt modelId="{116C7FB4-35FB-8846-9E98-B49D50633C24}">
      <dgm:prSet/>
      <dgm:spPr>
        <a:solidFill>
          <a:schemeClr val="accent1">
            <a:lumMod val="75000"/>
          </a:schemeClr>
        </a:solidFill>
      </dgm:spPr>
      <dgm:t>
        <a:bodyPr/>
        <a:lstStyle/>
        <a:p>
          <a:pPr rtl="0"/>
          <a:r>
            <a:rPr lang="en-US" b="1" dirty="0">
              <a:latin typeface="+mj-lt"/>
            </a:rPr>
            <a:t>Goal is to minimize residual level of risk to the assets</a:t>
          </a:r>
        </a:p>
      </dgm:t>
    </dgm:pt>
    <dgm:pt modelId="{49BC4B97-2746-1148-A407-7801C7FF8918}" type="parTrans" cxnId="{FC9A0FE8-983B-2746-A001-FE034E56FBBA}">
      <dgm:prSet/>
      <dgm:spPr/>
      <dgm:t>
        <a:bodyPr/>
        <a:lstStyle/>
        <a:p>
          <a:endParaRPr lang="en-US"/>
        </a:p>
      </dgm:t>
    </dgm:pt>
    <dgm:pt modelId="{4E186EC6-CB75-054D-BA7C-ED7CC9A64BBF}" type="sibTrans" cxnId="{FC9A0FE8-983B-2746-A001-FE034E56FBBA}">
      <dgm:prSet/>
      <dgm:spPr/>
      <dgm:t>
        <a:bodyPr/>
        <a:lstStyle/>
        <a:p>
          <a:endParaRPr lang="en-US"/>
        </a:p>
      </dgm:t>
    </dgm:pt>
    <dgm:pt modelId="{ABA76624-B35D-D14B-A925-FC2AF33A8F54}" type="pres">
      <dgm:prSet presAssocID="{DCC27B66-85C3-FE47-8D25-064322B09694}" presName="compositeShape" presStyleCnt="0">
        <dgm:presLayoutVars>
          <dgm:chMax val="9"/>
          <dgm:dir/>
          <dgm:resizeHandles val="exact"/>
        </dgm:presLayoutVars>
      </dgm:prSet>
      <dgm:spPr/>
    </dgm:pt>
    <dgm:pt modelId="{5486CB17-6359-4640-972B-2307AE1451FD}" type="pres">
      <dgm:prSet presAssocID="{DCC27B66-85C3-FE47-8D25-064322B09694}" presName="triangle1" presStyleLbl="node1" presStyleIdx="0" presStyleCnt="4">
        <dgm:presLayoutVars>
          <dgm:bulletEnabled val="1"/>
        </dgm:presLayoutVars>
      </dgm:prSet>
      <dgm:spPr/>
    </dgm:pt>
    <dgm:pt modelId="{54BFD341-D1F9-D24B-95CE-68C4722408FC}" type="pres">
      <dgm:prSet presAssocID="{DCC27B66-85C3-FE47-8D25-064322B09694}" presName="triangle2" presStyleLbl="node1" presStyleIdx="1" presStyleCnt="4">
        <dgm:presLayoutVars>
          <dgm:bulletEnabled val="1"/>
        </dgm:presLayoutVars>
      </dgm:prSet>
      <dgm:spPr/>
    </dgm:pt>
    <dgm:pt modelId="{A8BE4F15-01F3-5946-9983-265B187E7DB5}" type="pres">
      <dgm:prSet presAssocID="{DCC27B66-85C3-FE47-8D25-064322B09694}" presName="triangle3" presStyleLbl="node1" presStyleIdx="2" presStyleCnt="4">
        <dgm:presLayoutVars>
          <dgm:bulletEnabled val="1"/>
        </dgm:presLayoutVars>
      </dgm:prSet>
      <dgm:spPr/>
    </dgm:pt>
    <dgm:pt modelId="{ED3A1D36-57FE-1B43-8609-452710F6D51C}" type="pres">
      <dgm:prSet presAssocID="{DCC27B66-85C3-FE47-8D25-064322B09694}" presName="triangle4" presStyleLbl="node1" presStyleIdx="3" presStyleCnt="4">
        <dgm:presLayoutVars>
          <dgm:bulletEnabled val="1"/>
        </dgm:presLayoutVars>
      </dgm:prSet>
      <dgm:spPr/>
    </dgm:pt>
  </dgm:ptLst>
  <dgm:cxnLst>
    <dgm:cxn modelId="{7A99080A-9930-AC45-960A-D6C95A21446C}" type="presOf" srcId="{B79A36A7-1CFF-984B-ADFF-C7F510B1A2B5}" destId="{5486CB17-6359-4640-972B-2307AE1451FD}" srcOrd="0" destOrd="3" presId="urn:microsoft.com/office/officeart/2005/8/layout/pyramid4"/>
    <dgm:cxn modelId="{8F5DF023-BAC0-E446-92D8-6E442620FDA7}" type="presOf" srcId="{A336DF4E-C703-7E44-9B7D-2B36305C39E9}" destId="{5486CB17-6359-4640-972B-2307AE1451FD}" srcOrd="0" destOrd="1" presId="urn:microsoft.com/office/officeart/2005/8/layout/pyramid4"/>
    <dgm:cxn modelId="{9926DD3E-81FC-A745-AF5D-898A50F82C32}" srcId="{B3DDA714-85F4-C440-A494-21D2C202C4E0}" destId="{B79A36A7-1CFF-984B-ADFF-C7F510B1A2B5}" srcOrd="2" destOrd="0" parTransId="{42A12673-BC30-3547-946E-291E2EB60BFB}" sibTransId="{4881D328-2989-FF4F-BEAD-9AF35C32EE99}"/>
    <dgm:cxn modelId="{33B9C261-B0AE-314F-970E-BDA903A3D5FE}" type="presOf" srcId="{B3DDA714-85F4-C440-A494-21D2C202C4E0}" destId="{5486CB17-6359-4640-972B-2307AE1451FD}" srcOrd="0" destOrd="0" presId="urn:microsoft.com/office/officeart/2005/8/layout/pyramid4"/>
    <dgm:cxn modelId="{0A2F6957-DA57-E84D-9614-352C3DCE41E8}" srcId="{DCC27B66-85C3-FE47-8D25-064322B09694}" destId="{9856FC2F-703A-8B4E-851A-5BF13EEF975C}" srcOrd="1" destOrd="0" parTransId="{FCF1A9B3-FF76-2B4D-9A7A-080BA326FF63}" sibTransId="{83CB9680-A6BB-F340-B5ED-1B379988E724}"/>
    <dgm:cxn modelId="{CDE58C80-BCAE-AB48-97C5-2B92E6BAD3AB}" srcId="{B3DDA714-85F4-C440-A494-21D2C202C4E0}" destId="{A336DF4E-C703-7E44-9B7D-2B36305C39E9}" srcOrd="0" destOrd="0" parTransId="{4C22A259-72A2-D84A-A9D5-E03D58780F07}" sibTransId="{5251D487-4D60-8449-858B-2AF763DEF873}"/>
    <dgm:cxn modelId="{A49C4C8B-B079-9A4C-9E7D-6C56A8A6B718}" type="presOf" srcId="{9856FC2F-703A-8B4E-851A-5BF13EEF975C}" destId="{54BFD341-D1F9-D24B-95CE-68C4722408FC}" srcOrd="0" destOrd="0" presId="urn:microsoft.com/office/officeart/2005/8/layout/pyramid4"/>
    <dgm:cxn modelId="{F9DD5EA1-96B4-9D4D-8652-1067983ABA67}" type="presOf" srcId="{116C7FB4-35FB-8846-9E98-B49D50633C24}" destId="{ED3A1D36-57FE-1B43-8609-452710F6D51C}" srcOrd="0" destOrd="0" presId="urn:microsoft.com/office/officeart/2005/8/layout/pyramid4"/>
    <dgm:cxn modelId="{62A0FEA2-00E2-4B4E-B688-28E44733B09A}" type="presOf" srcId="{6C42D2F8-47A0-8941-9F6F-F92D489C5F7D}" destId="{A8BE4F15-01F3-5946-9983-265B187E7DB5}" srcOrd="0" destOrd="0" presId="urn:microsoft.com/office/officeart/2005/8/layout/pyramid4"/>
    <dgm:cxn modelId="{8C4AFAB5-71F4-7041-947B-EB5F4EABC601}" srcId="{B3DDA714-85F4-C440-A494-21D2C202C4E0}" destId="{4924E0E7-2A73-5D45-8773-8AAD9100ADF7}" srcOrd="1" destOrd="0" parTransId="{55BDE9C4-8D12-0845-B2A1-6C416011F409}" sibTransId="{29700473-0525-6E4A-B07A-23DB6023B509}"/>
    <dgm:cxn modelId="{974378CE-3189-4F4E-840E-9FB62D9CE438}" srcId="{DCC27B66-85C3-FE47-8D25-064322B09694}" destId="{B3DDA714-85F4-C440-A494-21D2C202C4E0}" srcOrd="0" destOrd="0" parTransId="{7A3CF0DD-68AC-1E41-A62B-38A53FEC9878}" sibTransId="{D4E3F297-86A2-F648-B63E-D29F3D88D2EB}"/>
    <dgm:cxn modelId="{F2AEDAD5-5889-C541-BC11-80352890049C}" type="presOf" srcId="{DCC27B66-85C3-FE47-8D25-064322B09694}" destId="{ABA76624-B35D-D14B-A925-FC2AF33A8F54}" srcOrd="0" destOrd="0" presId="urn:microsoft.com/office/officeart/2005/8/layout/pyramid4"/>
    <dgm:cxn modelId="{FC9A0FE8-983B-2746-A001-FE034E56FBBA}" srcId="{DCC27B66-85C3-FE47-8D25-064322B09694}" destId="{116C7FB4-35FB-8846-9E98-B49D50633C24}" srcOrd="3" destOrd="0" parTransId="{49BC4B97-2746-1148-A407-7801C7FF8918}" sibTransId="{4E186EC6-CB75-054D-BA7C-ED7CC9A64BBF}"/>
    <dgm:cxn modelId="{B367E5E9-4682-8B41-B932-04E99D576417}" srcId="{DCC27B66-85C3-FE47-8D25-064322B09694}" destId="{6C42D2F8-47A0-8941-9F6F-F92D489C5F7D}" srcOrd="2" destOrd="0" parTransId="{DD9159D3-1EB1-194C-8115-639C98917B28}" sibTransId="{91565F09-7485-AB43-97B3-9D030F5AC2E9}"/>
    <dgm:cxn modelId="{06A66BEE-05DA-4A4D-884E-3A166B26560A}" type="presOf" srcId="{4924E0E7-2A73-5D45-8773-8AAD9100ADF7}" destId="{5486CB17-6359-4640-972B-2307AE1451FD}" srcOrd="0" destOrd="2" presId="urn:microsoft.com/office/officeart/2005/8/layout/pyramid4"/>
    <dgm:cxn modelId="{110B150C-B61A-B442-BE04-981A0C795474}" type="presParOf" srcId="{ABA76624-B35D-D14B-A925-FC2AF33A8F54}" destId="{5486CB17-6359-4640-972B-2307AE1451FD}" srcOrd="0" destOrd="0" presId="urn:microsoft.com/office/officeart/2005/8/layout/pyramid4"/>
    <dgm:cxn modelId="{720B6038-3E36-A143-A0E2-59BE4C821020}" type="presParOf" srcId="{ABA76624-B35D-D14B-A925-FC2AF33A8F54}" destId="{54BFD341-D1F9-D24B-95CE-68C4722408FC}" srcOrd="1" destOrd="0" presId="urn:microsoft.com/office/officeart/2005/8/layout/pyramid4"/>
    <dgm:cxn modelId="{C182BC6F-A3B9-1240-85D4-AFA83E7E6CF9}" type="presParOf" srcId="{ABA76624-B35D-D14B-A925-FC2AF33A8F54}" destId="{A8BE4F15-01F3-5946-9983-265B187E7DB5}" srcOrd="2" destOrd="0" presId="urn:microsoft.com/office/officeart/2005/8/layout/pyramid4"/>
    <dgm:cxn modelId="{F3521250-E49D-8D41-BF64-C9350205B63B}" type="presParOf" srcId="{ABA76624-B35D-D14B-A925-FC2AF33A8F54}" destId="{ED3A1D36-57FE-1B43-8609-452710F6D51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custT="1"/>
      <dgm:spPr/>
      <dgm:t>
        <a:bodyPr/>
        <a:lstStyle/>
        <a:p>
          <a:pPr rtl="0"/>
          <a:r>
            <a:rPr lang="en-US" sz="4000" dirty="0"/>
            <a:t>Subject</a:t>
          </a:r>
        </a:p>
      </dgm:t>
    </dgm:pt>
    <dgm:pt modelId="{54DFA7A9-43C6-764B-9A42-55F30C2E113C}" type="parTrans" cxnId="{41DB8314-E9C4-D246-BE16-E7C74BFC36F9}">
      <dgm:prSet/>
      <dgm:spPr/>
      <dgm:t>
        <a:bodyPr/>
        <a:lstStyle/>
        <a:p>
          <a:endParaRPr lang="en-US" sz="2800"/>
        </a:p>
      </dgm:t>
    </dgm:pt>
    <dgm:pt modelId="{2E413553-9B7D-0E45-A864-0197CA9212A5}" type="sibTrans" cxnId="{41DB8314-E9C4-D246-BE16-E7C74BFC36F9}">
      <dgm:prSet/>
      <dgm:spPr/>
      <dgm:t>
        <a:bodyPr/>
        <a:lstStyle/>
        <a:p>
          <a:endParaRPr lang="en-US" sz="2800"/>
        </a:p>
      </dgm:t>
    </dgm:pt>
    <dgm:pt modelId="{11AAFE74-1611-454E-A274-238D429D6D26}">
      <dgm:prSet custT="1"/>
      <dgm:spPr/>
      <dgm:t>
        <a:bodyPr/>
        <a:lstStyle/>
        <a:p>
          <a:pPr rtl="0">
            <a:lnSpc>
              <a:spcPct val="100000"/>
            </a:lnSpc>
            <a:spcAft>
              <a:spcPts val="0"/>
            </a:spcAft>
          </a:pPr>
          <a:r>
            <a:rPr lang="en-US" sz="2000" dirty="0">
              <a:latin typeface="+mj-lt"/>
            </a:rPr>
            <a:t>An entity capable of accessing objects</a:t>
          </a:r>
        </a:p>
      </dgm:t>
    </dgm:pt>
    <dgm:pt modelId="{885CD814-982B-294D-A8BB-ECB3FB4987FE}" type="parTrans" cxnId="{3E4B0AC8-FFE9-7D40-83F7-35E76B3BD862}">
      <dgm:prSet/>
      <dgm:spPr/>
      <dgm:t>
        <a:bodyPr/>
        <a:lstStyle/>
        <a:p>
          <a:endParaRPr lang="en-US" sz="2800"/>
        </a:p>
      </dgm:t>
    </dgm:pt>
    <dgm:pt modelId="{32406191-90F7-9E46-84AA-919C12F2A5F4}" type="sibTrans" cxnId="{3E4B0AC8-FFE9-7D40-83F7-35E76B3BD862}">
      <dgm:prSet/>
      <dgm:spPr/>
      <dgm:t>
        <a:bodyPr/>
        <a:lstStyle/>
        <a:p>
          <a:endParaRPr lang="en-US" sz="2800"/>
        </a:p>
      </dgm:t>
    </dgm:pt>
    <dgm:pt modelId="{87354C1B-6753-C742-88E6-2749AB4236A5}">
      <dgm:prSet custT="1"/>
      <dgm:spPr/>
      <dgm:t>
        <a:bodyPr/>
        <a:lstStyle/>
        <a:p>
          <a:pPr rtl="0">
            <a:lnSpc>
              <a:spcPct val="100000"/>
            </a:lnSpc>
            <a:spcAft>
              <a:spcPts val="0"/>
            </a:spcAft>
          </a:pPr>
          <a:r>
            <a:rPr lang="en-US" sz="2000" dirty="0">
              <a:latin typeface="+mj-lt"/>
            </a:rPr>
            <a:t>Three classes</a:t>
          </a:r>
        </a:p>
      </dgm:t>
    </dgm:pt>
    <dgm:pt modelId="{9B05CFFA-1A00-004B-9027-D05639CE2E4B}" type="parTrans" cxnId="{C9C873C4-8115-2C41-8518-58B5D62A71BE}">
      <dgm:prSet/>
      <dgm:spPr/>
      <dgm:t>
        <a:bodyPr/>
        <a:lstStyle/>
        <a:p>
          <a:endParaRPr lang="en-US" sz="2800"/>
        </a:p>
      </dgm:t>
    </dgm:pt>
    <dgm:pt modelId="{837B8399-3DD3-6D4F-A218-BD13AEFC7C99}" type="sibTrans" cxnId="{C9C873C4-8115-2C41-8518-58B5D62A71BE}">
      <dgm:prSet/>
      <dgm:spPr/>
      <dgm:t>
        <a:bodyPr/>
        <a:lstStyle/>
        <a:p>
          <a:endParaRPr lang="en-US" sz="2800"/>
        </a:p>
      </dgm:t>
    </dgm:pt>
    <dgm:pt modelId="{E7C074B8-C177-2F4F-A60A-C7DB914904FB}">
      <dgm:prSet custT="1"/>
      <dgm:spPr/>
      <dgm:t>
        <a:bodyPr/>
        <a:lstStyle/>
        <a:p>
          <a:pPr rtl="0">
            <a:lnSpc>
              <a:spcPct val="100000"/>
            </a:lnSpc>
            <a:spcAft>
              <a:spcPts val="0"/>
            </a:spcAft>
          </a:pPr>
          <a:r>
            <a:rPr lang="en-US" sz="1800" dirty="0">
              <a:latin typeface="+mj-lt"/>
            </a:rPr>
            <a:t>Owner</a:t>
          </a:r>
        </a:p>
      </dgm:t>
    </dgm:pt>
    <dgm:pt modelId="{40C6DD54-1788-5942-908A-630ED4C43B10}" type="parTrans" cxnId="{6E436FB4-9578-544F-8581-6A1A2AE012FA}">
      <dgm:prSet/>
      <dgm:spPr/>
      <dgm:t>
        <a:bodyPr/>
        <a:lstStyle/>
        <a:p>
          <a:endParaRPr lang="en-US" sz="2800"/>
        </a:p>
      </dgm:t>
    </dgm:pt>
    <dgm:pt modelId="{E55B0399-F0D7-284A-A14C-BFA89374610D}" type="sibTrans" cxnId="{6E436FB4-9578-544F-8581-6A1A2AE012FA}">
      <dgm:prSet/>
      <dgm:spPr/>
      <dgm:t>
        <a:bodyPr/>
        <a:lstStyle/>
        <a:p>
          <a:endParaRPr lang="en-US" sz="2800"/>
        </a:p>
      </dgm:t>
    </dgm:pt>
    <dgm:pt modelId="{DD2EF354-602C-6E46-B9C1-93D8A00B1813}">
      <dgm:prSet custT="1"/>
      <dgm:spPr/>
      <dgm:t>
        <a:bodyPr/>
        <a:lstStyle/>
        <a:p>
          <a:pPr rtl="0">
            <a:lnSpc>
              <a:spcPct val="100000"/>
            </a:lnSpc>
            <a:spcAft>
              <a:spcPts val="0"/>
            </a:spcAft>
          </a:pPr>
          <a:r>
            <a:rPr lang="en-US" sz="1800" dirty="0">
              <a:latin typeface="+mj-lt"/>
            </a:rPr>
            <a:t>Group</a:t>
          </a:r>
        </a:p>
      </dgm:t>
    </dgm:pt>
    <dgm:pt modelId="{DBACAF61-96D2-0B46-BC84-7D44B6894273}" type="parTrans" cxnId="{408785A0-8335-5A4F-9694-9A82B2D0B8C3}">
      <dgm:prSet/>
      <dgm:spPr/>
      <dgm:t>
        <a:bodyPr/>
        <a:lstStyle/>
        <a:p>
          <a:endParaRPr lang="en-US" sz="2800"/>
        </a:p>
      </dgm:t>
    </dgm:pt>
    <dgm:pt modelId="{32ED3F57-D6B5-894B-8936-E183F5720F36}" type="sibTrans" cxnId="{408785A0-8335-5A4F-9694-9A82B2D0B8C3}">
      <dgm:prSet/>
      <dgm:spPr/>
      <dgm:t>
        <a:bodyPr/>
        <a:lstStyle/>
        <a:p>
          <a:endParaRPr lang="en-US" sz="2800"/>
        </a:p>
      </dgm:t>
    </dgm:pt>
    <dgm:pt modelId="{E2D0BC85-DBA5-5545-901B-2FB5F17E1DA6}">
      <dgm:prSet custT="1"/>
      <dgm:spPr/>
      <dgm:t>
        <a:bodyPr/>
        <a:lstStyle/>
        <a:p>
          <a:pPr rtl="0">
            <a:lnSpc>
              <a:spcPct val="100000"/>
            </a:lnSpc>
            <a:spcAft>
              <a:spcPts val="0"/>
            </a:spcAft>
          </a:pPr>
          <a:r>
            <a:rPr lang="en-US" sz="1800" dirty="0">
              <a:latin typeface="+mj-lt"/>
            </a:rPr>
            <a:t>World </a:t>
          </a:r>
        </a:p>
      </dgm:t>
    </dgm:pt>
    <dgm:pt modelId="{338FFBBD-BAA1-DA47-BCD6-832891D81163}" type="parTrans" cxnId="{80E8EFA1-D763-834F-9F61-5CC82224A9B4}">
      <dgm:prSet/>
      <dgm:spPr/>
      <dgm:t>
        <a:bodyPr/>
        <a:lstStyle/>
        <a:p>
          <a:endParaRPr lang="en-US" sz="2800"/>
        </a:p>
      </dgm:t>
    </dgm:pt>
    <dgm:pt modelId="{7E48BBBD-B50C-2040-A0BA-68144536DCFF}" type="sibTrans" cxnId="{80E8EFA1-D763-834F-9F61-5CC82224A9B4}">
      <dgm:prSet/>
      <dgm:spPr/>
      <dgm:t>
        <a:bodyPr/>
        <a:lstStyle/>
        <a:p>
          <a:endParaRPr lang="en-US" sz="2800"/>
        </a:p>
      </dgm:t>
    </dgm:pt>
    <dgm:pt modelId="{B4049728-E96E-6842-BE9D-FB3A9AD162B1}">
      <dgm:prSet custT="1"/>
      <dgm:spPr/>
      <dgm:t>
        <a:bodyPr/>
        <a:lstStyle/>
        <a:p>
          <a:pPr rtl="0"/>
          <a:r>
            <a:rPr lang="en-US" sz="4000" dirty="0"/>
            <a:t>Object</a:t>
          </a:r>
        </a:p>
      </dgm:t>
    </dgm:pt>
    <dgm:pt modelId="{D2BBAED2-6D04-724F-977D-ABAF7A177AD2}" type="parTrans" cxnId="{616FD14F-546D-394F-BD5C-40FF5EAD9A9E}">
      <dgm:prSet/>
      <dgm:spPr/>
      <dgm:t>
        <a:bodyPr/>
        <a:lstStyle/>
        <a:p>
          <a:endParaRPr lang="en-US" sz="2800"/>
        </a:p>
      </dgm:t>
    </dgm:pt>
    <dgm:pt modelId="{8B9292EB-D04C-264C-B69C-74C6F5EDA427}" type="sibTrans" cxnId="{616FD14F-546D-394F-BD5C-40FF5EAD9A9E}">
      <dgm:prSet/>
      <dgm:spPr/>
      <dgm:t>
        <a:bodyPr/>
        <a:lstStyle/>
        <a:p>
          <a:endParaRPr lang="en-US" sz="2800"/>
        </a:p>
      </dgm:t>
    </dgm:pt>
    <dgm:pt modelId="{4984516E-24CA-504C-9742-C8C701E01755}">
      <dgm:prSet custT="1"/>
      <dgm:spPr/>
      <dgm:t>
        <a:bodyPr/>
        <a:lstStyle/>
        <a:p>
          <a:pPr rtl="0"/>
          <a:r>
            <a:rPr lang="en-US" sz="2000" dirty="0">
              <a:latin typeface="+mj-lt"/>
            </a:rPr>
            <a:t>A resource to which access is controlled</a:t>
          </a:r>
        </a:p>
      </dgm:t>
    </dgm:pt>
    <dgm:pt modelId="{C5EB2781-6404-664E-AA68-A873DA37E96A}" type="parTrans" cxnId="{1D5DAD39-028F-094B-8564-1F139442A40F}">
      <dgm:prSet/>
      <dgm:spPr/>
      <dgm:t>
        <a:bodyPr/>
        <a:lstStyle/>
        <a:p>
          <a:endParaRPr lang="en-US" sz="2800"/>
        </a:p>
      </dgm:t>
    </dgm:pt>
    <dgm:pt modelId="{2EE0F926-F75D-6C46-B090-C94B6E9D5515}" type="sibTrans" cxnId="{1D5DAD39-028F-094B-8564-1F139442A40F}">
      <dgm:prSet/>
      <dgm:spPr/>
      <dgm:t>
        <a:bodyPr/>
        <a:lstStyle/>
        <a:p>
          <a:endParaRPr lang="en-US" sz="2800"/>
        </a:p>
      </dgm:t>
    </dgm:pt>
    <dgm:pt modelId="{9A794CDC-2CEE-3E4F-9B30-053B7CC6291C}">
      <dgm:prSet custT="1"/>
      <dgm:spPr/>
      <dgm:t>
        <a:bodyPr/>
        <a:lstStyle/>
        <a:p>
          <a:pPr rtl="0"/>
          <a:r>
            <a:rPr lang="en-US" sz="2000" dirty="0">
              <a:latin typeface="+mj-lt"/>
            </a:rPr>
            <a:t>Entity used to contain and/or receive information</a:t>
          </a:r>
        </a:p>
      </dgm:t>
    </dgm:pt>
    <dgm:pt modelId="{8191F20F-A952-CD41-9A80-21149E7F6EB1}" type="parTrans" cxnId="{A8529722-4798-084A-BCD2-6500D547C44B}">
      <dgm:prSet/>
      <dgm:spPr/>
      <dgm:t>
        <a:bodyPr/>
        <a:lstStyle/>
        <a:p>
          <a:endParaRPr lang="en-US" sz="2800"/>
        </a:p>
      </dgm:t>
    </dgm:pt>
    <dgm:pt modelId="{F4366696-690E-9E42-97E1-AB950252A82B}" type="sibTrans" cxnId="{A8529722-4798-084A-BCD2-6500D547C44B}">
      <dgm:prSet/>
      <dgm:spPr/>
      <dgm:t>
        <a:bodyPr/>
        <a:lstStyle/>
        <a:p>
          <a:endParaRPr lang="en-US" sz="2800"/>
        </a:p>
      </dgm:t>
    </dgm:pt>
    <dgm:pt modelId="{91F4008A-17C0-D54B-99DB-5D6DAED7E29A}">
      <dgm:prSet custT="1"/>
      <dgm:spPr/>
      <dgm:t>
        <a:bodyPr/>
        <a:lstStyle/>
        <a:p>
          <a:pPr rtl="0"/>
          <a:r>
            <a:rPr lang="en-US" sz="4000" dirty="0"/>
            <a:t>Access right</a:t>
          </a:r>
        </a:p>
      </dgm:t>
    </dgm:pt>
    <dgm:pt modelId="{975E9E39-3E46-2B45-B13C-D62A712A56B3}" type="parTrans" cxnId="{AEBBFA34-3839-6A4C-9A78-1AFE2C3B2882}">
      <dgm:prSet/>
      <dgm:spPr/>
      <dgm:t>
        <a:bodyPr/>
        <a:lstStyle/>
        <a:p>
          <a:endParaRPr lang="en-US" sz="2800"/>
        </a:p>
      </dgm:t>
    </dgm:pt>
    <dgm:pt modelId="{93AD40CB-21FF-D240-AB05-AB7FFE73CD75}" type="sibTrans" cxnId="{AEBBFA34-3839-6A4C-9A78-1AFE2C3B2882}">
      <dgm:prSet/>
      <dgm:spPr/>
      <dgm:t>
        <a:bodyPr/>
        <a:lstStyle/>
        <a:p>
          <a:endParaRPr lang="en-US" sz="2800"/>
        </a:p>
      </dgm:t>
    </dgm:pt>
    <dgm:pt modelId="{7670846F-B6CE-8C47-8A91-B0A82EABAE3F}">
      <dgm:prSet custT="1"/>
      <dgm:spPr/>
      <dgm:t>
        <a:bodyPr/>
        <a:lstStyle/>
        <a:p>
          <a:pPr rtl="0"/>
          <a:r>
            <a:rPr lang="en-US" sz="1800" dirty="0">
              <a:latin typeface="+mj-lt"/>
              <a:cs typeface="Palatino Linotype (Body)"/>
            </a:rPr>
            <a:t>Describes the way in which a subject may access an object</a:t>
          </a:r>
        </a:p>
      </dgm:t>
    </dgm:pt>
    <dgm:pt modelId="{4F837F1F-AD65-1346-826D-5AB683919AF2}" type="parTrans" cxnId="{6D77BC4F-5BCD-0F4D-8FB5-3EED533AF0BF}">
      <dgm:prSet/>
      <dgm:spPr/>
      <dgm:t>
        <a:bodyPr/>
        <a:lstStyle/>
        <a:p>
          <a:endParaRPr lang="en-US" sz="2800"/>
        </a:p>
      </dgm:t>
    </dgm:pt>
    <dgm:pt modelId="{00DB2397-AC3B-3B4C-B955-C02107A7727E}" type="sibTrans" cxnId="{6D77BC4F-5BCD-0F4D-8FB5-3EED533AF0BF}">
      <dgm:prSet/>
      <dgm:spPr/>
      <dgm:t>
        <a:bodyPr/>
        <a:lstStyle/>
        <a:p>
          <a:endParaRPr lang="en-US" sz="2800"/>
        </a:p>
      </dgm:t>
    </dgm:pt>
    <dgm:pt modelId="{77A0F7DF-7174-674D-9B5F-BCC001F92FCD}">
      <dgm:prSet custT="1"/>
      <dgm:spPr/>
      <dgm:t>
        <a:bodyPr/>
        <a:lstStyle/>
        <a:p>
          <a:pPr rtl="0">
            <a:lnSpc>
              <a:spcPct val="90000"/>
            </a:lnSpc>
            <a:spcAft>
              <a:spcPct val="35000"/>
            </a:spcAft>
          </a:pPr>
          <a:r>
            <a:rPr lang="en-US" sz="2000" dirty="0">
              <a:latin typeface="+mj-lt"/>
              <a:cs typeface="Palatino Linotype (Body)"/>
            </a:rPr>
            <a:t>Could include:</a:t>
          </a:r>
        </a:p>
      </dgm:t>
    </dgm:pt>
    <dgm:pt modelId="{11E891B9-6768-BE46-9C18-9B27CA6A36E4}" type="parTrans" cxnId="{F8720B76-922D-3949-853E-628AEE6D6465}">
      <dgm:prSet/>
      <dgm:spPr/>
      <dgm:t>
        <a:bodyPr/>
        <a:lstStyle/>
        <a:p>
          <a:endParaRPr lang="en-US" sz="2800"/>
        </a:p>
      </dgm:t>
    </dgm:pt>
    <dgm:pt modelId="{32A13C38-7A51-BC4E-ABEC-8FC47B326FA6}" type="sibTrans" cxnId="{F8720B76-922D-3949-853E-628AEE6D6465}">
      <dgm:prSet/>
      <dgm:spPr/>
      <dgm:t>
        <a:bodyPr/>
        <a:lstStyle/>
        <a:p>
          <a:endParaRPr lang="en-US" sz="2800"/>
        </a:p>
      </dgm:t>
    </dgm:pt>
    <dgm:pt modelId="{E93BE589-167A-6449-B836-DA4690ED93BA}">
      <dgm:prSet custT="1"/>
      <dgm:spPr/>
      <dgm:t>
        <a:bodyPr/>
        <a:lstStyle/>
        <a:p>
          <a:pPr rtl="0">
            <a:lnSpc>
              <a:spcPct val="100000"/>
            </a:lnSpc>
            <a:spcAft>
              <a:spcPts val="0"/>
            </a:spcAft>
          </a:pPr>
          <a:r>
            <a:rPr lang="en-US" sz="1800" dirty="0">
              <a:latin typeface="+mj-lt"/>
              <a:cs typeface="Palatino Linotype (Body)"/>
            </a:rPr>
            <a:t>Read</a:t>
          </a:r>
        </a:p>
      </dgm:t>
    </dgm:pt>
    <dgm:pt modelId="{18549B04-3332-BA49-BE66-C4BD385C5FCC}" type="parTrans" cxnId="{D2269C2F-E66F-964A-81C8-A7733C4E061E}">
      <dgm:prSet/>
      <dgm:spPr/>
      <dgm:t>
        <a:bodyPr/>
        <a:lstStyle/>
        <a:p>
          <a:endParaRPr lang="en-US" sz="2800"/>
        </a:p>
      </dgm:t>
    </dgm:pt>
    <dgm:pt modelId="{D6381FB9-46C9-2C4A-B792-33143D2EAC3A}" type="sibTrans" cxnId="{D2269C2F-E66F-964A-81C8-A7733C4E061E}">
      <dgm:prSet/>
      <dgm:spPr/>
      <dgm:t>
        <a:bodyPr/>
        <a:lstStyle/>
        <a:p>
          <a:endParaRPr lang="en-US" sz="2800"/>
        </a:p>
      </dgm:t>
    </dgm:pt>
    <dgm:pt modelId="{31CAAD88-7595-F241-8C51-FB46A31E00C8}">
      <dgm:prSet custT="1"/>
      <dgm:spPr/>
      <dgm:t>
        <a:bodyPr/>
        <a:lstStyle/>
        <a:p>
          <a:pPr rtl="0">
            <a:lnSpc>
              <a:spcPct val="100000"/>
            </a:lnSpc>
            <a:spcAft>
              <a:spcPts val="0"/>
            </a:spcAft>
          </a:pPr>
          <a:r>
            <a:rPr lang="en-US" sz="1800" dirty="0">
              <a:latin typeface="+mj-lt"/>
              <a:cs typeface="Palatino Linotype (Body)"/>
            </a:rPr>
            <a:t>Write</a:t>
          </a:r>
        </a:p>
      </dgm:t>
    </dgm:pt>
    <dgm:pt modelId="{EA315F1B-4007-F34A-B1F5-0081DE712B06}" type="parTrans" cxnId="{611A6D84-8A88-3548-9C39-A9E6C2DF6F87}">
      <dgm:prSet/>
      <dgm:spPr/>
      <dgm:t>
        <a:bodyPr/>
        <a:lstStyle/>
        <a:p>
          <a:endParaRPr lang="en-US" sz="2800"/>
        </a:p>
      </dgm:t>
    </dgm:pt>
    <dgm:pt modelId="{A9420A81-1D75-A24F-9C80-2AFA53265DF5}" type="sibTrans" cxnId="{611A6D84-8A88-3548-9C39-A9E6C2DF6F87}">
      <dgm:prSet/>
      <dgm:spPr/>
      <dgm:t>
        <a:bodyPr/>
        <a:lstStyle/>
        <a:p>
          <a:endParaRPr lang="en-US" sz="2800"/>
        </a:p>
      </dgm:t>
    </dgm:pt>
    <dgm:pt modelId="{48048501-D26D-DB43-ABD0-8054FDEA39B8}">
      <dgm:prSet custT="1"/>
      <dgm:spPr/>
      <dgm:t>
        <a:bodyPr/>
        <a:lstStyle/>
        <a:p>
          <a:pPr rtl="0">
            <a:lnSpc>
              <a:spcPct val="100000"/>
            </a:lnSpc>
            <a:spcAft>
              <a:spcPts val="0"/>
            </a:spcAft>
          </a:pPr>
          <a:r>
            <a:rPr lang="en-US" sz="1800" dirty="0">
              <a:latin typeface="+mj-lt"/>
              <a:cs typeface="Palatino Linotype (Body)"/>
            </a:rPr>
            <a:t>Execute</a:t>
          </a:r>
        </a:p>
      </dgm:t>
    </dgm:pt>
    <dgm:pt modelId="{04E466E1-E40E-8647-9C73-86F9E71B136F}" type="parTrans" cxnId="{9890AA4B-5FE7-8143-BD8A-92D33AA57F0E}">
      <dgm:prSet/>
      <dgm:spPr/>
      <dgm:t>
        <a:bodyPr/>
        <a:lstStyle/>
        <a:p>
          <a:endParaRPr lang="en-US" sz="2800"/>
        </a:p>
      </dgm:t>
    </dgm:pt>
    <dgm:pt modelId="{9D9A9689-9238-7440-8DA1-796A5E75B9B4}" type="sibTrans" cxnId="{9890AA4B-5FE7-8143-BD8A-92D33AA57F0E}">
      <dgm:prSet/>
      <dgm:spPr/>
      <dgm:t>
        <a:bodyPr/>
        <a:lstStyle/>
        <a:p>
          <a:endParaRPr lang="en-US" sz="2800"/>
        </a:p>
      </dgm:t>
    </dgm:pt>
    <dgm:pt modelId="{CBC559EA-06F6-9E4E-B73C-CD8F8AAE62CA}">
      <dgm:prSet custT="1"/>
      <dgm:spPr/>
      <dgm:t>
        <a:bodyPr/>
        <a:lstStyle/>
        <a:p>
          <a:pPr rtl="0">
            <a:lnSpc>
              <a:spcPct val="100000"/>
            </a:lnSpc>
            <a:spcAft>
              <a:spcPts val="0"/>
            </a:spcAft>
          </a:pPr>
          <a:r>
            <a:rPr lang="en-US" sz="1800" dirty="0">
              <a:latin typeface="+mj-lt"/>
              <a:cs typeface="Palatino Linotype (Body)"/>
            </a:rPr>
            <a:t>Delete</a:t>
          </a:r>
        </a:p>
      </dgm:t>
    </dgm:pt>
    <dgm:pt modelId="{7D932BDD-9A5F-1147-A931-B7CA41B09C4B}" type="parTrans" cxnId="{5C43DC35-5DBB-A341-B51E-4AFD7EB8A806}">
      <dgm:prSet/>
      <dgm:spPr/>
      <dgm:t>
        <a:bodyPr/>
        <a:lstStyle/>
        <a:p>
          <a:endParaRPr lang="en-US" sz="2800"/>
        </a:p>
      </dgm:t>
    </dgm:pt>
    <dgm:pt modelId="{910687FB-0153-0748-80AF-AC19B191DB17}" type="sibTrans" cxnId="{5C43DC35-5DBB-A341-B51E-4AFD7EB8A806}">
      <dgm:prSet/>
      <dgm:spPr/>
      <dgm:t>
        <a:bodyPr/>
        <a:lstStyle/>
        <a:p>
          <a:endParaRPr lang="en-US" sz="2800"/>
        </a:p>
      </dgm:t>
    </dgm:pt>
    <dgm:pt modelId="{61908F49-F5E3-2C41-BC91-1E79B70E892D}">
      <dgm:prSet custT="1"/>
      <dgm:spPr/>
      <dgm:t>
        <a:bodyPr/>
        <a:lstStyle/>
        <a:p>
          <a:pPr rtl="0">
            <a:lnSpc>
              <a:spcPct val="100000"/>
            </a:lnSpc>
            <a:spcAft>
              <a:spcPts val="0"/>
            </a:spcAft>
          </a:pPr>
          <a:r>
            <a:rPr lang="en-US" sz="1800" dirty="0">
              <a:latin typeface="+mj-lt"/>
              <a:cs typeface="Palatino Linotype (Body)"/>
            </a:rPr>
            <a:t>Create</a:t>
          </a:r>
        </a:p>
      </dgm:t>
    </dgm:pt>
    <dgm:pt modelId="{00A43855-FFF1-9842-B245-E5C5186D3EA5}" type="parTrans" cxnId="{78FAFD8A-32EC-F14A-88F7-763A1BD85813}">
      <dgm:prSet/>
      <dgm:spPr/>
      <dgm:t>
        <a:bodyPr/>
        <a:lstStyle/>
        <a:p>
          <a:endParaRPr lang="en-US" sz="2800"/>
        </a:p>
      </dgm:t>
    </dgm:pt>
    <dgm:pt modelId="{A25C76CA-B7D3-CC46-9F76-72964494D33D}" type="sibTrans" cxnId="{78FAFD8A-32EC-F14A-88F7-763A1BD85813}">
      <dgm:prSet/>
      <dgm:spPr/>
      <dgm:t>
        <a:bodyPr/>
        <a:lstStyle/>
        <a:p>
          <a:endParaRPr lang="en-US" sz="2800"/>
        </a:p>
      </dgm:t>
    </dgm:pt>
    <dgm:pt modelId="{D6F0731A-F88E-B948-9F02-E6FB35B6B1FF}">
      <dgm:prSet custT="1"/>
      <dgm:spPr/>
      <dgm:t>
        <a:bodyPr/>
        <a:lstStyle/>
        <a:p>
          <a:pPr rtl="0">
            <a:lnSpc>
              <a:spcPct val="100000"/>
            </a:lnSpc>
            <a:spcAft>
              <a:spcPts val="0"/>
            </a:spcAft>
          </a:pPr>
          <a:r>
            <a:rPr lang="en-US" sz="1800" dirty="0">
              <a:latin typeface="+mj-lt"/>
            </a:rPr>
            <a:t>Search </a:t>
          </a:r>
        </a:p>
      </dgm:t>
    </dgm:pt>
    <dgm:pt modelId="{4E76C16E-2AE1-FD49-A520-734B16595ADE}" type="parTrans" cxnId="{2BEA7FD0-3DF6-9443-957B-C5C0656B4EF8}">
      <dgm:prSet/>
      <dgm:spPr/>
      <dgm:t>
        <a:bodyPr/>
        <a:lstStyle/>
        <a:p>
          <a:endParaRPr lang="en-US" sz="2800"/>
        </a:p>
      </dgm:t>
    </dgm:pt>
    <dgm:pt modelId="{4C3B4C02-3445-B549-AB3D-EA06B776AF71}" type="sibTrans" cxnId="{2BEA7FD0-3DF6-9443-957B-C5C0656B4EF8}">
      <dgm:prSet/>
      <dgm:spPr/>
      <dgm:t>
        <a:bodyPr/>
        <a:lstStyle/>
        <a:p>
          <a:endParaRPr lang="en-US" sz="2800"/>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pt>
    <dgm:pt modelId="{CDC5A4C9-84B9-8D4B-ABB0-8B751FEFC374}" type="pres">
      <dgm:prSet presAssocID="{11AAFE74-1611-454E-A274-238D429D6D26}" presName="childText" presStyleLbl="bgAcc1" presStyleIdx="0" presStyleCnt="6">
        <dgm:presLayoutVars>
          <dgm:bulletEnabled val="1"/>
        </dgm:presLayoutVars>
      </dgm:prSet>
      <dgm:spPr/>
    </dgm:pt>
    <dgm:pt modelId="{69A672A6-2F67-DE42-BA13-99F6E1FB1730}" type="pres">
      <dgm:prSet presAssocID="{9B05CFFA-1A00-004B-9027-D05639CE2E4B}" presName="Name13" presStyleLbl="parChTrans1D2" presStyleIdx="1" presStyleCnt="6"/>
      <dgm:spPr/>
    </dgm:pt>
    <dgm:pt modelId="{4F0C771B-DDE4-6B47-B4DC-008564CEE0E5}" type="pres">
      <dgm:prSet presAssocID="{87354C1B-6753-C742-88E6-2749AB4236A5}" presName="childText" presStyleLbl="bgAcc1" presStyleIdx="1" presStyleCnt="6" custScaleX="111112" custScaleY="192499" custLinFactNeighborY="-1976">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pt>
    <dgm:pt modelId="{BB6F0E16-4B1A-404A-9518-54A090B1A22D}" type="pres">
      <dgm:prSet presAssocID="{4984516E-24CA-504C-9742-C8C701E01755}" presName="childText" presStyleLbl="bgAcc1" presStyleIdx="2" presStyleCnt="6">
        <dgm:presLayoutVars>
          <dgm:bulletEnabled val="1"/>
        </dgm:presLayoutVars>
      </dgm:prSet>
      <dgm:spPr/>
    </dgm:pt>
    <dgm:pt modelId="{04BFF2C1-8F72-EE47-AEC2-0DD134469338}" type="pres">
      <dgm:prSet presAssocID="{8191F20F-A952-CD41-9A80-21149E7F6EB1}" presName="Name13" presStyleLbl="parChTrans1D2" presStyleIdx="3" presStyleCnt="6"/>
      <dgm:spPr/>
    </dgm:pt>
    <dgm:pt modelId="{CB41BC7C-E317-FA4D-AC23-8C55E05F4D0E}" type="pres">
      <dgm:prSet presAssocID="{9A794CDC-2CEE-3E4F-9B30-053B7CC6291C}" presName="childText" presStyleLbl="bgAcc1" presStyleIdx="3" presStyleCnt="6" custScaleY="136445">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pt>
    <dgm:pt modelId="{D6A0F7E4-7B09-0B49-8B79-15F8D9840480}" type="pres">
      <dgm:prSet presAssocID="{7670846F-B6CE-8C47-8A91-B0A82EABAE3F}" presName="childText" presStyleLbl="bgAcc1" presStyleIdx="4" presStyleCnt="6">
        <dgm:presLayoutVars>
          <dgm:bulletEnabled val="1"/>
        </dgm:presLayoutVars>
      </dgm:prSet>
      <dgm:spPr/>
    </dgm:pt>
    <dgm:pt modelId="{422975D2-FB83-5A4F-AF43-C42608220E05}" type="pres">
      <dgm:prSet presAssocID="{11E891B9-6768-BE46-9C18-9B27CA6A36E4}" presName="Name13" presStyleLbl="parChTrans1D2" presStyleIdx="5" presStyleCnt="6"/>
      <dgm:spPr/>
    </dgm:pt>
    <dgm:pt modelId="{F1306691-4486-5547-9EE1-B6477D677FF6}" type="pres">
      <dgm:prSet presAssocID="{77A0F7DF-7174-674D-9B5F-BCC001F92FCD}" presName="childText" presStyleLbl="bgAcc1" presStyleIdx="5" presStyleCnt="6" custScaleX="131843" custScaleY="210740">
        <dgm:presLayoutVars>
          <dgm:bulletEnabled val="1"/>
        </dgm:presLayoutVars>
      </dgm:prSet>
      <dgm:spPr/>
    </dgm:pt>
  </dgm:ptLst>
  <dgm:cxnLst>
    <dgm:cxn modelId="{920F6804-5D74-B941-AE52-4505FD117C92}" type="presOf" srcId="{87354C1B-6753-C742-88E6-2749AB4236A5}" destId="{4F0C771B-DDE4-6B47-B4DC-008564CEE0E5}"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3FD08521-F52A-0F43-9389-67F836E089B3}" type="presOf" srcId="{61908F49-F5E3-2C41-BC91-1E79B70E892D}" destId="{F1306691-4486-5547-9EE1-B6477D677FF6}" srcOrd="0" destOrd="5"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5C43DC35-5DBB-A341-B51E-4AFD7EB8A806}" srcId="{77A0F7DF-7174-674D-9B5F-BCC001F92FCD}" destId="{CBC559EA-06F6-9E4E-B73C-CD8F8AAE62CA}" srcOrd="3" destOrd="0" parTransId="{7D932BDD-9A5F-1147-A931-B7CA41B09C4B}" sibTransId="{910687FB-0153-0748-80AF-AC19B191DB17}"/>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62042F6D-3B9C-1C45-80EC-CA7653FD8FF0}" type="presOf" srcId="{48048501-D26D-DB43-ABD0-8054FDEA39B8}" destId="{F1306691-4486-5547-9EE1-B6477D677FF6}" srcOrd="0" destOrd="3"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B0858974-7526-474D-8AAC-6DD698FCB2B0}" type="presOf" srcId="{D6F0731A-F88E-B948-9F02-E6FB35B6B1FF}" destId="{F1306691-4486-5547-9EE1-B6477D677FF6}" srcOrd="0" destOrd="6"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DBC2D977-9431-1C49-B048-B8970CD3ADDB}" type="presOf" srcId="{DD2EF354-602C-6E46-B9C1-93D8A00B1813}" destId="{4F0C771B-DDE4-6B47-B4DC-008564CEE0E5}"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1A1AD28A-0479-3643-841E-1637C48D1DFE}" type="presOf" srcId="{77A0F7DF-7174-674D-9B5F-BCC001F92FCD}" destId="{F1306691-4486-5547-9EE1-B6477D677FF6}" srcOrd="0" destOrd="0"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408785A0-8335-5A4F-9694-9A82B2D0B8C3}" srcId="{87354C1B-6753-C742-88E6-2749AB4236A5}" destId="{DD2EF354-602C-6E46-B9C1-93D8A00B1813}" srcOrd="1" destOrd="0" parTransId="{DBACAF61-96D2-0B46-BC84-7D44B6894273}" sibTransId="{32ED3F57-D6B5-894B-8936-E183F5720F36}"/>
    <dgm:cxn modelId="{80E8EFA1-D763-834F-9F61-5CC82224A9B4}" srcId="{87354C1B-6753-C742-88E6-2749AB4236A5}" destId="{E2D0BC85-DBA5-5545-901B-2FB5F17E1DA6}" srcOrd="2" destOrd="0" parTransId="{338FFBBD-BAA1-DA47-BCD6-832891D81163}" sibTransId="{7E48BBBD-B50C-2040-A0BA-68144536DCFF}"/>
    <dgm:cxn modelId="{FA8C6EA4-64F8-1D46-AE56-9A96F5BBCEFC}" type="presOf" srcId="{11AAFE74-1611-454E-A274-238D429D6D26}" destId="{CDC5A4C9-84B9-8D4B-ABB0-8B751FEFC374}"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1"/>
        </a:solidFill>
      </dgm:spPr>
      <dgm:t>
        <a:bodyPr/>
        <a:lstStyle/>
        <a:p>
          <a:pPr rtl="0"/>
          <a:r>
            <a:rPr lang="en-US" sz="2200" b="0" dirty="0">
              <a:solidFill>
                <a:schemeClr val="tx1"/>
              </a:solidFill>
              <a:effectLst/>
            </a:rPr>
            <a:t>UNIX files are administered using inodes (index nodes)</a:t>
          </a:r>
        </a:p>
      </dgm:t>
    </dgm:pt>
    <dgm:pt modelId="{8CBC7432-F113-9847-9E83-2952C0FE2704}" type="parTrans" cxnId="{51B0B077-CD4E-C341-AADB-DE073DD9F679}">
      <dgm:prSet/>
      <dgm:spPr/>
      <dgm:t>
        <a:bodyPr/>
        <a:lstStyle/>
        <a:p>
          <a:endParaRPr lang="en-US" sz="2000"/>
        </a:p>
      </dgm:t>
    </dgm:pt>
    <dgm:pt modelId="{575A2CF3-3533-B248-9018-C2B63B5ADBA6}" type="sibTrans" cxnId="{51B0B077-CD4E-C341-AADB-DE073DD9F679}">
      <dgm:prSet/>
      <dgm:spPr/>
      <dgm:t>
        <a:bodyPr/>
        <a:lstStyle/>
        <a:p>
          <a:endParaRPr lang="en-US" sz="2000"/>
        </a:p>
      </dgm:t>
    </dgm:pt>
    <dgm:pt modelId="{E7C9164F-CAF2-2A44-AD4A-F3D6568C08E6}">
      <dgm:prSet custT="1"/>
      <dgm:spPr/>
      <dgm:t>
        <a:bodyPr/>
        <a:lstStyle/>
        <a:p>
          <a:pPr rtl="0"/>
          <a:r>
            <a:rPr lang="en-US" sz="1800" b="0" dirty="0"/>
            <a:t>Control structures with key information needed for a particular file</a:t>
          </a:r>
        </a:p>
      </dgm:t>
    </dgm:pt>
    <dgm:pt modelId="{AB09E0EB-69FE-F64E-A748-D60D922AF249}" type="parTrans" cxnId="{387B83DD-0BB2-BF45-BC6F-34126B0B29D1}">
      <dgm:prSet/>
      <dgm:spPr/>
      <dgm:t>
        <a:bodyPr/>
        <a:lstStyle/>
        <a:p>
          <a:endParaRPr lang="en-US" sz="2000"/>
        </a:p>
      </dgm:t>
    </dgm:pt>
    <dgm:pt modelId="{3B02A1A9-4398-6B43-8AC7-F4EFCEC6CA89}" type="sibTrans" cxnId="{387B83DD-0BB2-BF45-BC6F-34126B0B29D1}">
      <dgm:prSet/>
      <dgm:spPr/>
      <dgm:t>
        <a:bodyPr/>
        <a:lstStyle/>
        <a:p>
          <a:endParaRPr lang="en-US" sz="2000"/>
        </a:p>
      </dgm:t>
    </dgm:pt>
    <dgm:pt modelId="{EEEF3A1C-E036-154A-8C6F-9B8D1EE61936}">
      <dgm:prSet custT="1"/>
      <dgm:spPr/>
      <dgm:t>
        <a:bodyPr/>
        <a:lstStyle/>
        <a:p>
          <a:pPr rtl="0"/>
          <a:r>
            <a:rPr lang="en-US" sz="1800" b="0" dirty="0"/>
            <a:t>Several file names may be associated with a single inode</a:t>
          </a:r>
        </a:p>
      </dgm:t>
    </dgm:pt>
    <dgm:pt modelId="{187848A2-CF1D-D34A-ACA8-3A12F9F935BA}" type="parTrans" cxnId="{3D216D7C-093E-BB4E-8990-37BB313BC354}">
      <dgm:prSet/>
      <dgm:spPr/>
      <dgm:t>
        <a:bodyPr/>
        <a:lstStyle/>
        <a:p>
          <a:endParaRPr lang="en-US" sz="2000"/>
        </a:p>
      </dgm:t>
    </dgm:pt>
    <dgm:pt modelId="{C25933A6-BF3E-CF49-9A40-B2A745B6B856}" type="sibTrans" cxnId="{3D216D7C-093E-BB4E-8990-37BB313BC354}">
      <dgm:prSet/>
      <dgm:spPr/>
      <dgm:t>
        <a:bodyPr/>
        <a:lstStyle/>
        <a:p>
          <a:endParaRPr lang="en-US" sz="2000"/>
        </a:p>
      </dgm:t>
    </dgm:pt>
    <dgm:pt modelId="{31DD44DD-AB57-F34F-895B-A1F9054AEB05}">
      <dgm:prSet custT="1"/>
      <dgm:spPr/>
      <dgm:t>
        <a:bodyPr/>
        <a:lstStyle/>
        <a:p>
          <a:pPr rtl="0"/>
          <a:r>
            <a:rPr lang="en-US" sz="1800" b="0" dirty="0"/>
            <a:t>An active inode is associated with exactly one file</a:t>
          </a:r>
        </a:p>
      </dgm:t>
    </dgm:pt>
    <dgm:pt modelId="{CF6E0AA2-8A8C-324D-ADDC-31F715F3BBCD}" type="parTrans" cxnId="{C3783395-E929-EC49-ACB7-603B56C84DEA}">
      <dgm:prSet/>
      <dgm:spPr/>
      <dgm:t>
        <a:bodyPr/>
        <a:lstStyle/>
        <a:p>
          <a:endParaRPr lang="en-US" sz="2000"/>
        </a:p>
      </dgm:t>
    </dgm:pt>
    <dgm:pt modelId="{81389B5D-7122-F444-A31E-B3CA60F4753A}" type="sibTrans" cxnId="{C3783395-E929-EC49-ACB7-603B56C84DEA}">
      <dgm:prSet/>
      <dgm:spPr/>
      <dgm:t>
        <a:bodyPr/>
        <a:lstStyle/>
        <a:p>
          <a:endParaRPr lang="en-US" sz="2000"/>
        </a:p>
      </dgm:t>
    </dgm:pt>
    <dgm:pt modelId="{0749B6F4-5BEC-3D42-9689-982D101D5079}">
      <dgm:prSet custT="1"/>
      <dgm:spPr/>
      <dgm:t>
        <a:bodyPr/>
        <a:lstStyle/>
        <a:p>
          <a:pPr rtl="0"/>
          <a:r>
            <a:rPr lang="en-US" sz="1800" b="0" dirty="0"/>
            <a:t>File attributes, permissions and control information are sorted in the inode</a:t>
          </a:r>
        </a:p>
      </dgm:t>
    </dgm:pt>
    <dgm:pt modelId="{F3DE7FAB-03D4-7348-ABEE-13F4107DFAF3}" type="parTrans" cxnId="{5FB6F184-EC75-A047-8F8B-8094F055A3C7}">
      <dgm:prSet/>
      <dgm:spPr/>
      <dgm:t>
        <a:bodyPr/>
        <a:lstStyle/>
        <a:p>
          <a:endParaRPr lang="en-US" sz="2000"/>
        </a:p>
      </dgm:t>
    </dgm:pt>
    <dgm:pt modelId="{632B39CE-7DD8-0A43-ABA1-C151887FA90A}" type="sibTrans" cxnId="{5FB6F184-EC75-A047-8F8B-8094F055A3C7}">
      <dgm:prSet/>
      <dgm:spPr/>
      <dgm:t>
        <a:bodyPr/>
        <a:lstStyle/>
        <a:p>
          <a:endParaRPr lang="en-US" sz="2000"/>
        </a:p>
      </dgm:t>
    </dgm:pt>
    <dgm:pt modelId="{E648791F-3B9D-C746-B96E-96258A5A8B15}">
      <dgm:prSet custT="1"/>
      <dgm:spPr/>
      <dgm:t>
        <a:bodyPr/>
        <a:lstStyle/>
        <a:p>
          <a:pPr rtl="0"/>
          <a:r>
            <a:rPr lang="en-US" sz="1800" b="0" dirty="0"/>
            <a:t>On the disk there is an inode table, or inode list, that contains the inodes of all the files in the file system</a:t>
          </a:r>
        </a:p>
      </dgm:t>
    </dgm:pt>
    <dgm:pt modelId="{A6A64C11-DA15-8446-8850-8873DF363774}" type="parTrans" cxnId="{C7C444D8-C963-144F-B96F-C51680A92F89}">
      <dgm:prSet/>
      <dgm:spPr/>
      <dgm:t>
        <a:bodyPr/>
        <a:lstStyle/>
        <a:p>
          <a:endParaRPr lang="en-US" sz="2000"/>
        </a:p>
      </dgm:t>
    </dgm:pt>
    <dgm:pt modelId="{30873CB8-CA5D-9E4E-9659-C0A6A0AF0228}" type="sibTrans" cxnId="{C7C444D8-C963-144F-B96F-C51680A92F89}">
      <dgm:prSet/>
      <dgm:spPr/>
      <dgm:t>
        <a:bodyPr/>
        <a:lstStyle/>
        <a:p>
          <a:endParaRPr lang="en-US" sz="2000"/>
        </a:p>
      </dgm:t>
    </dgm:pt>
    <dgm:pt modelId="{0107F809-A7CA-D64B-94AB-97F92DC4BD54}">
      <dgm:prSet custT="1"/>
      <dgm:spPr/>
      <dgm:t>
        <a:bodyPr/>
        <a:lstStyle/>
        <a:p>
          <a:pPr rtl="0"/>
          <a:r>
            <a:rPr lang="en-US" sz="1800" b="0" dirty="0"/>
            <a:t>When a file is opened its inode is brought into main memory and stored in a memory resident inode table</a:t>
          </a:r>
        </a:p>
      </dgm:t>
    </dgm:pt>
    <dgm:pt modelId="{836A40B8-C7E5-514C-A3B7-825E09E4AB0A}" type="parTrans" cxnId="{9B6E3FC7-8AD7-B947-99E9-E284C401BD9D}">
      <dgm:prSet/>
      <dgm:spPr/>
      <dgm:t>
        <a:bodyPr/>
        <a:lstStyle/>
        <a:p>
          <a:endParaRPr lang="en-US" sz="2000"/>
        </a:p>
      </dgm:t>
    </dgm:pt>
    <dgm:pt modelId="{A47B16E5-4798-A146-A3DF-409DE62521D3}" type="sibTrans" cxnId="{9B6E3FC7-8AD7-B947-99E9-E284C401BD9D}">
      <dgm:prSet/>
      <dgm:spPr/>
      <dgm:t>
        <a:bodyPr/>
        <a:lstStyle/>
        <a:p>
          <a:endParaRPr lang="en-US" sz="2000"/>
        </a:p>
      </dgm:t>
    </dgm:pt>
    <dgm:pt modelId="{CD2F0A93-FE85-0F46-9A54-B6256BD6F8BD}">
      <dgm:prSet custT="1"/>
      <dgm:spPr>
        <a:solidFill>
          <a:schemeClr val="accent1"/>
        </a:solidFill>
      </dgm:spPr>
      <dgm:t>
        <a:bodyPr/>
        <a:lstStyle/>
        <a:p>
          <a:pPr rtl="0"/>
          <a:r>
            <a:rPr lang="en-US" sz="2000" b="1" dirty="0">
              <a:solidFill>
                <a:schemeClr val="tx1"/>
              </a:solidFill>
              <a:effectLst/>
            </a:rPr>
            <a:t>Directories are </a:t>
          </a:r>
          <a:r>
            <a:rPr lang="en-US" sz="2200" b="1" dirty="0">
              <a:solidFill>
                <a:schemeClr val="tx1"/>
              </a:solidFill>
              <a:effectLst/>
            </a:rPr>
            <a:t>structured</a:t>
          </a:r>
          <a:r>
            <a:rPr lang="en-US" sz="2000" b="1" dirty="0">
              <a:solidFill>
                <a:schemeClr val="tx1"/>
              </a:solidFill>
              <a:effectLst/>
            </a:rPr>
            <a:t> in a hierarchical tree</a:t>
          </a:r>
        </a:p>
      </dgm:t>
    </dgm:pt>
    <dgm:pt modelId="{A746A15A-B6DC-7B4B-9850-63DE9FA23089}" type="parTrans" cxnId="{3DCEEECC-98B3-804F-89B7-1B669E4AC129}">
      <dgm:prSet/>
      <dgm:spPr/>
      <dgm:t>
        <a:bodyPr/>
        <a:lstStyle/>
        <a:p>
          <a:endParaRPr lang="en-US" sz="2000"/>
        </a:p>
      </dgm:t>
    </dgm:pt>
    <dgm:pt modelId="{A52AD995-88A0-5544-8DDF-E7AA6933D2BD}" type="sibTrans" cxnId="{3DCEEECC-98B3-804F-89B7-1B669E4AC129}">
      <dgm:prSet/>
      <dgm:spPr/>
      <dgm:t>
        <a:bodyPr/>
        <a:lstStyle/>
        <a:p>
          <a:endParaRPr lang="en-US" sz="2000"/>
        </a:p>
      </dgm:t>
    </dgm:pt>
    <dgm:pt modelId="{595A9805-249E-1943-8882-3639EED46038}">
      <dgm:prSet custT="1"/>
      <dgm:spPr/>
      <dgm:t>
        <a:bodyPr/>
        <a:lstStyle/>
        <a:p>
          <a:pPr rtl="0"/>
          <a:r>
            <a:rPr lang="en-US" sz="1800" b="0" dirty="0"/>
            <a:t>May contain files and/or other directories</a:t>
          </a:r>
        </a:p>
      </dgm:t>
    </dgm:pt>
    <dgm:pt modelId="{02EAE387-F9F7-354C-B8B0-458E4B448266}" type="parTrans" cxnId="{4C103872-3700-EE4E-B50A-DD70E199D92D}">
      <dgm:prSet/>
      <dgm:spPr/>
      <dgm:t>
        <a:bodyPr/>
        <a:lstStyle/>
        <a:p>
          <a:endParaRPr lang="en-US" sz="2000"/>
        </a:p>
      </dgm:t>
    </dgm:pt>
    <dgm:pt modelId="{998A55E4-E8C3-BC48-801E-303EA7661653}" type="sibTrans" cxnId="{4C103872-3700-EE4E-B50A-DD70E199D92D}">
      <dgm:prSet/>
      <dgm:spPr/>
      <dgm:t>
        <a:bodyPr/>
        <a:lstStyle/>
        <a:p>
          <a:endParaRPr lang="en-US" sz="2000"/>
        </a:p>
      </dgm:t>
    </dgm:pt>
    <dgm:pt modelId="{AE5D8D3B-4E2A-704B-BD16-A685380F49D6}">
      <dgm:prSet custT="1"/>
      <dgm:spPr/>
      <dgm:t>
        <a:bodyPr/>
        <a:lstStyle/>
        <a:p>
          <a:pPr rtl="0"/>
          <a:r>
            <a:rPr lang="en-US" sz="1800" b="0" dirty="0"/>
            <a:t>Contains file names plus pointers to associated inodes</a:t>
          </a:r>
        </a:p>
      </dgm:t>
    </dgm:pt>
    <dgm:pt modelId="{4A668ACA-9FA9-6B40-8CB5-29DE9B2DCCEF}" type="parTrans" cxnId="{F9E9FDB8-3791-1547-A737-D59556928503}">
      <dgm:prSet/>
      <dgm:spPr/>
      <dgm:t>
        <a:bodyPr/>
        <a:lstStyle/>
        <a:p>
          <a:endParaRPr lang="en-US" sz="2000"/>
        </a:p>
      </dgm:t>
    </dgm:pt>
    <dgm:pt modelId="{82BABBC4-70E1-5F45-8D52-E9639CA0FE51}" type="sibTrans" cxnId="{F9E9FDB8-3791-1547-A737-D59556928503}">
      <dgm:prSet/>
      <dgm:spPr/>
      <dgm:t>
        <a:bodyPr/>
        <a:lstStyle/>
        <a:p>
          <a:endParaRPr lang="en-US" sz="2000"/>
        </a:p>
      </dgm:t>
    </dgm:pt>
    <dgm:pt modelId="{95B7A89C-17A2-D942-9558-4E872777DE5F}" type="pres">
      <dgm:prSet presAssocID="{78026BAF-3ABD-9F42-ACA7-911309E84C57}" presName="linear" presStyleCnt="0">
        <dgm:presLayoutVars>
          <dgm:dir/>
          <dgm:animLvl val="lvl"/>
          <dgm:resizeHandles val="exact"/>
        </dgm:presLayoutVars>
      </dgm:prSet>
      <dgm:spPr/>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pt>
    <dgm:pt modelId="{A300F435-BF69-6D48-B4C7-25A75E09DAFA}" type="pres">
      <dgm:prSet presAssocID="{58C6CEEF-1DC8-A64C-9D70-7A3119FBAF80}" presName="parentText" presStyleLbl="node1" presStyleIdx="0" presStyleCnt="2" custScaleX="140083" custScaleY="123921">
        <dgm:presLayoutVars>
          <dgm:chMax val="0"/>
          <dgm:bulletEnabled val="1"/>
        </dgm:presLayoutVars>
      </dgm:prSet>
      <dgm:spPr/>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pt>
    <dgm:pt modelId="{C664E035-1912-A64C-AD28-0FDE8073FC5D}" type="pres">
      <dgm:prSet presAssocID="{CD2F0A93-FE85-0F46-9A54-B6256BD6F8BD}" presName="parentText" presStyleLbl="node1" presStyleIdx="1" presStyleCnt="2" custScaleX="117584" custScaleY="131302">
        <dgm:presLayoutVars>
          <dgm:chMax val="0"/>
          <dgm:bulletEnabled val="1"/>
        </dgm:presLayoutVars>
      </dgm:prSet>
      <dgm:spPr/>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pt>
  </dgm:ptLst>
  <dgm:cxnLst>
    <dgm:cxn modelId="{1ECF1403-0205-1749-B550-CDF32A3E669E}" type="presOf" srcId="{58C6CEEF-1DC8-A64C-9D70-7A3119FBAF80}" destId="{A300F435-BF69-6D48-B4C7-25A75E09DAFA}" srcOrd="1" destOrd="0" presId="urn:microsoft.com/office/officeart/2005/8/layout/list1"/>
    <dgm:cxn modelId="{AD476508-48D9-7848-8195-C9F9AD85085F}" type="presOf" srcId="{E7C9164F-CAF2-2A44-AD4A-F3D6568C08E6}" destId="{18D0F589-FB7D-AE40-91C3-EF8F0AE4FB5B}"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21D24D0E-C769-EE49-875E-C06F388B10FB}" type="presOf" srcId="{EEEF3A1C-E036-154A-8C6F-9B8D1EE61936}" destId="{18D0F589-FB7D-AE40-91C3-EF8F0AE4FB5B}" srcOrd="0" destOrd="1" presId="urn:microsoft.com/office/officeart/2005/8/layout/list1"/>
    <dgm:cxn modelId="{561CB912-E4B5-7B49-A2AD-A9C64B52F88F}" type="presOf" srcId="{0749B6F4-5BEC-3D42-9689-982D101D5079}" destId="{18D0F589-FB7D-AE40-91C3-EF8F0AE4FB5B}" srcOrd="0" destOrd="3" presId="urn:microsoft.com/office/officeart/2005/8/layout/list1"/>
    <dgm:cxn modelId="{A743B31A-BABE-C849-95B8-69D54108216E}" type="presOf" srcId="{78026BAF-3ABD-9F42-ACA7-911309E84C57}" destId="{95B7A89C-17A2-D942-9558-4E872777DE5F}" srcOrd="0" destOrd="0" presId="urn:microsoft.com/office/officeart/2005/8/layout/list1"/>
    <dgm:cxn modelId="{6434EF20-5F38-0A44-8540-D34BF0231ABC}" type="presOf" srcId="{0107F809-A7CA-D64B-94AB-97F92DC4BD54}" destId="{18D0F589-FB7D-AE40-91C3-EF8F0AE4FB5B}" srcOrd="0" destOrd="5" presId="urn:microsoft.com/office/officeart/2005/8/layout/list1"/>
    <dgm:cxn modelId="{C9FB4922-A946-524E-8675-A107C2425331}" type="presOf" srcId="{CD2F0A93-FE85-0F46-9A54-B6256BD6F8BD}" destId="{C664E035-1912-A64C-AD28-0FDE8073FC5D}" srcOrd="1" destOrd="0" presId="urn:microsoft.com/office/officeart/2005/8/layout/list1"/>
    <dgm:cxn modelId="{77E55B36-7D97-E64A-98FC-75A9959975E8}" type="presOf" srcId="{595A9805-249E-1943-8882-3639EED46038}" destId="{D2FB927B-1775-CB43-8C6A-C758B2886B47}" srcOrd="0"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1B0B077-CD4E-C341-AADB-DE073DD9F679}" srcId="{78026BAF-3ABD-9F42-ACA7-911309E84C57}" destId="{58C6CEEF-1DC8-A64C-9D70-7A3119FBAF80}" srcOrd="0" destOrd="0" parTransId="{8CBC7432-F113-9847-9E83-2952C0FE2704}" sibTransId="{575A2CF3-3533-B248-9018-C2B63B5ADBA6}"/>
    <dgm:cxn modelId="{3D216D7C-093E-BB4E-8990-37BB313BC354}" srcId="{58C6CEEF-1DC8-A64C-9D70-7A3119FBAF80}" destId="{EEEF3A1C-E036-154A-8C6F-9B8D1EE61936}" srcOrd="1" destOrd="0" parTransId="{187848A2-CF1D-D34A-ACA8-3A12F9F935BA}" sibTransId="{C25933A6-BF3E-CF49-9A40-B2A745B6B856}"/>
    <dgm:cxn modelId="{5FB6F184-EC75-A047-8F8B-8094F055A3C7}" srcId="{58C6CEEF-1DC8-A64C-9D70-7A3119FBAF80}" destId="{0749B6F4-5BEC-3D42-9689-982D101D5079}" srcOrd="3" destOrd="0" parTransId="{F3DE7FAB-03D4-7348-ABEE-13F4107DFAF3}" sibTransId="{632B39CE-7DD8-0A43-ABA1-C151887FA90A}"/>
    <dgm:cxn modelId="{C3783395-E929-EC49-ACB7-603B56C84DEA}" srcId="{58C6CEEF-1DC8-A64C-9D70-7A3119FBAF80}" destId="{31DD44DD-AB57-F34F-895B-A1F9054AEB05}" srcOrd="2" destOrd="0" parTransId="{CF6E0AA2-8A8C-324D-ADDC-31F715F3BBCD}" sibTransId="{81389B5D-7122-F444-A31E-B3CA60F4753A}"/>
    <dgm:cxn modelId="{4B5EC9A6-FEB1-CA43-8221-272600FC480E}" type="presOf" srcId="{CD2F0A93-FE85-0F46-9A54-B6256BD6F8BD}" destId="{71746663-E2BD-9E45-A155-4A03CA271CEB}" srcOrd="0"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9B6E3FC7-8AD7-B947-99E9-E284C401BD9D}" srcId="{58C6CEEF-1DC8-A64C-9D70-7A3119FBAF80}" destId="{0107F809-A7CA-D64B-94AB-97F92DC4BD54}" srcOrd="5" destOrd="0" parTransId="{836A40B8-C7E5-514C-A3B7-825E09E4AB0A}" sibTransId="{A47B16E5-4798-A146-A3DF-409DE62521D3}"/>
    <dgm:cxn modelId="{3DCEEECC-98B3-804F-89B7-1B669E4AC129}" srcId="{78026BAF-3ABD-9F42-ACA7-911309E84C57}" destId="{CD2F0A93-FE85-0F46-9A54-B6256BD6F8BD}" srcOrd="1" destOrd="0" parTransId="{A746A15A-B6DC-7B4B-9850-63DE9FA23089}" sibTransId="{A52AD995-88A0-5544-8DDF-E7AA6933D2BD}"/>
    <dgm:cxn modelId="{C7C444D8-C963-144F-B96F-C51680A92F89}" srcId="{58C6CEEF-1DC8-A64C-9D70-7A3119FBAF80}" destId="{E648791F-3B9D-C746-B96E-96258A5A8B15}" srcOrd="4" destOrd="0" parTransId="{A6A64C11-DA15-8446-8850-8873DF363774}" sibTransId="{30873CB8-CA5D-9E4E-9659-C0A6A0AF0228}"/>
    <dgm:cxn modelId="{03C9E8DB-07C0-B74E-AFB3-2BC44228C5EE}" type="presOf" srcId="{58C6CEEF-1DC8-A64C-9D70-7A3119FBAF80}" destId="{756082C2-2C8D-4242-80A8-1868CAECDF6F}" srcOrd="0" destOrd="0"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E8BF93E4-08C1-C049-B599-DC5653822524}" type="presOf" srcId="{31DD44DD-AB57-F34F-895B-A1F9054AEB05}" destId="{18D0F589-FB7D-AE40-91C3-EF8F0AE4FB5B}" srcOrd="0" destOrd="2" presId="urn:microsoft.com/office/officeart/2005/8/layout/list1"/>
    <dgm:cxn modelId="{584ED3E6-8D7B-BC40-9DE6-9B5959623A87}" type="presOf" srcId="{AE5D8D3B-4E2A-704B-BD16-A685380F49D6}" destId="{D2FB927B-1775-CB43-8C6A-C758B2886B47}" srcOrd="0" destOrd="1" presId="urn:microsoft.com/office/officeart/2005/8/layout/list1"/>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custT="1"/>
      <dgm:spPr/>
      <dgm:t>
        <a:bodyPr/>
        <a:lstStyle/>
        <a:p>
          <a:pPr rtl="0">
            <a:lnSpc>
              <a:spcPct val="100000"/>
            </a:lnSpc>
            <a:spcAft>
              <a:spcPts val="0"/>
            </a:spcAft>
          </a:pPr>
          <a:r>
            <a:rPr lang="en-US" sz="2400" dirty="0">
              <a:solidFill>
                <a:schemeClr val="tx1"/>
              </a:solidFill>
            </a:rPr>
            <a:t>Modern UNIX systems support </a:t>
          </a:r>
          <a:r>
            <a:rPr lang="en-US" sz="2400" dirty="0" err="1">
              <a:solidFill>
                <a:schemeClr val="tx1"/>
              </a:solidFill>
            </a:rPr>
            <a:t>ACLs</a:t>
          </a:r>
          <a:endParaRPr lang="en-US" sz="2400" dirty="0">
            <a:solidFill>
              <a:schemeClr val="tx1"/>
            </a:solidFill>
          </a:endParaRPr>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custT="1"/>
      <dgm:spPr/>
      <dgm:t>
        <a:bodyPr/>
        <a:lstStyle/>
        <a:p>
          <a:pPr rtl="0">
            <a:lnSpc>
              <a:spcPct val="100000"/>
            </a:lnSpc>
            <a:spcAft>
              <a:spcPts val="0"/>
            </a:spcAft>
          </a:pPr>
          <a:r>
            <a:rPr lang="en-US" sz="2000" dirty="0">
              <a:solidFill>
                <a:schemeClr val="bg1"/>
              </a:solidFill>
            </a:rPr>
            <a:t>FreeBSD, </a:t>
          </a:r>
          <a:r>
            <a:rPr lang="en-US" sz="2000" dirty="0" err="1">
              <a:solidFill>
                <a:schemeClr val="bg1"/>
              </a:solidFill>
            </a:rPr>
            <a:t>OpenBSD</a:t>
          </a:r>
          <a:r>
            <a:rPr lang="en-US" sz="2000" dirty="0">
              <a:solidFill>
                <a:schemeClr val="bg1"/>
              </a:solidFill>
            </a:rPr>
            <a:t>, Linux, Solaris</a:t>
          </a:r>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custT="1"/>
      <dgm:spPr/>
      <dgm:t>
        <a:bodyPr/>
        <a:lstStyle/>
        <a:p>
          <a:pPr algn="l" rtl="0">
            <a:lnSpc>
              <a:spcPct val="100000"/>
            </a:lnSpc>
            <a:spcAft>
              <a:spcPts val="0"/>
            </a:spcAft>
          </a:pPr>
          <a:r>
            <a:rPr lang="en-US" sz="2400" dirty="0">
              <a:solidFill>
                <a:schemeClr val="tx1"/>
              </a:solidFill>
            </a:rPr>
            <a:t>FreeBSD</a:t>
          </a:r>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custT="1"/>
      <dgm:spPr/>
      <dgm:t>
        <a:bodyPr/>
        <a:lstStyle/>
        <a:p>
          <a:pPr rtl="0">
            <a:lnSpc>
              <a:spcPct val="100000"/>
            </a:lnSpc>
            <a:spcAft>
              <a:spcPts val="0"/>
            </a:spcAft>
          </a:pPr>
          <a:r>
            <a:rPr lang="en-US" sz="2000" dirty="0" err="1">
              <a:solidFill>
                <a:schemeClr val="bg1"/>
              </a:solidFill>
            </a:rPr>
            <a:t>Setfacl</a:t>
          </a:r>
          <a:r>
            <a:rPr lang="en-US" sz="2000" dirty="0">
              <a:solidFill>
                <a:schemeClr val="bg1"/>
              </a:solidFill>
            </a:rPr>
            <a:t> command assigns a list of UNIX user IDs and groups</a:t>
          </a:r>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custT="1"/>
      <dgm:spPr/>
      <dgm:t>
        <a:bodyPr/>
        <a:lstStyle/>
        <a:p>
          <a:pPr rtl="0">
            <a:lnSpc>
              <a:spcPct val="100000"/>
            </a:lnSpc>
            <a:spcAft>
              <a:spcPts val="0"/>
            </a:spcAft>
          </a:pPr>
          <a:r>
            <a:rPr lang="en-US" sz="2000" dirty="0">
              <a:solidFill>
                <a:schemeClr val="bg1"/>
              </a:solidFill>
            </a:rPr>
            <a:t>Any number of users and groups can be associated with a file</a:t>
          </a:r>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custT="1"/>
      <dgm:spPr/>
      <dgm:t>
        <a:bodyPr/>
        <a:lstStyle/>
        <a:p>
          <a:pPr rtl="0">
            <a:lnSpc>
              <a:spcPct val="100000"/>
            </a:lnSpc>
            <a:spcAft>
              <a:spcPts val="0"/>
            </a:spcAft>
          </a:pPr>
          <a:r>
            <a:rPr lang="en-US" sz="2000" dirty="0">
              <a:solidFill>
                <a:schemeClr val="bg1"/>
              </a:solidFill>
            </a:rPr>
            <a:t>Read, write, execute protection bits</a:t>
          </a:r>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custT="1"/>
      <dgm:spPr/>
      <dgm:t>
        <a:bodyPr/>
        <a:lstStyle/>
        <a:p>
          <a:pPr rtl="0">
            <a:lnSpc>
              <a:spcPct val="100000"/>
            </a:lnSpc>
            <a:spcAft>
              <a:spcPts val="0"/>
            </a:spcAft>
          </a:pPr>
          <a:r>
            <a:rPr lang="en-US" sz="2000" dirty="0">
              <a:solidFill>
                <a:schemeClr val="bg1"/>
              </a:solidFill>
            </a:rPr>
            <a:t>A file does not need to have an ACL</a:t>
          </a:r>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custT="1"/>
      <dgm:spPr/>
      <dgm:t>
        <a:bodyPr/>
        <a:lstStyle/>
        <a:p>
          <a:pPr rtl="0">
            <a:lnSpc>
              <a:spcPct val="100000"/>
            </a:lnSpc>
            <a:spcAft>
              <a:spcPts val="0"/>
            </a:spcAft>
          </a:pPr>
          <a:r>
            <a:rPr lang="en-US" sz="2000" dirty="0">
              <a:solidFill>
                <a:schemeClr val="bg1"/>
              </a:solidFill>
            </a:rPr>
            <a:t>Includes an additional protection bit that indicates whether the file has an extended ACL</a:t>
          </a:r>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custT="1"/>
      <dgm:spPr/>
      <dgm:t>
        <a:bodyPr/>
        <a:lstStyle/>
        <a:p>
          <a:pPr rtl="0"/>
          <a:r>
            <a:rPr lang="en-US" sz="2000" dirty="0">
              <a:solidFill>
                <a:schemeClr val="tx1"/>
              </a:solidFill>
            </a:rPr>
            <a:t>When a process requests access to a file system object, </a:t>
          </a:r>
          <a:r>
            <a:rPr lang="en-US" sz="2200" dirty="0">
              <a:solidFill>
                <a:schemeClr val="tx1"/>
              </a:solidFill>
            </a:rPr>
            <a:t>perform 2 steps</a:t>
          </a:r>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custT="1"/>
      <dgm:spPr/>
      <dgm:t>
        <a:bodyPr/>
        <a:lstStyle/>
        <a:p>
          <a:pPr rtl="0"/>
          <a:r>
            <a:rPr lang="en-US" sz="2000" dirty="0">
              <a:solidFill>
                <a:schemeClr val="bg1"/>
              </a:solidFill>
            </a:rPr>
            <a:t>Step 1 selects the most appropriate ACL</a:t>
          </a:r>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custT="1"/>
      <dgm:spPr/>
      <dgm:t>
        <a:bodyPr/>
        <a:lstStyle/>
        <a:p>
          <a:pPr rtl="0"/>
          <a:r>
            <a:rPr lang="en-US" sz="2000" dirty="0">
              <a:solidFill>
                <a:schemeClr val="bg1"/>
              </a:solidFill>
            </a:rPr>
            <a:t>Step 2 checks if the matching entry contains sufficient permissions</a:t>
          </a:r>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pt>
    <dgm:pt modelId="{198299B0-B2B3-3F48-881C-2ECF750029E3}" type="pres">
      <dgm:prSet presAssocID="{F0709B24-1B04-EF40-B74A-9FAB8CC7C092}" presName="parentText" presStyleLbl="node1" presStyleIdx="0" presStyleCnt="3" custScaleX="100000" custLinFactY="-6726" custLinFactNeighborY="-100000">
        <dgm:presLayoutVars>
          <dgm:chMax val="0"/>
          <dgm:bulletEnabled val="1"/>
        </dgm:presLayoutVars>
      </dgm:prSet>
      <dgm:spPr/>
    </dgm:pt>
    <dgm:pt modelId="{39853B5A-0C92-9142-8604-22E5981B1D23}" type="pres">
      <dgm:prSet presAssocID="{F0709B24-1B04-EF40-B74A-9FAB8CC7C092}" presName="childText" presStyleLbl="revTx" presStyleIdx="0" presStyleCnt="3" custLinFactNeighborY="-3806">
        <dgm:presLayoutVars>
          <dgm:bulletEnabled val="1"/>
        </dgm:presLayoutVars>
      </dgm:prSet>
      <dgm:spPr/>
    </dgm:pt>
    <dgm:pt modelId="{ABD2E261-9027-6A43-A8FE-4FC50430A012}" type="pres">
      <dgm:prSet presAssocID="{CF837BB7-B71E-2542-8F7F-98186D12E763}" presName="parentText" presStyleLbl="node1" presStyleIdx="1" presStyleCnt="3" custScaleX="32605" custLinFactNeighborX="-33698" custLinFactNeighborY="-952">
        <dgm:presLayoutVars>
          <dgm:chMax val="0"/>
          <dgm:bulletEnabled val="1"/>
        </dgm:presLayoutVars>
      </dgm:prSet>
      <dgm:spPr/>
    </dgm:pt>
    <dgm:pt modelId="{B88CC433-0881-634A-AA9A-659135A40B39}" type="pres">
      <dgm:prSet presAssocID="{CF837BB7-B71E-2542-8F7F-98186D12E763}" presName="childText" presStyleLbl="revTx" presStyleIdx="1" presStyleCnt="3" custLinFactNeighborY="-8224">
        <dgm:presLayoutVars>
          <dgm:bulletEnabled val="1"/>
        </dgm:presLayoutVars>
      </dgm:prSet>
      <dgm:spPr/>
    </dgm:pt>
    <dgm:pt modelId="{FB627356-6C29-724F-B025-718264648997}" type="pres">
      <dgm:prSet presAssocID="{F1AAFC34-5C12-7547-AD77-54E9716EDF97}" presName="parentText" presStyleLbl="node1" presStyleIdx="2" presStyleCnt="3" custScaleX="100000" custLinFactNeighborY="-13671">
        <dgm:presLayoutVars>
          <dgm:chMax val="0"/>
          <dgm:bulletEnabled val="1"/>
        </dgm:presLayoutVars>
      </dgm:prSet>
      <dgm:spPr/>
    </dgm:pt>
    <dgm:pt modelId="{22DFABAC-42CB-FE40-A6F9-E9081E178E91}" type="pres">
      <dgm:prSet presAssocID="{F1AAFC34-5C12-7547-AD77-54E9716EDF97}" presName="childText" presStyleLbl="revTx" presStyleIdx="2" presStyleCnt="3" custScaleY="99182" custLinFactNeighborY="26476">
        <dgm:presLayoutVars>
          <dgm:bulletEnabled val="1"/>
        </dgm:presLayoutVars>
      </dgm:prSet>
      <dgm:spPr/>
    </dgm:pt>
  </dgm:ptLst>
  <dgm:cxnLst>
    <dgm:cxn modelId="{E26F0107-895D-ED43-AB6C-0CE19DE134FE}" type="presOf" srcId="{0B6F0136-6879-DD40-BC04-478CE38B6E12}" destId="{39853B5A-0C92-9142-8604-22E5981B1D23}" srcOrd="0" destOrd="0" presId="urn:microsoft.com/office/officeart/2005/8/layout/vList2"/>
    <dgm:cxn modelId="{52A2480E-CF5A-624F-92A4-CF303B96A77D}" srcId="{CF837BB7-B71E-2542-8F7F-98186D12E763}" destId="{32F3CA54-D207-B14F-80A6-BBF55E7BC033}" srcOrd="0" destOrd="0" parTransId="{E0BA7D61-89E0-0946-B551-78E8BE9C912A}" sibTransId="{AB674D37-1B6A-6144-8D81-7FD81672AA92}"/>
    <dgm:cxn modelId="{E5B45926-3FCA-AF4B-8CD3-CAD641D42FBE}" type="presOf" srcId="{1262DD8D-9C20-8641-BBA0-D6C0CBE19BB8}" destId="{22DFABAC-42CB-FE40-A6F9-E9081E178E91}" srcOrd="0" destOrd="0" presId="urn:microsoft.com/office/officeart/2005/8/layout/vList2"/>
    <dgm:cxn modelId="{42828237-F638-7A4B-A235-854017D35C7E}" type="presOf" srcId="{32F3CA54-D207-B14F-80A6-BBF55E7BC033}" destId="{B88CC433-0881-634A-AA9A-659135A40B39}" srcOrd="0" destOrd="0" presId="urn:microsoft.com/office/officeart/2005/8/layout/vList2"/>
    <dgm:cxn modelId="{9B0B2140-5865-9945-B7D8-A6D7D8B5D75C}" type="presOf" srcId="{CF837BB7-B71E-2542-8F7F-98186D12E763}" destId="{ABD2E261-9027-6A43-A8FE-4FC50430A012}"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EAB26059-A9C6-364C-BA9D-47AC368C0DEC}" srcId="{F1AAFC34-5C12-7547-AD77-54E9716EDF97}" destId="{1262DD8D-9C20-8641-BBA0-D6C0CBE19BB8}" srcOrd="0" destOrd="0" parTransId="{BFBA4238-DC2E-A443-AFA9-FFAEE837A27A}" sibTransId="{AD162359-B7C7-104C-B8EE-EB852952B90D}"/>
    <dgm:cxn modelId="{41DFF279-0153-124D-ACE5-3668C66C695A}" srcId="{81E5FFD9-47B9-1F4D-94CE-A7753E866373}" destId="{F0709B24-1B04-EF40-B74A-9FAB8CC7C092}" srcOrd="0" destOrd="0" parTransId="{9F1E9D52-3D64-BD44-9CBC-81A119F808C6}" sibTransId="{36A5FEA2-372F-924F-82D5-7F4103370CB2}"/>
    <dgm:cxn modelId="{1320DF7C-EFDF-D840-A43A-373C322D976D}" srcId="{CF837BB7-B71E-2542-8F7F-98186D12E763}" destId="{A66E6216-AAA4-A649-8398-0E974B96B2D5}" srcOrd="4" destOrd="0" parTransId="{DAAC81E7-7C0D-A34E-A186-B0FD88297680}" sibTransId="{75265B11-3B98-644B-883E-27BDB3429B11}"/>
    <dgm:cxn modelId="{6EDDC883-BF20-E346-8B26-4DDDE0009483}" type="presOf" srcId="{81E5FFD9-47B9-1F4D-94CE-A7753E866373}" destId="{233DCDE8-2668-FD44-A044-286FCE4F66D2}"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A6CA36A0-7328-B44E-8CA7-56BDC70AD1B0}" srcId="{CF837BB7-B71E-2542-8F7F-98186D12E763}" destId="{748F080D-E671-2D40-B4CD-0B9A0D486246}" srcOrd="3" destOrd="0" parTransId="{B2B02F87-CA84-4849-A519-E7CBB697F5AC}" sibTransId="{70354B0B-F31B-A149-B8AD-6D60AF5914CD}"/>
    <dgm:cxn modelId="{646250A0-2A20-F149-A225-545ADF92B5CF}" type="presOf" srcId="{76F677F3-7D72-104F-901B-918C8E531BA1}" destId="{22DFABAC-42CB-FE40-A6F9-E9081E178E91}" srcOrd="0" destOrd="1"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07FD1ED1-2A1C-3B44-A577-5D01A35510EF}" srcId="{81E5FFD9-47B9-1F4D-94CE-A7753E866373}" destId="{F1AAFC34-5C12-7547-AD77-54E9716EDF97}" srcOrd="2" destOrd="0" parTransId="{214AFB54-F1C5-B14F-8696-6835531239A2}" sibTransId="{67420535-1BE6-F74D-B2EC-4BF8C05D04A2}"/>
    <dgm:cxn modelId="{96F665E2-E01D-3E4C-B89E-236AAE5FDDBF}" type="presOf" srcId="{A66E6216-AAA4-A649-8398-0E974B96B2D5}" destId="{B88CC433-0881-634A-AA9A-659135A40B39}" srcOrd="0" destOrd="4" presId="urn:microsoft.com/office/officeart/2005/8/layout/vList2"/>
    <dgm:cxn modelId="{027008E4-1EC5-A244-A199-CBED74E91318}" type="presOf" srcId="{06F6E4E6-2E1D-A44A-98E9-84459814A013}" destId="{B88CC433-0881-634A-AA9A-659135A40B39}" srcOrd="0" destOrd="1" presId="urn:microsoft.com/office/officeart/2005/8/layout/vList2"/>
    <dgm:cxn modelId="{C58596EC-CE23-B848-962C-6F306AFE7E85}" type="presOf" srcId="{F1AAFC34-5C12-7547-AD77-54E9716EDF97}" destId="{FB627356-6C29-724F-B025-718264648997}" srcOrd="0" destOrd="0" presId="urn:microsoft.com/office/officeart/2005/8/layout/vList2"/>
    <dgm:cxn modelId="{D41BCDF1-6788-AC46-9943-5FB75F2DF34F}" srcId="{CF837BB7-B71E-2542-8F7F-98186D12E763}" destId="{06F6E4E6-2E1D-A44A-98E9-84459814A013}" srcOrd="1" destOrd="0" parTransId="{C9BEAC7B-CDDD-CA43-9AB0-66FD25C534DA}" sibTransId="{E0449BD6-59AB-6C4D-99E7-A953B14BA1AB}"/>
    <dgm:cxn modelId="{A8B936F7-A8E6-1F42-AB00-C8B62BE02DB0}" type="presOf" srcId="{748F080D-E671-2D40-B4CD-0B9A0D486246}" destId="{B88CC433-0881-634A-AA9A-659135A40B39}" srcOrd="0" destOrd="3"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custT="1"/>
      <dgm:spPr>
        <a:solidFill>
          <a:schemeClr val="accent6"/>
        </a:solidFill>
      </dgm:spPr>
      <dgm:t>
        <a:bodyPr/>
        <a:lstStyle/>
        <a:p>
          <a:pPr rtl="0"/>
          <a:r>
            <a:rPr lang="en-US" sz="1800" b="1" dirty="0">
              <a:solidFill>
                <a:schemeClr val="tx1"/>
              </a:solidFill>
            </a:rPr>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sz="2400">
            <a:solidFill>
              <a:schemeClr val="tx1"/>
            </a:solidFill>
          </a:endParaRPr>
        </a:p>
      </dgm:t>
    </dgm:pt>
    <dgm:pt modelId="{8B3DFF98-38C6-D84C-964E-A1699ED1BD33}" type="sibTrans" cxnId="{94FDF1FA-64C1-7740-A047-F289C0C42B9A}">
      <dgm:prSet/>
      <dgm:spPr/>
      <dgm:t>
        <a:bodyPr/>
        <a:lstStyle/>
        <a:p>
          <a:endParaRPr lang="en-US" sz="2400">
            <a:solidFill>
              <a:schemeClr val="tx1"/>
            </a:solidFill>
          </a:endParaRPr>
        </a:p>
      </dgm:t>
    </dgm:pt>
    <dgm:pt modelId="{B0642AA6-6825-1443-BB0E-E9E172E85AF5}">
      <dgm:prSet custT="1"/>
      <dgm:spPr>
        <a:solidFill>
          <a:schemeClr val="accent5">
            <a:lumMod val="75000"/>
          </a:schemeClr>
        </a:solidFill>
      </dgm:spPr>
      <dgm:t>
        <a:bodyPr/>
        <a:lstStyle/>
        <a:p>
          <a:pPr rtl="0"/>
          <a:r>
            <a:rPr lang="en-US" sz="1800" b="1" dirty="0">
              <a:solidFill>
                <a:schemeClr val="tx1"/>
              </a:solidFill>
            </a:rPr>
            <a:t>Strength is its flexibility and expressive power</a:t>
          </a:r>
        </a:p>
      </dgm:t>
    </dgm:pt>
    <dgm:pt modelId="{D419AE9A-87B0-B940-8B52-17CFA2EA07EB}" type="parTrans" cxnId="{2A302559-F6F0-034C-B10A-9CB91D23B59F}">
      <dgm:prSet/>
      <dgm:spPr/>
      <dgm:t>
        <a:bodyPr/>
        <a:lstStyle/>
        <a:p>
          <a:endParaRPr lang="en-US" sz="2400">
            <a:solidFill>
              <a:schemeClr val="tx1"/>
            </a:solidFill>
          </a:endParaRPr>
        </a:p>
      </dgm:t>
    </dgm:pt>
    <dgm:pt modelId="{8FF73336-9C4E-5B4F-B7DA-AA8C87D7693A}" type="sibTrans" cxnId="{2A302559-F6F0-034C-B10A-9CB91D23B59F}">
      <dgm:prSet/>
      <dgm:spPr/>
      <dgm:t>
        <a:bodyPr/>
        <a:lstStyle/>
        <a:p>
          <a:endParaRPr lang="en-US" sz="2400">
            <a:solidFill>
              <a:schemeClr val="tx1"/>
            </a:solidFill>
          </a:endParaRPr>
        </a:p>
      </dgm:t>
    </dgm:pt>
    <dgm:pt modelId="{E10A8ADF-E3D7-DC4C-8004-5E13179118FF}">
      <dgm:prSet custT="1"/>
      <dgm:spPr>
        <a:solidFill>
          <a:schemeClr val="accent4">
            <a:lumMod val="75000"/>
          </a:schemeClr>
        </a:solidFill>
      </dgm:spPr>
      <dgm:t>
        <a:bodyPr/>
        <a:lstStyle/>
        <a:p>
          <a:pPr rtl="0"/>
          <a:r>
            <a:rPr lang="en-US" sz="1800" b="1" dirty="0">
              <a:solidFill>
                <a:schemeClr val="bg1"/>
              </a:solidFill>
            </a:rPr>
            <a:t>Main obstacle to its adoption in real systems has been concern about the performance impact of evaluating predicates on both resource and user properties for each access</a:t>
          </a:r>
        </a:p>
      </dgm:t>
    </dgm:pt>
    <dgm:pt modelId="{ED5B44C8-1517-DA49-B07B-DBE64EB85312}" type="parTrans" cxnId="{ACFD75EE-DA87-0445-BC0F-CD765E7D086A}">
      <dgm:prSet/>
      <dgm:spPr/>
      <dgm:t>
        <a:bodyPr/>
        <a:lstStyle/>
        <a:p>
          <a:endParaRPr lang="en-US" sz="2400">
            <a:solidFill>
              <a:schemeClr val="tx1"/>
            </a:solidFill>
          </a:endParaRPr>
        </a:p>
      </dgm:t>
    </dgm:pt>
    <dgm:pt modelId="{48E8EA27-9619-384C-8500-B51C867F7F78}" type="sibTrans" cxnId="{ACFD75EE-DA87-0445-BC0F-CD765E7D086A}">
      <dgm:prSet/>
      <dgm:spPr/>
      <dgm:t>
        <a:bodyPr/>
        <a:lstStyle/>
        <a:p>
          <a:endParaRPr lang="en-US" sz="2400">
            <a:solidFill>
              <a:schemeClr val="tx1"/>
            </a:solidFill>
          </a:endParaRPr>
        </a:p>
      </dgm:t>
    </dgm:pt>
    <dgm:pt modelId="{44CFF86E-46B1-D448-B841-BA8682E66064}">
      <dgm:prSet custT="1"/>
      <dgm:spPr>
        <a:solidFill>
          <a:schemeClr val="accent3">
            <a:lumMod val="75000"/>
          </a:schemeClr>
        </a:solidFill>
      </dgm:spPr>
      <dgm:t>
        <a:bodyPr/>
        <a:lstStyle/>
        <a:p>
          <a:pPr rtl="0"/>
          <a:r>
            <a:rPr lang="en-US" sz="1800" b="1" dirty="0">
              <a:solidFill>
                <a:schemeClr val="tx1"/>
              </a:solidFill>
            </a:rPr>
            <a:t>Web services have been pioneering technologies through the introduction of the </a:t>
          </a:r>
          <a:r>
            <a:rPr lang="en-US" sz="1800" b="1" dirty="0" err="1">
              <a:solidFill>
                <a:schemeClr val="tx1"/>
              </a:solidFill>
            </a:rPr>
            <a:t>eXtensible</a:t>
          </a:r>
          <a:r>
            <a:rPr lang="en-US" sz="1800" b="1" dirty="0">
              <a:solidFill>
                <a:schemeClr val="tx1"/>
              </a:solidFill>
            </a:rPr>
            <a:t> Access Control Markup Language (XAMCL)</a:t>
          </a:r>
        </a:p>
      </dgm:t>
    </dgm:pt>
    <dgm:pt modelId="{1FBA5BB4-F812-9442-BC98-350FBE0343FF}" type="parTrans" cxnId="{229F71EC-F39C-E345-AEB4-5FFE20266042}">
      <dgm:prSet/>
      <dgm:spPr/>
      <dgm:t>
        <a:bodyPr/>
        <a:lstStyle/>
        <a:p>
          <a:endParaRPr lang="en-US" sz="2400">
            <a:solidFill>
              <a:schemeClr val="tx1"/>
            </a:solidFill>
          </a:endParaRPr>
        </a:p>
      </dgm:t>
    </dgm:pt>
    <dgm:pt modelId="{753E6DBF-8731-4A4C-9CAF-AF8F7F5C8A81}" type="sibTrans" cxnId="{229F71EC-F39C-E345-AEB4-5FFE20266042}">
      <dgm:prSet/>
      <dgm:spPr/>
      <dgm:t>
        <a:bodyPr/>
        <a:lstStyle/>
        <a:p>
          <a:endParaRPr lang="en-US" sz="2400">
            <a:solidFill>
              <a:schemeClr val="tx1"/>
            </a:solidFill>
          </a:endParaRPr>
        </a:p>
      </dgm:t>
    </dgm:pt>
    <dgm:pt modelId="{DCC605DC-5C83-1F4A-A3C7-A7FAAE618A5A}">
      <dgm:prSet custT="1"/>
      <dgm:spPr>
        <a:solidFill>
          <a:schemeClr val="accent1"/>
        </a:solidFill>
      </dgm:spPr>
      <dgm:t>
        <a:bodyPr/>
        <a:lstStyle/>
        <a:p>
          <a:pPr rtl="0"/>
          <a:r>
            <a:rPr lang="en-US" sz="1800" b="1" dirty="0">
              <a:solidFill>
                <a:schemeClr val="tx1"/>
              </a:solidFill>
            </a:rPr>
            <a:t>There is considerable interest in applying the model to cloud services</a:t>
          </a:r>
        </a:p>
      </dgm:t>
    </dgm:pt>
    <dgm:pt modelId="{E0B9C2BE-3F9C-CE48-8742-A2620F9DBD76}" type="parTrans" cxnId="{F5E42370-679B-F946-ACA9-AB4D2D3EC880}">
      <dgm:prSet/>
      <dgm:spPr/>
      <dgm:t>
        <a:bodyPr/>
        <a:lstStyle/>
        <a:p>
          <a:endParaRPr lang="en-US" sz="2400">
            <a:solidFill>
              <a:schemeClr val="tx1"/>
            </a:solidFill>
          </a:endParaRPr>
        </a:p>
      </dgm:t>
    </dgm:pt>
    <dgm:pt modelId="{BC17340B-46A3-8B4C-8F01-E178D4F1E4FC}" type="sibTrans" cxnId="{F5E42370-679B-F946-ACA9-AB4D2D3EC880}">
      <dgm:prSet/>
      <dgm:spPr/>
      <dgm:t>
        <a:bodyPr/>
        <a:lstStyle/>
        <a:p>
          <a:endParaRPr lang="en-US" sz="2400">
            <a:solidFill>
              <a:schemeClr val="tx1"/>
            </a:solidFill>
          </a:endParaRPr>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F5E42370-679B-F946-ACA9-AB4D2D3EC880}" srcId="{485D1C91-6B73-D64A-B23E-04566BC3748A}" destId="{DCC605DC-5C83-1F4A-A3C7-A7FAAE618A5A}" srcOrd="4" destOrd="0" parTransId="{E0B9C2BE-3F9C-CE48-8742-A2620F9DBD76}" sibTransId="{BC17340B-46A3-8B4C-8F01-E178D4F1E4FC}"/>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dgm:t>
        <a:bodyPr/>
        <a:lstStyle/>
        <a:p>
          <a:pPr rtl="0">
            <a:lnSpc>
              <a:spcPct val="100000"/>
            </a:lnSpc>
            <a:spcAft>
              <a:spcPts val="0"/>
            </a:spcAft>
          </a:pPr>
          <a:r>
            <a:rPr lang="en-US" sz="2800" b="1" dirty="0">
              <a:solidFill>
                <a:schemeClr val="tx1"/>
              </a:solidFill>
            </a:rPr>
            <a:t>Subject attributes</a:t>
          </a:r>
          <a:endParaRPr lang="en-US" sz="28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custT="1"/>
      <dgm:spPr/>
      <dgm:t>
        <a:bodyPr/>
        <a:lstStyle/>
        <a:p>
          <a:pPr rtl="0">
            <a:spcBef>
              <a:spcPts val="0"/>
            </a:spcBef>
            <a:spcAft>
              <a:spcPts val="1524"/>
            </a:spcAft>
          </a:pPr>
          <a:r>
            <a:rPr lang="en-US" sz="1800" dirty="0">
              <a:solidFill>
                <a:schemeClr val="bg1"/>
              </a:solidFill>
              <a:latin typeface="+mj-lt"/>
            </a:rPr>
            <a:t>A subject is an active entity that causes information to flow among objects or changes the system state</a:t>
          </a: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lnSpc>
              <a:spcPct val="100000"/>
            </a:lnSpc>
            <a:spcAft>
              <a:spcPts val="0"/>
            </a:spcAft>
          </a:pPr>
          <a:r>
            <a:rPr lang="en-US" sz="2800" b="1" dirty="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custT="1"/>
      <dgm:spPr/>
      <dgm:t>
        <a:bodyPr/>
        <a:lstStyle/>
        <a:p>
          <a:pPr rtl="0">
            <a:spcAft>
              <a:spcPts val="1524"/>
            </a:spcAft>
          </a:pPr>
          <a:r>
            <a:rPr lang="en-US" sz="1800" dirty="0">
              <a:solidFill>
                <a:schemeClr val="bg1"/>
              </a:solidFill>
              <a:latin typeface="+mj-lt"/>
              <a:cs typeface="Palatino Linotype (Body)"/>
            </a:rPr>
            <a:t>An object (or resource) is a passive information system-related entity containing or receiving information</a:t>
          </a: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dgm:t>
        <a:bodyPr/>
        <a:lstStyle/>
        <a:p>
          <a:pPr rtl="0">
            <a:lnSpc>
              <a:spcPct val="100000"/>
            </a:lnSpc>
            <a:spcAft>
              <a:spcPts val="0"/>
            </a:spcAft>
          </a:pPr>
          <a:r>
            <a:rPr lang="en-US" sz="2400" b="1" dirty="0">
              <a:solidFill>
                <a:schemeClr val="tx1"/>
              </a:solidFill>
            </a:rPr>
            <a:t>Environment</a:t>
          </a:r>
        </a:p>
        <a:p>
          <a:pPr rtl="0">
            <a:lnSpc>
              <a:spcPct val="100000"/>
            </a:lnSpc>
            <a:spcAft>
              <a:spcPts val="0"/>
            </a:spcAft>
          </a:pPr>
          <a:r>
            <a:rPr lang="en-US" sz="2800" b="1" dirty="0">
              <a:solidFill>
                <a:schemeClr val="tx1"/>
              </a:solidFill>
            </a:rPr>
            <a:t>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custT="1"/>
      <dgm:spPr/>
      <dgm:t>
        <a:bodyPr/>
        <a:lstStyle/>
        <a:p>
          <a:pPr rtl="0">
            <a:spcAft>
              <a:spcPct val="15000"/>
            </a:spcAft>
          </a:pPr>
          <a:r>
            <a:rPr lang="en-US" sz="1800" b="0" dirty="0">
              <a:solidFill>
                <a:schemeClr val="bg1"/>
              </a:solidFill>
              <a:latin typeface="+mj-lt"/>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custT="1"/>
      <dgm:spPr/>
      <dgm:t>
        <a:bodyPr/>
        <a:lstStyle/>
        <a:p>
          <a:pPr rtl="0">
            <a:spcBef>
              <a:spcPts val="0"/>
            </a:spcBef>
            <a:spcAft>
              <a:spcPts val="1524"/>
            </a:spcAft>
          </a:pPr>
          <a:r>
            <a:rPr lang="en-US" sz="1800" dirty="0">
              <a:solidFill>
                <a:schemeClr val="bg1"/>
              </a:solidFill>
              <a:latin typeface="+mj-lt"/>
            </a:rPr>
            <a:t>Attributes define the identity and characteristics of the subject</a:t>
          </a: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sz="1700" dirty="0">
            <a:solidFill>
              <a:schemeClr val="bg1"/>
            </a:solidFill>
          </a:endParaRPr>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custT="1"/>
      <dgm:spPr/>
      <dgm:t>
        <a:bodyPr/>
        <a:lstStyle/>
        <a:p>
          <a:pPr rtl="0">
            <a:spcAft>
              <a:spcPct val="15000"/>
            </a:spcAft>
          </a:pPr>
          <a:r>
            <a:rPr lang="en-US" sz="1800" dirty="0">
              <a:solidFill>
                <a:schemeClr val="bg1"/>
              </a:solidFill>
              <a:latin typeface="+mj-lt"/>
              <a:cs typeface="Palatino Linotype (Body)"/>
            </a:rPr>
            <a:t>Objects have attributes that can be leverages to make access control decisions</a:t>
          </a: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custT="1"/>
      <dgm:spPr/>
      <dgm:t>
        <a:bodyPr/>
        <a:lstStyle/>
        <a:p>
          <a:pPr rtl="0">
            <a:spcAft>
              <a:spcPts val="1524"/>
            </a:spcAft>
          </a:pPr>
          <a:r>
            <a:rPr lang="en-US" sz="1800" b="0" dirty="0">
              <a:solidFill>
                <a:schemeClr val="bg1"/>
              </a:solidFill>
              <a:latin typeface="+mj-lt"/>
            </a:rPr>
            <a:t>These attributes have so far been largely ignored in most access control policies</a:t>
          </a: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custLinFactNeighborY="-14367">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custLinFactNeighborY="-14367">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custScaleX="109062" custLinFactNeighborY="-14367">
        <dgm:presLayoutVars>
          <dgm:chMax val="0"/>
          <dgm:chPref val="0"/>
          <dgm:bulletEnabled val="1"/>
        </dgm:presLayoutVars>
      </dgm:prSet>
      <dgm:spPr/>
    </dgm:pt>
    <dgm:pt modelId="{36E5E7F1-34B4-4049-B517-21AD2FD3CAD9}" type="pres">
      <dgm:prSet presAssocID="{6897BF8E-6C2F-B641-BF47-07721A47AA7E}" presName="desTx" presStyleLbl="revTx" presStyleIdx="2" presStyleCnt="3">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D1391883-5F9D-1144-AC76-4412BF8879EB}" srcId="{6897BF8E-6C2F-B641-BF47-07721A47AA7E}" destId="{EE1B317C-96B1-624D-8F2C-25C21E7DB666}" srcOrd="1" destOrd="0" parTransId="{032D46E8-911D-C146-8115-B08BAC064467}" sibTransId="{DA65E483-46D0-E84E-8BA1-B5BEB19B16A0}"/>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0DD8E2B9-F1C4-834E-B77D-C7367CF28D23}" type="presOf" srcId="{EE1B317C-96B1-624D-8F2C-25C21E7DB666}" destId="{36E5E7F1-34B4-4049-B517-21AD2FD3CAD9}"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custT="1"/>
      <dgm:spPr/>
      <dgm:t>
        <a:bodyPr/>
        <a:lstStyle/>
        <a:p>
          <a:pPr rtl="0">
            <a:lnSpc>
              <a:spcPct val="100000"/>
            </a:lnSpc>
            <a:spcBef>
              <a:spcPts val="0"/>
            </a:spcBef>
            <a:spcAft>
              <a:spcPts val="0"/>
            </a:spcAft>
          </a:pPr>
          <a:r>
            <a:rPr lang="en-US" sz="1600" b="1" dirty="0">
              <a:solidFill>
                <a:schemeClr val="tx1"/>
              </a:solidFill>
            </a:rPr>
            <a:t>Distinguishable because it controls access to objects by evaluating rules against the attributes of entities, operations, and the environment relevant to a request</a:t>
          </a:r>
        </a:p>
      </dgm:t>
    </dgm:pt>
    <dgm:pt modelId="{56715BD5-428D-3045-8AF0-01EC5FB5D4B5}" type="parTrans" cxnId="{09A795D4-7465-9D47-BB3B-403F1F2B2399}">
      <dgm:prSet/>
      <dgm:spPr/>
      <dgm:t>
        <a:bodyPr/>
        <a:lstStyle/>
        <a:p>
          <a:pPr>
            <a:lnSpc>
              <a:spcPct val="100000"/>
            </a:lnSpc>
            <a:spcBef>
              <a:spcPts val="0"/>
            </a:spcBef>
            <a:spcAft>
              <a:spcPts val="0"/>
            </a:spcAft>
          </a:pPr>
          <a:endParaRPr lang="en-US" sz="2400">
            <a:solidFill>
              <a:schemeClr val="tx1"/>
            </a:solidFill>
          </a:endParaRPr>
        </a:p>
      </dgm:t>
    </dgm:pt>
    <dgm:pt modelId="{7160FE07-F949-D145-81D4-605D95D9CE23}" type="sibTrans" cxnId="{09A795D4-7465-9D47-BB3B-403F1F2B2399}">
      <dgm:prSet/>
      <dgm:spPr/>
      <dgm:t>
        <a:bodyPr/>
        <a:lstStyle/>
        <a:p>
          <a:pPr>
            <a:lnSpc>
              <a:spcPct val="100000"/>
            </a:lnSpc>
            <a:spcBef>
              <a:spcPts val="0"/>
            </a:spcBef>
            <a:spcAft>
              <a:spcPts val="0"/>
            </a:spcAft>
          </a:pPr>
          <a:endParaRPr lang="en-US" sz="2400">
            <a:solidFill>
              <a:schemeClr val="tx1"/>
            </a:solidFill>
          </a:endParaRPr>
        </a:p>
      </dgm:t>
    </dgm:pt>
    <dgm:pt modelId="{29C8599A-9DAE-6347-9272-B9E56CA0103F}">
      <dgm:prSet custT="1"/>
      <dgm:spPr/>
      <dgm:t>
        <a:bodyPr/>
        <a:lstStyle/>
        <a:p>
          <a:pPr rtl="0">
            <a:lnSpc>
              <a:spcPct val="100000"/>
            </a:lnSpc>
            <a:spcBef>
              <a:spcPts val="0"/>
            </a:spcBef>
            <a:spcAft>
              <a:spcPts val="0"/>
            </a:spcAft>
          </a:pPr>
          <a:r>
            <a:rPr lang="en-US" sz="1600" b="1" dirty="0">
              <a:solidFill>
                <a:schemeClr val="tx1"/>
              </a:solidFill>
            </a:rPr>
            <a:t>Relies upon the evaluation of attributes of the subject, attributes of the object, and a formal relationship or access control rule defining the allowable operations for subject-object attribute combinations in a given environment</a:t>
          </a:r>
        </a:p>
      </dgm:t>
    </dgm:pt>
    <dgm:pt modelId="{85E593A8-9C96-0B42-A1F3-AFBCA5FDA663}" type="parTrans" cxnId="{8F047598-0F5C-2F40-B13E-920D3ED21B59}">
      <dgm:prSet/>
      <dgm:spPr/>
      <dgm:t>
        <a:bodyPr/>
        <a:lstStyle/>
        <a:p>
          <a:pPr>
            <a:lnSpc>
              <a:spcPct val="100000"/>
            </a:lnSpc>
            <a:spcBef>
              <a:spcPts val="0"/>
            </a:spcBef>
            <a:spcAft>
              <a:spcPts val="0"/>
            </a:spcAft>
          </a:pPr>
          <a:endParaRPr lang="en-US" sz="2400">
            <a:solidFill>
              <a:schemeClr val="tx1"/>
            </a:solidFill>
          </a:endParaRPr>
        </a:p>
      </dgm:t>
    </dgm:pt>
    <dgm:pt modelId="{530FDFBB-3DC2-1944-884C-0FB8384C2383}" type="sibTrans" cxnId="{8F047598-0F5C-2F40-B13E-920D3ED21B59}">
      <dgm:prSet/>
      <dgm:spPr/>
      <dgm:t>
        <a:bodyPr/>
        <a:lstStyle/>
        <a:p>
          <a:pPr>
            <a:lnSpc>
              <a:spcPct val="100000"/>
            </a:lnSpc>
            <a:spcBef>
              <a:spcPts val="0"/>
            </a:spcBef>
            <a:spcAft>
              <a:spcPts val="0"/>
            </a:spcAft>
          </a:pPr>
          <a:endParaRPr lang="en-US" sz="2400">
            <a:solidFill>
              <a:schemeClr val="tx1"/>
            </a:solidFill>
          </a:endParaRPr>
        </a:p>
      </dgm:t>
    </dgm:pt>
    <dgm:pt modelId="{BE11142B-2662-B24B-ACA3-70FF8C9AC3AD}">
      <dgm:prSet custT="1"/>
      <dgm:spPr/>
      <dgm:t>
        <a:bodyPr/>
        <a:lstStyle/>
        <a:p>
          <a:pPr rtl="0">
            <a:lnSpc>
              <a:spcPct val="100000"/>
            </a:lnSpc>
            <a:spcBef>
              <a:spcPts val="0"/>
            </a:spcBef>
            <a:spcAft>
              <a:spcPts val="0"/>
            </a:spcAft>
          </a:pPr>
          <a:r>
            <a:rPr lang="en-US" sz="1800" b="1" dirty="0">
              <a:solidFill>
                <a:schemeClr val="tx1"/>
              </a:solidFill>
            </a:rPr>
            <a:t>Systems are capable of enforcing DAC, RBAC, and MAC concepts</a:t>
          </a:r>
        </a:p>
      </dgm:t>
    </dgm:pt>
    <dgm:pt modelId="{9F45823F-30CE-9541-ADBC-92FCB189A749}" type="parTrans" cxnId="{87ABD7AC-53D0-F64B-9DDC-C4F633647C60}">
      <dgm:prSet/>
      <dgm:spPr/>
      <dgm:t>
        <a:bodyPr/>
        <a:lstStyle/>
        <a:p>
          <a:pPr>
            <a:lnSpc>
              <a:spcPct val="100000"/>
            </a:lnSpc>
            <a:spcBef>
              <a:spcPts val="0"/>
            </a:spcBef>
            <a:spcAft>
              <a:spcPts val="0"/>
            </a:spcAft>
          </a:pPr>
          <a:endParaRPr lang="en-US" sz="2400">
            <a:solidFill>
              <a:schemeClr val="tx1"/>
            </a:solidFill>
          </a:endParaRPr>
        </a:p>
      </dgm:t>
    </dgm:pt>
    <dgm:pt modelId="{AAFB64B5-007B-4440-8C42-21AD70E59526}" type="sibTrans" cxnId="{87ABD7AC-53D0-F64B-9DDC-C4F633647C60}">
      <dgm:prSet/>
      <dgm:spPr/>
      <dgm:t>
        <a:bodyPr/>
        <a:lstStyle/>
        <a:p>
          <a:pPr>
            <a:lnSpc>
              <a:spcPct val="100000"/>
            </a:lnSpc>
            <a:spcBef>
              <a:spcPts val="0"/>
            </a:spcBef>
            <a:spcAft>
              <a:spcPts val="0"/>
            </a:spcAft>
          </a:pPr>
          <a:endParaRPr lang="en-US" sz="2400">
            <a:solidFill>
              <a:schemeClr val="tx1"/>
            </a:solidFill>
          </a:endParaRPr>
        </a:p>
      </dgm:t>
    </dgm:pt>
    <dgm:pt modelId="{B0D043C5-2E53-F44F-B1E2-D217CE2EC5CB}">
      <dgm:prSet custT="1"/>
      <dgm:spPr/>
      <dgm:t>
        <a:bodyPr/>
        <a:lstStyle/>
        <a:p>
          <a:pPr rtl="0">
            <a:lnSpc>
              <a:spcPct val="100000"/>
            </a:lnSpc>
            <a:spcBef>
              <a:spcPts val="0"/>
            </a:spcBef>
            <a:spcAft>
              <a:spcPts val="0"/>
            </a:spcAft>
          </a:pPr>
          <a:r>
            <a:rPr lang="en-US" sz="1800" b="1" dirty="0">
              <a:solidFill>
                <a:schemeClr val="tx1"/>
              </a:solidFill>
            </a:rPr>
            <a:t>Allows an unlimited number of attributes to be combined to satisfy any access control rule</a:t>
          </a:r>
        </a:p>
      </dgm:t>
    </dgm:pt>
    <dgm:pt modelId="{0738B3F6-59EF-C743-97B7-FA6ED5CFC766}" type="parTrans" cxnId="{A3BDDD31-F126-4C4A-A69A-1851EE0BDA47}">
      <dgm:prSet/>
      <dgm:spPr/>
      <dgm:t>
        <a:bodyPr/>
        <a:lstStyle/>
        <a:p>
          <a:pPr>
            <a:lnSpc>
              <a:spcPct val="100000"/>
            </a:lnSpc>
            <a:spcBef>
              <a:spcPts val="0"/>
            </a:spcBef>
            <a:spcAft>
              <a:spcPts val="0"/>
            </a:spcAft>
          </a:pPr>
          <a:endParaRPr lang="en-US" sz="2400">
            <a:solidFill>
              <a:schemeClr val="tx1"/>
            </a:solidFill>
          </a:endParaRPr>
        </a:p>
      </dgm:t>
    </dgm:pt>
    <dgm:pt modelId="{2D9E4621-FEEB-8A4B-A0A8-3725ADD46A9C}" type="sibTrans" cxnId="{A3BDDD31-F126-4C4A-A69A-1851EE0BDA47}">
      <dgm:prSet/>
      <dgm:spPr/>
      <dgm:t>
        <a:bodyPr/>
        <a:lstStyle/>
        <a:p>
          <a:pPr>
            <a:lnSpc>
              <a:spcPct val="100000"/>
            </a:lnSpc>
            <a:spcBef>
              <a:spcPts val="0"/>
            </a:spcBef>
            <a:spcAft>
              <a:spcPts val="0"/>
            </a:spcAft>
          </a:pPr>
          <a:endParaRPr lang="en-US" sz="2400">
            <a:solidFill>
              <a:schemeClr val="tx1"/>
            </a:solidFill>
          </a:endParaRPr>
        </a:p>
      </dgm:t>
    </dgm:pt>
    <dgm:pt modelId="{DBAF79EF-AA51-0B47-9482-3F33F69DF262}" type="pres">
      <dgm:prSet presAssocID="{2EA64861-9F11-464C-8527-5E644DE015DB}" presName="matrix" presStyleCnt="0">
        <dgm:presLayoutVars>
          <dgm:chMax val="1"/>
          <dgm:dir/>
          <dgm:resizeHandles val="exact"/>
        </dgm:presLayoutVars>
      </dgm:prSet>
      <dgm:spPr/>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custScaleX="128062" custScaleY="118016" custLinFactNeighborX="-13098">
        <dgm:presLayoutVars>
          <dgm:chMax val="0"/>
          <dgm:chPref val="0"/>
          <dgm:bulletEnabled val="1"/>
        </dgm:presLayoutVars>
      </dgm:prSet>
      <dgm:spPr/>
    </dgm:pt>
    <dgm:pt modelId="{F75D84C9-B96E-524B-908B-280859373854}" type="pres">
      <dgm:prSet presAssocID="{2EA64861-9F11-464C-8527-5E644DE015DB}" presName="quad2" presStyleLbl="node1" presStyleIdx="1" presStyleCnt="4" custScaleX="134612" custScaleY="118016" custLinFactNeighborX="16734" custLinFactNeighborY="-3274">
        <dgm:presLayoutVars>
          <dgm:chMax val="0"/>
          <dgm:chPref val="0"/>
          <dgm:bulletEnabled val="1"/>
        </dgm:presLayoutVars>
      </dgm:prSet>
      <dgm:spPr/>
    </dgm:pt>
    <dgm:pt modelId="{C23FB787-089E-1A45-A872-4BE881186789}" type="pres">
      <dgm:prSet presAssocID="{2EA64861-9F11-464C-8527-5E644DE015DB}" presName="quad3" presStyleLbl="node1" presStyleIdx="2" presStyleCnt="4" custLinFactNeighborX="-7483" custLinFactNeighborY="7726">
        <dgm:presLayoutVars>
          <dgm:chMax val="0"/>
          <dgm:chPref val="0"/>
          <dgm:bulletEnabled val="1"/>
        </dgm:presLayoutVars>
      </dgm:prSet>
      <dgm:spPr/>
    </dgm:pt>
    <dgm:pt modelId="{FC7BC191-5A0D-5C42-9891-7575B93DE362}" type="pres">
      <dgm:prSet presAssocID="{2EA64861-9F11-464C-8527-5E644DE015DB}" presName="quad4" presStyleLbl="node1" presStyleIdx="3" presStyleCnt="4" custLinFactNeighborX="12526" custLinFactNeighborY="7726">
        <dgm:presLayoutVars>
          <dgm:chMax val="0"/>
          <dgm:chPref val="0"/>
          <dgm:bulletEnabled val="1"/>
        </dgm:presLayoutVars>
      </dgm:prSet>
      <dgm:spPr/>
    </dgm:pt>
  </dgm:ptLst>
  <dgm:cxnLst>
    <dgm:cxn modelId="{A6521506-EDC5-1648-9811-FC5FC04084B8}" type="presOf" srcId="{459B97A6-1201-1A45-A3A2-8C9C1F04062A}" destId="{AC9C7A50-8C9C-4E47-A520-28266EEB0EA3}"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C6494A3E-BCFF-5940-8822-8B42E6EA0892}" type="presOf" srcId="{B0D043C5-2E53-F44F-B1E2-D217CE2EC5CB}" destId="{FC7BC191-5A0D-5C42-9891-7575B93DE362}"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5FFD1A79-8848-554C-80C0-C8343CB76CE8}" type="presOf" srcId="{29C8599A-9DAE-6347-9272-B9E56CA0103F}" destId="{F75D84C9-B96E-524B-908B-280859373854}"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87ABD7AC-53D0-F64B-9DDC-C4F633647C60}" srcId="{2EA64861-9F11-464C-8527-5E644DE015DB}" destId="{BE11142B-2662-B24B-ACA3-70FF8C9AC3AD}" srcOrd="2" destOrd="0" parTransId="{9F45823F-30CE-9541-ADBC-92FCB189A749}" sibTransId="{AAFB64B5-007B-4440-8C42-21AD70E59526}"/>
    <dgm:cxn modelId="{09A795D4-7465-9D47-BB3B-403F1F2B2399}" srcId="{2EA64861-9F11-464C-8527-5E644DE015DB}" destId="{459B97A6-1201-1A45-A3A2-8C9C1F04062A}" srcOrd="0" destOrd="0" parTransId="{56715BD5-428D-3045-8AF0-01EC5FB5D4B5}" sibTransId="{7160FE07-F949-D145-81D4-605D95D9CE23}"/>
    <dgm:cxn modelId="{2A9610D9-9367-B84E-B999-F809F0CCD460}" type="presOf" srcId="{2EA64861-9F11-464C-8527-5E644DE015DB}" destId="{DBAF79EF-AA51-0B47-9482-3F33F69DF262}"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custT="1"/>
      <dgm:spPr>
        <a:solidFill>
          <a:schemeClr val="accent4">
            <a:lumMod val="75000"/>
          </a:schemeClr>
        </a:solidFill>
      </dgm:spPr>
      <dgm:t>
        <a:bodyPr/>
        <a:lstStyle/>
        <a:p>
          <a:pPr rtl="0">
            <a:lnSpc>
              <a:spcPct val="100000"/>
            </a:lnSpc>
            <a:spcAft>
              <a:spcPts val="0"/>
            </a:spcAft>
          </a:pPr>
          <a:r>
            <a:rPr lang="en-US" sz="2400" dirty="0"/>
            <a:t>A policy is a set of rules and relationships that govern allowable behavior within an organization, based on the privileges of subjects and how resources or objects are to be protected under which environment conditions</a:t>
          </a:r>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custT="1"/>
      <dgm:spPr/>
      <dgm:t>
        <a:bodyPr/>
        <a:lstStyle/>
        <a:p>
          <a:pPr rtl="0">
            <a:lnSpc>
              <a:spcPct val="100000"/>
            </a:lnSpc>
            <a:spcAft>
              <a:spcPts val="0"/>
            </a:spcAft>
          </a:pPr>
          <a:r>
            <a:rPr lang="en-US" sz="2000" dirty="0"/>
            <a:t>Typically written from the perspective of the object that needs protecting and the privileges available to subjects</a:t>
          </a:r>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custT="1"/>
      <dgm:spPr/>
      <dgm:t>
        <a:bodyPr/>
        <a:lstStyle/>
        <a:p>
          <a:pPr rtl="0">
            <a:lnSpc>
              <a:spcPct val="100000"/>
            </a:lnSpc>
            <a:spcAft>
              <a:spcPts val="0"/>
            </a:spcAft>
          </a:pPr>
          <a:r>
            <a:rPr lang="en-US" sz="2400" dirty="0"/>
            <a:t>Privileges represent the authorized behavior of a subject and are defined by an authority and embodied in a policy</a:t>
          </a:r>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custT="1"/>
      <dgm:spPr/>
      <dgm:t>
        <a:bodyPr/>
        <a:lstStyle/>
        <a:p>
          <a:pPr rtl="0">
            <a:lnSpc>
              <a:spcPct val="100000"/>
            </a:lnSpc>
            <a:spcAft>
              <a:spcPts val="0"/>
            </a:spcAft>
          </a:pPr>
          <a:r>
            <a:rPr lang="en-US" sz="2000" dirty="0"/>
            <a:t>Other terms commonly used</a:t>
          </a:r>
        </a:p>
        <a:p>
          <a:pPr rtl="0">
            <a:lnSpc>
              <a:spcPct val="100000"/>
            </a:lnSpc>
            <a:spcAft>
              <a:spcPts val="0"/>
            </a:spcAft>
          </a:pPr>
          <a:r>
            <a:rPr lang="en-US" sz="2000" dirty="0"/>
            <a:t>instead of privileges are</a:t>
          </a:r>
        </a:p>
        <a:p>
          <a:pPr rtl="0">
            <a:lnSpc>
              <a:spcPct val="100000"/>
            </a:lnSpc>
            <a:spcAft>
              <a:spcPts val="0"/>
            </a:spcAft>
          </a:pPr>
          <a:r>
            <a:rPr lang="en-US" sz="2400" dirty="0"/>
            <a:t>rights, authorizations, &amp; entitlements</a:t>
          </a:r>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custScaleX="186156" custScaleY="74549" custLinFactNeighborX="22545" custLinFactNeighborY="22499">
        <dgm:presLayoutVars>
          <dgm:bulletEnabled val="1"/>
        </dgm:presLayoutVars>
      </dgm:prSet>
      <dgm:spPr/>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custScaleX="90250" custScaleY="79939" custLinFactNeighborX="6190" custLinFactNeighborY="10641"/>
      <dgm:spPr/>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custScaleX="87935" custScaleY="73908" custLinFactNeighborX="12822" custLinFactNeighborY="24496">
        <dgm:presLayoutVars>
          <dgm:bulletEnabled val="1"/>
        </dgm:presLayoutVars>
      </dgm:prSet>
      <dgm:spPr/>
    </dgm:pt>
  </dgm:ptLst>
  <dgm:cxnLst>
    <dgm:cxn modelId="{EB1BBB07-9E03-EF4E-9F2F-A6791E9F83C5}" srcId="{7473A915-7FCB-3D40-9650-7E3FA4614033}" destId="{8205E9BB-15D2-E24B-A211-21DA18392876}" srcOrd="0" destOrd="0" parTransId="{AB654431-58E3-124B-BA3D-C34F339B94A9}" sibTransId="{2A2F5F04-FABF-4645-A376-6893E3C94A0B}"/>
    <dgm:cxn modelId="{5A19882B-3B05-5A4F-85FC-4D9DA6128FC6}" type="presOf" srcId="{7473A915-7FCB-3D40-9650-7E3FA4614033}" destId="{505408DD-99B0-4241-BF1A-67E390C441AB}"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21059F6C-A44E-414D-8C1F-A9642268E6FE}" type="presOf" srcId="{51160165-6403-1842-A6F3-FF5EAF57242A}" destId="{D2511AE4-BFE2-8744-906F-66A587927B0C}" srcOrd="0" destOrd="0" presId="urn:microsoft.com/office/officeart/2005/8/layout/target2"/>
    <dgm:cxn modelId="{ADAD1579-4985-8146-8C8A-B435AED8AB24}" srcId="{51160165-6403-1842-A6F3-FF5EAF57242A}" destId="{7473A915-7FCB-3D40-9650-7E3FA4614033}" srcOrd="1" destOrd="0" parTransId="{971CF8CF-4D5B-F94E-AE86-DC1E63C8D4E3}" sibTransId="{ABA631CC-2A6E-0348-BB4E-CE4A57A76A02}"/>
    <dgm:cxn modelId="{DA76F27C-4241-DB4F-80CE-BAD274516F4D}" type="presOf" srcId="{8386CC13-DD57-8448-9FA7-B411BCDF00DC}" destId="{F5642B5B-058C-0849-B10F-9FC87758B8A5}" srcOrd="0" destOrd="0" presId="urn:microsoft.com/office/officeart/2005/8/layout/target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879DEE46-D671-6C41-A3E6-6EC95A952FEF}">
      <dgm:prSet custT="1"/>
      <dgm:spPr/>
      <dgm:t>
        <a:bodyPr/>
        <a:lstStyle/>
        <a:p>
          <a:pPr rtl="0"/>
          <a:r>
            <a:rPr lang="en-US" sz="1800" b="1" dirty="0">
              <a:solidFill>
                <a:schemeClr val="tx1"/>
              </a:solidFill>
            </a:rPr>
            <a:t>Deals with the management and control of the ways entities are granted access to resources</a:t>
          </a:r>
        </a:p>
      </dgm:t>
    </dgm:pt>
    <dgm:pt modelId="{68A0DD03-86E0-6D4E-998E-4FE084D8A217}" type="parTrans" cxnId="{84AC3BB2-6A29-4743-A9CD-089B533B3C22}">
      <dgm:prSet/>
      <dgm:spPr/>
      <dgm:t>
        <a:bodyPr/>
        <a:lstStyle/>
        <a:p>
          <a:endParaRPr lang="en-US" sz="2400">
            <a:solidFill>
              <a:schemeClr val="tx1"/>
            </a:solidFill>
          </a:endParaRPr>
        </a:p>
      </dgm:t>
    </dgm:pt>
    <dgm:pt modelId="{BE76152A-EEED-B444-98C5-84229C32E75D}" type="sibTrans" cxnId="{84AC3BB2-6A29-4743-A9CD-089B533B3C22}">
      <dgm:prSet/>
      <dgm:spPr/>
      <dgm:t>
        <a:bodyPr/>
        <a:lstStyle/>
        <a:p>
          <a:endParaRPr lang="en-US" sz="2400">
            <a:solidFill>
              <a:schemeClr val="tx1"/>
            </a:solidFill>
          </a:endParaRPr>
        </a:p>
      </dgm:t>
    </dgm:pt>
    <dgm:pt modelId="{0C55A931-68A9-5041-8C6B-9D41080F91AC}">
      <dgm:prSet custT="1"/>
      <dgm:spPr/>
      <dgm:t>
        <a:bodyPr/>
        <a:lstStyle/>
        <a:p>
          <a:pPr rtl="0"/>
          <a:r>
            <a:rPr lang="en-US" sz="1800" b="1" dirty="0">
              <a:solidFill>
                <a:schemeClr val="tx1"/>
              </a:solidFill>
            </a:rPr>
            <a:t>Covers both logical and physical access</a:t>
          </a:r>
        </a:p>
      </dgm:t>
    </dgm:pt>
    <dgm:pt modelId="{5C7D18C8-6083-4944-8AA9-95D1EA307640}" type="parTrans" cxnId="{219D355D-62B2-D347-9B90-55B4BAA95268}">
      <dgm:prSet/>
      <dgm:spPr/>
      <dgm:t>
        <a:bodyPr/>
        <a:lstStyle/>
        <a:p>
          <a:endParaRPr lang="en-US" sz="2400">
            <a:solidFill>
              <a:schemeClr val="tx1"/>
            </a:solidFill>
          </a:endParaRPr>
        </a:p>
      </dgm:t>
    </dgm:pt>
    <dgm:pt modelId="{D75A535F-7FD5-4E4C-BCD5-7BE847AAED31}" type="sibTrans" cxnId="{219D355D-62B2-D347-9B90-55B4BAA95268}">
      <dgm:prSet/>
      <dgm:spPr/>
      <dgm:t>
        <a:bodyPr/>
        <a:lstStyle/>
        <a:p>
          <a:endParaRPr lang="en-US" sz="2400">
            <a:solidFill>
              <a:schemeClr val="tx1"/>
            </a:solidFill>
          </a:endParaRPr>
        </a:p>
      </dgm:t>
    </dgm:pt>
    <dgm:pt modelId="{F01C941C-1195-4949-8232-906D42F596C9}">
      <dgm:prSet custT="1"/>
      <dgm:spPr/>
      <dgm:t>
        <a:bodyPr/>
        <a:lstStyle/>
        <a:p>
          <a:pPr rtl="0"/>
          <a:r>
            <a:rPr lang="en-US" sz="1800" b="1" dirty="0">
              <a:solidFill>
                <a:schemeClr val="tx1"/>
              </a:solidFill>
            </a:rPr>
            <a:t>May be internal to a system or an external element</a:t>
          </a:r>
        </a:p>
      </dgm:t>
    </dgm:pt>
    <dgm:pt modelId="{8FE89D17-EFD2-9F41-BB08-5BCB1F87EE41}" type="parTrans" cxnId="{CC3FB62F-E4F4-E243-93BA-98B35E076E52}">
      <dgm:prSet/>
      <dgm:spPr/>
      <dgm:t>
        <a:bodyPr/>
        <a:lstStyle/>
        <a:p>
          <a:endParaRPr lang="en-US" sz="2400">
            <a:solidFill>
              <a:schemeClr val="tx1"/>
            </a:solidFill>
          </a:endParaRPr>
        </a:p>
      </dgm:t>
    </dgm:pt>
    <dgm:pt modelId="{418141B0-6E7F-C84B-B676-1A60188D7901}" type="sibTrans" cxnId="{CC3FB62F-E4F4-E243-93BA-98B35E076E52}">
      <dgm:prSet/>
      <dgm:spPr/>
      <dgm:t>
        <a:bodyPr/>
        <a:lstStyle/>
        <a:p>
          <a:endParaRPr lang="en-US" sz="2400">
            <a:solidFill>
              <a:schemeClr val="tx1"/>
            </a:solidFill>
          </a:endParaRPr>
        </a:p>
      </dgm:t>
    </dgm:pt>
    <dgm:pt modelId="{B9CADDDE-1CFE-3F43-BB32-C488D0D8B1C1}">
      <dgm:prSet custT="1"/>
      <dgm:spPr/>
      <dgm:t>
        <a:bodyPr/>
        <a:lstStyle/>
        <a:p>
          <a:pPr algn="l" rtl="0"/>
          <a:r>
            <a:rPr lang="en-US" sz="1800" b="1" dirty="0">
              <a:solidFill>
                <a:schemeClr val="tx1"/>
              </a:solidFill>
            </a:rPr>
            <a:t>Purpose is to ensure that the proper identity verification is made when an individual attempts to access a security sensitive building, computer systems, or data</a:t>
          </a:r>
        </a:p>
      </dgm:t>
    </dgm:pt>
    <dgm:pt modelId="{A0197359-0F15-904A-AD9D-0D1F5C8C55DF}" type="parTrans" cxnId="{C491E2CC-A27D-0E46-92AC-1D456F47D9A8}">
      <dgm:prSet/>
      <dgm:spPr/>
      <dgm:t>
        <a:bodyPr/>
        <a:lstStyle/>
        <a:p>
          <a:endParaRPr lang="en-US" sz="2400">
            <a:solidFill>
              <a:schemeClr val="tx1"/>
            </a:solidFill>
          </a:endParaRPr>
        </a:p>
      </dgm:t>
    </dgm:pt>
    <dgm:pt modelId="{AF17BC6B-6B56-9643-827B-B67E2ECC5B31}" type="sibTrans" cxnId="{C491E2CC-A27D-0E46-92AC-1D456F47D9A8}">
      <dgm:prSet/>
      <dgm:spPr/>
      <dgm:t>
        <a:bodyPr/>
        <a:lstStyle/>
        <a:p>
          <a:endParaRPr lang="en-US" sz="2400">
            <a:solidFill>
              <a:schemeClr val="tx1"/>
            </a:solidFill>
          </a:endParaRPr>
        </a:p>
      </dgm:t>
    </dgm:pt>
    <dgm:pt modelId="{CF365DB2-A72D-AA4D-88ED-E88D73A8624E}">
      <dgm:prSet custT="1"/>
      <dgm:spPr/>
      <dgm:t>
        <a:bodyPr/>
        <a:lstStyle/>
        <a:p>
          <a:pPr rtl="0">
            <a:lnSpc>
              <a:spcPct val="100000"/>
            </a:lnSpc>
            <a:spcAft>
              <a:spcPts val="0"/>
            </a:spcAft>
          </a:pPr>
          <a:r>
            <a:rPr lang="en-US" sz="2000" b="1" dirty="0">
              <a:solidFill>
                <a:schemeClr val="tx1"/>
              </a:solidFill>
            </a:rPr>
            <a:t>3 support elements are needed for an enterprise-wide access control facility:</a:t>
          </a:r>
        </a:p>
      </dgm:t>
    </dgm:pt>
    <dgm:pt modelId="{3D6ADB01-DA13-4046-8DE4-D34CEB57C2A3}" type="parTrans" cxnId="{5D929FB7-8B53-CF4A-9A47-A311EC36E38D}">
      <dgm:prSet/>
      <dgm:spPr/>
      <dgm:t>
        <a:bodyPr/>
        <a:lstStyle/>
        <a:p>
          <a:endParaRPr lang="en-US" sz="2400">
            <a:solidFill>
              <a:schemeClr val="tx1"/>
            </a:solidFill>
          </a:endParaRPr>
        </a:p>
      </dgm:t>
    </dgm:pt>
    <dgm:pt modelId="{3982C759-3D7F-AD47-9399-64A09ACD3692}" type="sibTrans" cxnId="{5D929FB7-8B53-CF4A-9A47-A311EC36E38D}">
      <dgm:prSet/>
      <dgm:spPr/>
      <dgm:t>
        <a:bodyPr/>
        <a:lstStyle/>
        <a:p>
          <a:endParaRPr lang="en-US" sz="2400">
            <a:solidFill>
              <a:schemeClr val="tx1"/>
            </a:solidFill>
          </a:endParaRPr>
        </a:p>
      </dgm:t>
    </dgm:pt>
    <dgm:pt modelId="{059B0926-5B01-C843-9B72-4453E890C6B4}">
      <dgm:prSet custT="1"/>
      <dgm:spPr/>
      <dgm:t>
        <a:bodyPr/>
        <a:lstStyle/>
        <a:p>
          <a:pPr rtl="0">
            <a:lnSpc>
              <a:spcPct val="100000"/>
            </a:lnSpc>
            <a:spcAft>
              <a:spcPts val="0"/>
            </a:spcAft>
          </a:pPr>
          <a:r>
            <a:rPr lang="en-US" sz="1800" b="1" dirty="0">
              <a:solidFill>
                <a:schemeClr val="tx1"/>
              </a:solidFill>
            </a:rPr>
            <a:t>Resource management</a:t>
          </a:r>
        </a:p>
      </dgm:t>
    </dgm:pt>
    <dgm:pt modelId="{6D9E2156-ECE2-D04C-8080-2CE802F7915B}" type="parTrans" cxnId="{58BFAEAB-6581-9844-9569-9EF68B61FFFD}">
      <dgm:prSet/>
      <dgm:spPr/>
      <dgm:t>
        <a:bodyPr/>
        <a:lstStyle/>
        <a:p>
          <a:endParaRPr lang="en-US" sz="2400">
            <a:solidFill>
              <a:schemeClr val="tx1"/>
            </a:solidFill>
          </a:endParaRPr>
        </a:p>
      </dgm:t>
    </dgm:pt>
    <dgm:pt modelId="{EF1433C4-5C1E-1B45-B2FA-A101309A1145}" type="sibTrans" cxnId="{58BFAEAB-6581-9844-9569-9EF68B61FFFD}">
      <dgm:prSet/>
      <dgm:spPr/>
      <dgm:t>
        <a:bodyPr/>
        <a:lstStyle/>
        <a:p>
          <a:endParaRPr lang="en-US" sz="2400">
            <a:solidFill>
              <a:schemeClr val="tx1"/>
            </a:solidFill>
          </a:endParaRPr>
        </a:p>
      </dgm:t>
    </dgm:pt>
    <dgm:pt modelId="{4FFC7FB8-36F7-844A-9F84-B5BEBD7B59E7}">
      <dgm:prSet custT="1"/>
      <dgm:spPr/>
      <dgm:t>
        <a:bodyPr/>
        <a:lstStyle/>
        <a:p>
          <a:pPr rtl="0">
            <a:lnSpc>
              <a:spcPct val="100000"/>
            </a:lnSpc>
            <a:spcAft>
              <a:spcPts val="0"/>
            </a:spcAft>
          </a:pPr>
          <a:r>
            <a:rPr lang="en-US" sz="1800" b="1" dirty="0">
              <a:solidFill>
                <a:schemeClr val="tx1"/>
              </a:solidFill>
            </a:rPr>
            <a:t>Privilege management</a:t>
          </a:r>
        </a:p>
      </dgm:t>
    </dgm:pt>
    <dgm:pt modelId="{05A8155A-FFF0-BB4B-A48B-83A465C4EA96}" type="parTrans" cxnId="{8A52F9AE-A687-E24D-B95D-090193F99EEA}">
      <dgm:prSet/>
      <dgm:spPr/>
      <dgm:t>
        <a:bodyPr/>
        <a:lstStyle/>
        <a:p>
          <a:endParaRPr lang="en-US" sz="2400">
            <a:solidFill>
              <a:schemeClr val="tx1"/>
            </a:solidFill>
          </a:endParaRPr>
        </a:p>
      </dgm:t>
    </dgm:pt>
    <dgm:pt modelId="{8A96DA92-A294-3146-8BAE-DB233E437CF1}" type="sibTrans" cxnId="{8A52F9AE-A687-E24D-B95D-090193F99EEA}">
      <dgm:prSet/>
      <dgm:spPr/>
      <dgm:t>
        <a:bodyPr/>
        <a:lstStyle/>
        <a:p>
          <a:endParaRPr lang="en-US" sz="2400">
            <a:solidFill>
              <a:schemeClr val="tx1"/>
            </a:solidFill>
          </a:endParaRPr>
        </a:p>
      </dgm:t>
    </dgm:pt>
    <dgm:pt modelId="{E4B2138A-7851-7647-A072-953839E895AC}">
      <dgm:prSet custT="1"/>
      <dgm:spPr/>
      <dgm:t>
        <a:bodyPr/>
        <a:lstStyle/>
        <a:p>
          <a:pPr rtl="0">
            <a:lnSpc>
              <a:spcPct val="100000"/>
            </a:lnSpc>
            <a:spcAft>
              <a:spcPts val="0"/>
            </a:spcAft>
          </a:pPr>
          <a:r>
            <a:rPr lang="en-US" sz="1800" b="1" dirty="0">
              <a:solidFill>
                <a:schemeClr val="tx1"/>
              </a:solidFill>
            </a:rPr>
            <a:t>Policy management</a:t>
          </a:r>
        </a:p>
      </dgm:t>
    </dgm:pt>
    <dgm:pt modelId="{904EDFCE-9BEA-1D4C-BC0E-87BED910938C}" type="parTrans" cxnId="{06DC6972-88E6-A441-B6E4-3EA09862B74D}">
      <dgm:prSet/>
      <dgm:spPr/>
      <dgm:t>
        <a:bodyPr/>
        <a:lstStyle/>
        <a:p>
          <a:endParaRPr lang="en-US" sz="2400">
            <a:solidFill>
              <a:schemeClr val="tx1"/>
            </a:solidFill>
          </a:endParaRPr>
        </a:p>
      </dgm:t>
    </dgm:pt>
    <dgm:pt modelId="{A8065799-1B8A-A54D-8B46-AB7DF7DFBFC1}" type="sibTrans" cxnId="{06DC6972-88E6-A441-B6E4-3EA09862B74D}">
      <dgm:prSet/>
      <dgm:spPr/>
      <dgm:t>
        <a:bodyPr/>
        <a:lstStyle/>
        <a:p>
          <a:endParaRPr lang="en-US" sz="2400">
            <a:solidFill>
              <a:schemeClr val="tx1"/>
            </a:solidFill>
          </a:endParaRPr>
        </a:p>
      </dgm:t>
    </dgm:pt>
    <dgm:pt modelId="{A7C957D6-035C-FD4D-A73C-A892E818A2A3}" type="pres">
      <dgm:prSet presAssocID="{EBDDDF75-2CC2-9B4C-A1B8-B1A3DDDCA18F}" presName="diagram" presStyleCnt="0">
        <dgm:presLayoutVars>
          <dgm:dir/>
          <dgm:resizeHandles val="exact"/>
        </dgm:presLayoutVars>
      </dgm:prSet>
      <dgm:spPr/>
    </dgm:pt>
    <dgm:pt modelId="{3DCB10E6-A7BF-5E4E-9A15-4C30F3F728B3}" type="pres">
      <dgm:prSet presAssocID="{879DEE46-D671-6C41-A3E6-6EC95A952FEF}" presName="node" presStyleLbl="node1" presStyleIdx="0" presStyleCnt="5">
        <dgm:presLayoutVars>
          <dgm:bulletEnabled val="1"/>
        </dgm:presLayoutVars>
      </dgm:prSet>
      <dgm:spPr/>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custLinFactNeighborX="7703">
        <dgm:presLayoutVars>
          <dgm:bulletEnabled val="1"/>
        </dgm:presLayoutVars>
      </dgm:prSet>
      <dgm:spPr/>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custScaleX="116217" custLinFactNeighborX="8514">
        <dgm:presLayoutVars>
          <dgm:bulletEnabled val="1"/>
        </dgm:presLayoutVars>
      </dgm:prSet>
      <dgm:spPr/>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custScaleX="172981" custLinFactNeighborY="-5556">
        <dgm:presLayoutVars>
          <dgm:bulletEnabled val="1"/>
        </dgm:presLayoutVars>
      </dgm:prSet>
      <dgm:spPr/>
    </dgm:pt>
  </dgm:ptLst>
  <dgm:cxnLst>
    <dgm:cxn modelId="{7A43D201-BF6A-0C4B-AC9C-34C6F3A6158E}" type="presOf" srcId="{059B0926-5B01-C843-9B72-4453E890C6B4}" destId="{E333CF05-DE2C-3843-85CD-F960623C21CC}" srcOrd="0" destOrd="1" presId="urn:microsoft.com/office/officeart/2005/8/layout/default#5"/>
    <dgm:cxn modelId="{774FAB1C-56D7-9340-8277-2400074C0D3E}" type="presOf" srcId="{F01C941C-1195-4949-8232-906D42F596C9}" destId="{FBA64C44-4838-A546-95C2-CB7641874729}" srcOrd="0" destOrd="0" presId="urn:microsoft.com/office/officeart/2005/8/layout/default#5"/>
    <dgm:cxn modelId="{CC3FB62F-E4F4-E243-93BA-98B35E076E52}" srcId="{EBDDDF75-2CC2-9B4C-A1B8-B1A3DDDCA18F}" destId="{F01C941C-1195-4949-8232-906D42F596C9}" srcOrd="2" destOrd="0" parTransId="{8FE89D17-EFD2-9F41-BB08-5BCB1F87EE41}" sibTransId="{418141B0-6E7F-C84B-B676-1A60188D7901}"/>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7B57E968-4A28-2E41-BB58-85A8C71C8695}" type="presOf" srcId="{0C55A931-68A9-5041-8C6B-9D41080F91AC}" destId="{9C209270-707A-6E41-A8DB-6CC98149DD8B}"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F8EB0F7D-47BF-3647-A550-2CBDC992EDF5}" type="presOf" srcId="{CF365DB2-A72D-AA4D-88ED-E88D73A8624E}" destId="{E333CF05-DE2C-3843-85CD-F960623C21CC}" srcOrd="0" destOrd="0" presId="urn:microsoft.com/office/officeart/2005/8/layout/default#5"/>
    <dgm:cxn modelId="{F0C94C97-A016-3E47-8F97-96E1B72A92BE}" type="presOf" srcId="{B9CADDDE-1CFE-3F43-BB32-C488D0D8B1C1}" destId="{D3229538-3EC2-1945-B958-7429D92F3CA1}" srcOrd="0" destOrd="0"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5D5C99F-05A4-9845-9860-A0B39F125F3E}" type="presOf" srcId="{879DEE46-D671-6C41-A3E6-6EC95A952FEF}" destId="{3DCB10E6-A7BF-5E4E-9A15-4C30F3F728B3}" srcOrd="0" destOrd="0" presId="urn:microsoft.com/office/officeart/2005/8/layout/default#5"/>
    <dgm:cxn modelId="{58BFAEAB-6581-9844-9569-9EF68B61FFFD}" srcId="{CF365DB2-A72D-AA4D-88ED-E88D73A8624E}" destId="{059B0926-5B01-C843-9B72-4453E890C6B4}" srcOrd="0" destOrd="0" parTransId="{6D9E2156-ECE2-D04C-8080-2CE802F7915B}" sibTransId="{EF1433C4-5C1E-1B45-B2FA-A101309A1145}"/>
    <dgm:cxn modelId="{8A52F9AE-A687-E24D-B95D-090193F99EEA}" srcId="{CF365DB2-A72D-AA4D-88ED-E88D73A8624E}" destId="{4FFC7FB8-36F7-844A-9F84-B5BEBD7B59E7}" srcOrd="1" destOrd="0" parTransId="{05A8155A-FFF0-BB4B-A48B-83A465C4EA96}" sibTransId="{8A96DA92-A294-3146-8BAE-DB233E437CF1}"/>
    <dgm:cxn modelId="{D65238B2-8E98-F64D-96B2-184D73FED28D}" type="presOf" srcId="{4FFC7FB8-36F7-844A-9F84-B5BEBD7B59E7}" destId="{E333CF05-DE2C-3843-85CD-F960623C21CC}" srcOrd="0" destOrd="2"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5D929FB7-8B53-CF4A-9A47-A311EC36E38D}" srcId="{EBDDDF75-2CC2-9B4C-A1B8-B1A3DDDCA18F}" destId="{CF365DB2-A72D-AA4D-88ED-E88D73A8624E}" srcOrd="4" destOrd="0" parTransId="{3D6ADB01-DA13-4046-8DE4-D34CEB57C2A3}" sibTransId="{3982C759-3D7F-AD47-9399-64A09ACD3692}"/>
    <dgm:cxn modelId="{C491E2CC-A27D-0E46-92AC-1D456F47D9A8}" srcId="{EBDDDF75-2CC2-9B4C-A1B8-B1A3DDDCA18F}" destId="{B9CADDDE-1CFE-3F43-BB32-C488D0D8B1C1}" srcOrd="3" destOrd="0" parTransId="{A0197359-0F15-904A-AD9D-0D1F5C8C55DF}" sibTransId="{AF17BC6B-6B56-9643-827B-B67E2ECC5B3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F8EFA8C2-64EF-0D4E-99FD-5F04A1AC2AC6}">
      <dgm:prSet custT="1"/>
      <dgm:spPr/>
      <dgm:t>
        <a:bodyPr/>
        <a:lstStyle/>
        <a:p>
          <a:pPr rtl="0"/>
          <a:r>
            <a:rPr lang="en-US" sz="2000" b="1" dirty="0">
              <a:solidFill>
                <a:schemeClr val="tx1"/>
              </a:solidFill>
            </a:rPr>
            <a:t>Resource management</a:t>
          </a:r>
        </a:p>
      </dgm:t>
    </dgm:pt>
    <dgm:pt modelId="{9E6B178D-1AF8-3A4B-A15A-0EBA3809E9CA}" type="parTrans" cxnId="{28691A6B-C968-5842-B0FE-DDECF674CA05}">
      <dgm:prSet/>
      <dgm:spPr/>
      <dgm:t>
        <a:bodyPr/>
        <a:lstStyle/>
        <a:p>
          <a:endParaRPr lang="en-US">
            <a:solidFill>
              <a:schemeClr val="tx1"/>
            </a:solidFill>
          </a:endParaRPr>
        </a:p>
      </dgm:t>
    </dgm:pt>
    <dgm:pt modelId="{EC430511-99D1-0E42-A1A8-D03A504E1B13}" type="sibTrans" cxnId="{28691A6B-C968-5842-B0FE-DDECF674CA05}">
      <dgm:prSet/>
      <dgm:spPr/>
      <dgm:t>
        <a:bodyPr/>
        <a:lstStyle/>
        <a:p>
          <a:endParaRPr lang="en-US">
            <a:solidFill>
              <a:schemeClr val="tx1"/>
            </a:solidFill>
          </a:endParaRPr>
        </a:p>
      </dgm:t>
    </dgm:pt>
    <dgm:pt modelId="{D44C5C68-3923-F743-867B-A91972B78A2D}">
      <dgm:prSet custT="1"/>
      <dgm:spPr/>
      <dgm:t>
        <a:bodyPr lIns="457200" rIns="45720"/>
        <a:lstStyle/>
        <a:p>
          <a:pPr rtl="0"/>
          <a:r>
            <a:rPr lang="en-US" sz="1800" dirty="0">
              <a:solidFill>
                <a:schemeClr val="bg1"/>
              </a:solidFill>
            </a:rPr>
            <a:t>Concerned with defining rules for a resource that requires access control</a:t>
          </a:r>
        </a:p>
      </dgm:t>
    </dgm:pt>
    <dgm:pt modelId="{CC65B686-57E5-3944-8184-8196A9C05A0F}" type="parTrans" cxnId="{DF66FDE1-3E88-474F-9AA2-10A135139BAA}">
      <dgm:prSet/>
      <dgm:spPr/>
      <dgm:t>
        <a:bodyPr/>
        <a:lstStyle/>
        <a:p>
          <a:endParaRPr lang="en-US">
            <a:solidFill>
              <a:schemeClr val="tx1"/>
            </a:solidFill>
          </a:endParaRPr>
        </a:p>
      </dgm:t>
    </dgm:pt>
    <dgm:pt modelId="{0AB32C99-3FB1-464D-A1D6-8F5DD9081EB7}" type="sibTrans" cxnId="{DF66FDE1-3E88-474F-9AA2-10A135139BAA}">
      <dgm:prSet/>
      <dgm:spPr/>
      <dgm:t>
        <a:bodyPr/>
        <a:lstStyle/>
        <a:p>
          <a:endParaRPr lang="en-US">
            <a:solidFill>
              <a:schemeClr val="tx1"/>
            </a:solidFill>
          </a:endParaRPr>
        </a:p>
      </dgm:t>
    </dgm:pt>
    <dgm:pt modelId="{3E57BA3C-8B08-9147-BDEF-3C814582E8B6}">
      <dgm:prSet custT="1"/>
      <dgm:spPr/>
      <dgm:t>
        <a:bodyPr lIns="457200" rIns="45720"/>
        <a:lstStyle/>
        <a:p>
          <a:pPr rtl="0"/>
          <a:r>
            <a:rPr lang="en-US" sz="1800" dirty="0">
              <a:solidFill>
                <a:schemeClr val="bg1"/>
              </a:solidFill>
            </a:rPr>
            <a:t>Rules would include credential requirements and what user attributes, resource attributes, and environmental conditions are required for access of a given resource for a given function</a:t>
          </a:r>
        </a:p>
      </dgm:t>
    </dgm:pt>
    <dgm:pt modelId="{7B7C69DE-5695-424C-8F7E-C9B43270F675}" type="parTrans" cxnId="{E3013324-FC21-7742-B08C-22616406F460}">
      <dgm:prSet/>
      <dgm:spPr/>
      <dgm:t>
        <a:bodyPr/>
        <a:lstStyle/>
        <a:p>
          <a:endParaRPr lang="en-US">
            <a:solidFill>
              <a:schemeClr val="tx1"/>
            </a:solidFill>
          </a:endParaRPr>
        </a:p>
      </dgm:t>
    </dgm:pt>
    <dgm:pt modelId="{43023CD4-36B0-144C-BBC2-841310E7B459}" type="sibTrans" cxnId="{E3013324-FC21-7742-B08C-22616406F460}">
      <dgm:prSet/>
      <dgm:spPr/>
      <dgm:t>
        <a:bodyPr/>
        <a:lstStyle/>
        <a:p>
          <a:endParaRPr lang="en-US">
            <a:solidFill>
              <a:schemeClr val="tx1"/>
            </a:solidFill>
          </a:endParaRPr>
        </a:p>
      </dgm:t>
    </dgm:pt>
    <dgm:pt modelId="{C968AAA3-031A-F14E-B344-1A982668AE52}">
      <dgm:prSet custT="1"/>
      <dgm:spPr/>
      <dgm:t>
        <a:bodyPr/>
        <a:lstStyle/>
        <a:p>
          <a:pPr rtl="0"/>
          <a:r>
            <a:rPr lang="en-US" sz="2000" b="1" dirty="0">
              <a:solidFill>
                <a:schemeClr val="tx1"/>
              </a:solidFill>
            </a:rPr>
            <a:t>Privilege management</a:t>
          </a:r>
        </a:p>
      </dgm:t>
    </dgm:pt>
    <dgm:pt modelId="{02FD4733-76A0-8B41-B619-98B9833892F1}" type="parTrans" cxnId="{CD368B68-A8E4-3F47-B6FC-F2DD8B1FDF1A}">
      <dgm:prSet/>
      <dgm:spPr/>
      <dgm:t>
        <a:bodyPr/>
        <a:lstStyle/>
        <a:p>
          <a:endParaRPr lang="en-US">
            <a:solidFill>
              <a:schemeClr val="tx1"/>
            </a:solidFill>
          </a:endParaRPr>
        </a:p>
      </dgm:t>
    </dgm:pt>
    <dgm:pt modelId="{444331B1-3936-8442-AE97-1D352A2FFBE8}" type="sibTrans" cxnId="{CD368B68-A8E4-3F47-B6FC-F2DD8B1FDF1A}">
      <dgm:prSet/>
      <dgm:spPr/>
      <dgm:t>
        <a:bodyPr/>
        <a:lstStyle/>
        <a:p>
          <a:endParaRPr lang="en-US">
            <a:solidFill>
              <a:schemeClr val="tx1"/>
            </a:solidFill>
          </a:endParaRPr>
        </a:p>
      </dgm:t>
    </dgm:pt>
    <dgm:pt modelId="{19B2FB69-A77F-5545-BB3C-0CAD240FC2D0}">
      <dgm:prSet custT="1"/>
      <dgm:spPr/>
      <dgm:t>
        <a:bodyPr lIns="457200" rIns="45720"/>
        <a:lstStyle/>
        <a:p>
          <a:pPr rtl="0"/>
          <a:r>
            <a:rPr lang="en-US" sz="1800" dirty="0">
              <a:solidFill>
                <a:schemeClr val="bg1"/>
              </a:solidFill>
            </a:rPr>
            <a:t>Concerned with establishing and maintaining the entitlement or privilege attributes that comprise an individual’s access profile</a:t>
          </a:r>
        </a:p>
      </dgm:t>
    </dgm:pt>
    <dgm:pt modelId="{09274A2F-5181-7E4D-8ECC-A0376A91A6B4}" type="parTrans" cxnId="{27D64CAC-9288-B645-89E6-D6B7FC6A3771}">
      <dgm:prSet/>
      <dgm:spPr/>
      <dgm:t>
        <a:bodyPr/>
        <a:lstStyle/>
        <a:p>
          <a:endParaRPr lang="en-US">
            <a:solidFill>
              <a:schemeClr val="tx1"/>
            </a:solidFill>
          </a:endParaRPr>
        </a:p>
      </dgm:t>
    </dgm:pt>
    <dgm:pt modelId="{F05318FF-758B-1E42-A5F4-A34F93D38605}" type="sibTrans" cxnId="{27D64CAC-9288-B645-89E6-D6B7FC6A3771}">
      <dgm:prSet/>
      <dgm:spPr/>
      <dgm:t>
        <a:bodyPr/>
        <a:lstStyle/>
        <a:p>
          <a:endParaRPr lang="en-US">
            <a:solidFill>
              <a:schemeClr val="tx1"/>
            </a:solidFill>
          </a:endParaRPr>
        </a:p>
      </dgm:t>
    </dgm:pt>
    <dgm:pt modelId="{DCA4C873-5860-3549-8A31-FF15B1B56CC6}">
      <dgm:prSet custT="1"/>
      <dgm:spPr/>
      <dgm:t>
        <a:bodyPr lIns="457200" rIns="45720"/>
        <a:lstStyle/>
        <a:p>
          <a:pPr rtl="0"/>
          <a:r>
            <a:rPr lang="en-US" sz="1800" dirty="0">
              <a:solidFill>
                <a:schemeClr val="bg1"/>
              </a:solidFill>
            </a:rPr>
            <a:t>These attributes represent features of an individual that can be used as the basis for determining access decisions to both physical and logical resources</a:t>
          </a:r>
        </a:p>
      </dgm:t>
    </dgm:pt>
    <dgm:pt modelId="{3451622A-CA65-3E48-AB03-8E35EB3E855C}" type="parTrans" cxnId="{B02D74F7-8B76-9048-B58A-6FF30DB1C429}">
      <dgm:prSet/>
      <dgm:spPr/>
      <dgm:t>
        <a:bodyPr/>
        <a:lstStyle/>
        <a:p>
          <a:endParaRPr lang="en-US">
            <a:solidFill>
              <a:schemeClr val="tx1"/>
            </a:solidFill>
          </a:endParaRPr>
        </a:p>
      </dgm:t>
    </dgm:pt>
    <dgm:pt modelId="{BB4A86FB-AC83-9743-B4C4-697BE4C43226}" type="sibTrans" cxnId="{B02D74F7-8B76-9048-B58A-6FF30DB1C429}">
      <dgm:prSet/>
      <dgm:spPr/>
      <dgm:t>
        <a:bodyPr/>
        <a:lstStyle/>
        <a:p>
          <a:endParaRPr lang="en-US">
            <a:solidFill>
              <a:schemeClr val="tx1"/>
            </a:solidFill>
          </a:endParaRPr>
        </a:p>
      </dgm:t>
    </dgm:pt>
    <dgm:pt modelId="{86FF9EAE-C27D-9D4B-B0A7-88F22C9B69DC}">
      <dgm:prSet custT="1"/>
      <dgm:spPr/>
      <dgm:t>
        <a:bodyPr lIns="457200" rIns="45720"/>
        <a:lstStyle/>
        <a:p>
          <a:pPr rtl="0"/>
          <a:r>
            <a:rPr lang="en-US" sz="1800" dirty="0">
              <a:solidFill>
                <a:schemeClr val="bg1"/>
              </a:solidFill>
            </a:rPr>
            <a:t>Privileges are considered attributes that can be linked to a digital identity</a:t>
          </a:r>
        </a:p>
      </dgm:t>
    </dgm:pt>
    <dgm:pt modelId="{C55E0FD8-A715-8241-B1A2-F3FA07AFE194}" type="parTrans" cxnId="{EABCF760-B867-3447-931C-B171D07C1071}">
      <dgm:prSet/>
      <dgm:spPr/>
      <dgm:t>
        <a:bodyPr/>
        <a:lstStyle/>
        <a:p>
          <a:endParaRPr lang="en-US">
            <a:solidFill>
              <a:schemeClr val="tx1"/>
            </a:solidFill>
          </a:endParaRPr>
        </a:p>
      </dgm:t>
    </dgm:pt>
    <dgm:pt modelId="{864630F8-2AF2-DD47-9EDE-D7C327225D7C}" type="sibTrans" cxnId="{EABCF760-B867-3447-931C-B171D07C1071}">
      <dgm:prSet/>
      <dgm:spPr/>
      <dgm:t>
        <a:bodyPr/>
        <a:lstStyle/>
        <a:p>
          <a:endParaRPr lang="en-US">
            <a:solidFill>
              <a:schemeClr val="tx1"/>
            </a:solidFill>
          </a:endParaRPr>
        </a:p>
      </dgm:t>
    </dgm:pt>
    <dgm:pt modelId="{88AFBB26-EFEA-A444-AE5D-B0563B55A994}">
      <dgm:prSet custT="1"/>
      <dgm:spPr/>
      <dgm:t>
        <a:bodyPr/>
        <a:lstStyle/>
        <a:p>
          <a:pPr rtl="0"/>
          <a:r>
            <a:rPr lang="en-US" sz="2000" b="1" dirty="0">
              <a:solidFill>
                <a:schemeClr val="tx1"/>
              </a:solidFill>
            </a:rPr>
            <a:t>Policy management</a:t>
          </a:r>
        </a:p>
      </dgm:t>
    </dgm:pt>
    <dgm:pt modelId="{376C1F89-D7C6-DF4D-B486-E763333CDAA0}" type="parTrans" cxnId="{89B45EF2-6178-0B45-A89A-6CCB79161323}">
      <dgm:prSet/>
      <dgm:spPr/>
      <dgm:t>
        <a:bodyPr/>
        <a:lstStyle/>
        <a:p>
          <a:endParaRPr lang="en-US">
            <a:solidFill>
              <a:schemeClr val="tx1"/>
            </a:solidFill>
          </a:endParaRPr>
        </a:p>
      </dgm:t>
    </dgm:pt>
    <dgm:pt modelId="{330174B9-C7DB-2B4F-B969-883977914B25}" type="sibTrans" cxnId="{89B45EF2-6178-0B45-A89A-6CCB79161323}">
      <dgm:prSet/>
      <dgm:spPr/>
      <dgm:t>
        <a:bodyPr/>
        <a:lstStyle/>
        <a:p>
          <a:endParaRPr lang="en-US">
            <a:solidFill>
              <a:schemeClr val="tx1"/>
            </a:solidFill>
          </a:endParaRPr>
        </a:p>
      </dgm:t>
    </dgm:pt>
    <dgm:pt modelId="{30735F88-64C7-C34D-92E9-80F4B50056D6}">
      <dgm:prSet custT="1"/>
      <dgm:spPr/>
      <dgm:t>
        <a:bodyPr lIns="457200" rIns="45720"/>
        <a:lstStyle/>
        <a:p>
          <a:pPr rtl="0"/>
          <a:r>
            <a:rPr lang="en-US" sz="1800" dirty="0">
              <a:solidFill>
                <a:schemeClr val="bg1"/>
              </a:solidFill>
            </a:rPr>
            <a:t>Governs what is allowable and unallowable in an access transaction</a:t>
          </a:r>
        </a:p>
      </dgm:t>
    </dgm:pt>
    <dgm:pt modelId="{6BC55A0E-B73B-6342-AD4C-C973321B9EDF}" type="parTrans" cxnId="{BE533F51-46FB-014D-BECD-24963B6910D9}">
      <dgm:prSet/>
      <dgm:spPr/>
      <dgm:t>
        <a:bodyPr/>
        <a:lstStyle/>
        <a:p>
          <a:endParaRPr lang="en-US">
            <a:solidFill>
              <a:schemeClr val="tx1"/>
            </a:solidFill>
          </a:endParaRPr>
        </a:p>
      </dgm:t>
    </dgm:pt>
    <dgm:pt modelId="{4E5BB9E6-7130-4745-8DB5-C804696BAFCB}" type="sibTrans" cxnId="{BE533F51-46FB-014D-BECD-24963B6910D9}">
      <dgm:prSet/>
      <dgm:spPr/>
      <dgm:t>
        <a:bodyPr/>
        <a:lstStyle/>
        <a:p>
          <a:endParaRPr lang="en-US">
            <a:solidFill>
              <a:schemeClr val="tx1"/>
            </a:solidFill>
          </a:endParaRPr>
        </a:p>
      </dgm:t>
    </dgm:pt>
    <dgm:pt modelId="{E37FA4EA-DD33-EB43-A1D2-5E2FDA57BB2A}" type="pres">
      <dgm:prSet presAssocID="{311F7073-06AF-C440-B1AD-2D8D7C9331BE}" presName="linear" presStyleCnt="0">
        <dgm:presLayoutVars>
          <dgm:dir/>
          <dgm:animLvl val="lvl"/>
          <dgm:resizeHandles val="exact"/>
        </dgm:presLayoutVars>
      </dgm:prSet>
      <dgm:spPr/>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pt>
    <dgm:pt modelId="{4E274E17-143A-964B-B814-059527FCFCAC}" type="pres">
      <dgm:prSet presAssocID="{F8EFA8C2-64EF-0D4E-99FD-5F04A1AC2AC6}" presName="parentText" presStyleLbl="node1" presStyleIdx="0" presStyleCnt="3">
        <dgm:presLayoutVars>
          <dgm:chMax val="0"/>
          <dgm:bulletEnabled val="1"/>
        </dgm:presLayoutVars>
      </dgm:prSet>
      <dgm:spPr/>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pt>
    <dgm:pt modelId="{3D7ECCDF-D192-254C-980A-E432AB1A8C5C}" type="pres">
      <dgm:prSet presAssocID="{C968AAA3-031A-F14E-B344-1A982668AE52}" presName="parentText" presStyleLbl="node1" presStyleIdx="1" presStyleCnt="3">
        <dgm:presLayoutVars>
          <dgm:chMax val="0"/>
          <dgm:bulletEnabled val="1"/>
        </dgm:presLayoutVars>
      </dgm:prSet>
      <dgm:spPr/>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pt>
    <dgm:pt modelId="{DF7FC51F-7B1D-8D4F-A8AB-025080166E37}" type="pres">
      <dgm:prSet presAssocID="{88AFBB26-EFEA-A444-AE5D-B0563B55A994}" presName="parentText" presStyleLbl="node1" presStyleIdx="2" presStyleCnt="3">
        <dgm:presLayoutVars>
          <dgm:chMax val="0"/>
          <dgm:bulletEnabled val="1"/>
        </dgm:presLayoutVars>
      </dgm:prSet>
      <dgm:spPr/>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pt>
  </dgm:ptLst>
  <dgm:cxnLst>
    <dgm:cxn modelId="{4BAE200A-97ED-934B-ABAE-FC02C71FF0E7}" type="presOf" srcId="{88AFBB26-EFEA-A444-AE5D-B0563B55A994}" destId="{DF7FC51F-7B1D-8D4F-A8AB-025080166E37}" srcOrd="1"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E3013324-FC21-7742-B08C-22616406F460}" srcId="{F8EFA8C2-64EF-0D4E-99FD-5F04A1AC2AC6}" destId="{3E57BA3C-8B08-9147-BDEF-3C814582E8B6}" srcOrd="1" destOrd="0" parTransId="{7B7C69DE-5695-424C-8F7E-C9B43270F675}" sibTransId="{43023CD4-36B0-144C-BBC2-841310E7B459}"/>
    <dgm:cxn modelId="{7BE7AE39-EB6A-B14F-985F-7427989D3431}" type="presOf" srcId="{19B2FB69-A77F-5545-BB3C-0CAD240FC2D0}" destId="{8BF4B6F0-641F-0C4C-9A74-188E05346A63}" srcOrd="0"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A754F265-68D6-BA48-9098-7F1228062899}" type="presOf" srcId="{DCA4C873-5860-3549-8A31-FF15B1B56CC6}" destId="{8BF4B6F0-641F-0C4C-9A74-188E05346A63}" srcOrd="0" destOrd="1" presId="urn:microsoft.com/office/officeart/2005/8/layout/list1"/>
    <dgm:cxn modelId="{CD368B68-A8E4-3F47-B6FC-F2DD8B1FDF1A}" srcId="{311F7073-06AF-C440-B1AD-2D8D7C9331BE}" destId="{C968AAA3-031A-F14E-B344-1A982668AE52}" srcOrd="1" destOrd="0" parTransId="{02FD4733-76A0-8B41-B619-98B9833892F1}" sibTransId="{444331B1-3936-8442-AE97-1D352A2FFBE8}"/>
    <dgm:cxn modelId="{28691A6B-C968-5842-B0FE-DDECF674CA05}" srcId="{311F7073-06AF-C440-B1AD-2D8D7C9331BE}" destId="{F8EFA8C2-64EF-0D4E-99FD-5F04A1AC2AC6}" srcOrd="0" destOrd="0" parTransId="{9E6B178D-1AF8-3A4B-A15A-0EBA3809E9CA}" sibTransId="{EC430511-99D1-0E42-A1A8-D03A504E1B13}"/>
    <dgm:cxn modelId="{BE533F51-46FB-014D-BECD-24963B6910D9}" srcId="{88AFBB26-EFEA-A444-AE5D-B0563B55A994}" destId="{30735F88-64C7-C34D-92E9-80F4B50056D6}" srcOrd="0" destOrd="0" parTransId="{6BC55A0E-B73B-6342-AD4C-C973321B9EDF}" sibTransId="{4E5BB9E6-7130-4745-8DB5-C804696BAFCB}"/>
    <dgm:cxn modelId="{33AB2277-8568-124B-8D06-38E015398424}" type="presOf" srcId="{30735F88-64C7-C34D-92E9-80F4B50056D6}" destId="{6A23AE0F-AE3E-C643-9337-A2AFC5F958CD}" srcOrd="0" destOrd="0" presId="urn:microsoft.com/office/officeart/2005/8/layout/list1"/>
    <dgm:cxn modelId="{81607657-71CE-2143-8D07-5FC5AE9DA3BB}" type="presOf" srcId="{F8EFA8C2-64EF-0D4E-99FD-5F04A1AC2AC6}" destId="{4E274E17-143A-964B-B814-059527FCFCAC}" srcOrd="1" destOrd="0" presId="urn:microsoft.com/office/officeart/2005/8/layout/list1"/>
    <dgm:cxn modelId="{D8FDC87C-35FB-4244-8B92-119AD826877C}" type="presOf" srcId="{88AFBB26-EFEA-A444-AE5D-B0563B55A994}" destId="{A0C00494-7EFC-9F47-BA53-95159F1E292F}" srcOrd="0" destOrd="0" presId="urn:microsoft.com/office/officeart/2005/8/layout/list1"/>
    <dgm:cxn modelId="{4719A67D-D407-DB42-BE19-DD9928510B36}" type="presOf" srcId="{F8EFA8C2-64EF-0D4E-99FD-5F04A1AC2AC6}" destId="{52E9FCEF-2F71-0046-AE28-7C3A1CDD04A6}"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6ACC31D9-440F-C547-A200-2FBCB2A8398D}" type="presOf" srcId="{D44C5C68-3923-F743-867B-A91972B78A2D}" destId="{8B6841F2-191F-AA49-A654-EDD02AC05564}" srcOrd="0" destOrd="0" presId="urn:microsoft.com/office/officeart/2005/8/layout/list1"/>
    <dgm:cxn modelId="{DF66FDE1-3E88-474F-9AA2-10A135139BAA}" srcId="{F8EFA8C2-64EF-0D4E-99FD-5F04A1AC2AC6}" destId="{D44C5C68-3923-F743-867B-A91972B78A2D}" srcOrd="0" destOrd="0" parTransId="{CC65B686-57E5-3944-8184-8196A9C05A0F}" sibTransId="{0AB32C99-3FB1-464D-A1D6-8F5DD9081EB7}"/>
    <dgm:cxn modelId="{F2AEACEB-DBE5-A04D-BC89-F773DE2DB033}" type="presOf" srcId="{C968AAA3-031A-F14E-B344-1A982668AE52}" destId="{71F8AACD-9988-E444-B9C0-E9926A728DAE}" srcOrd="0" destOrd="0"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B02D74F7-8B76-9048-B58A-6FF30DB1C429}" srcId="{C968AAA3-031A-F14E-B344-1A982668AE52}" destId="{DCA4C873-5860-3549-8A31-FF15B1B56CC6}" srcOrd="1" destOrd="0" parTransId="{3451622A-CA65-3E48-AB03-8E35EB3E855C}" sibTransId="{BB4A86FB-AC83-9743-B4C4-697BE4C43226}"/>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custT="1"/>
      <dgm:spPr>
        <a:solidFill>
          <a:srgbClr val="FFD059"/>
        </a:solidFill>
      </dgm:spPr>
      <dgm:t>
        <a:bodyPr rIns="45720"/>
        <a:lstStyle/>
        <a:p>
          <a:pPr rtl="0">
            <a:lnSpc>
              <a:spcPct val="100000"/>
            </a:lnSpc>
            <a:spcBef>
              <a:spcPts val="0"/>
            </a:spcBef>
            <a:spcAft>
              <a:spcPts val="0"/>
            </a:spcAft>
          </a:pPr>
          <a:r>
            <a:rPr lang="en-US" sz="2400" b="1" dirty="0" err="1">
              <a:solidFill>
                <a:srgbClr val="0000FF"/>
              </a:solidFill>
            </a:rPr>
            <a:t>OpenID</a:t>
          </a:r>
          <a:endParaRPr lang="en-US" sz="2400" b="1" dirty="0">
            <a:solidFill>
              <a:srgbClr val="0000FF"/>
            </a:solidFill>
          </a:endParaRPr>
        </a:p>
      </dgm:t>
    </dgm:pt>
    <dgm:pt modelId="{F115668E-C95F-924C-8177-8C396B736E48}" type="parTrans" cxnId="{31081AB7-A4DC-244F-89A9-9E4D7B41DA9F}">
      <dgm:prSet/>
      <dgm:spPr/>
      <dgm:t>
        <a:bodyPr/>
        <a:lstStyle/>
        <a:p>
          <a:pPr>
            <a:lnSpc>
              <a:spcPct val="100000"/>
            </a:lnSpc>
            <a:spcBef>
              <a:spcPts val="0"/>
            </a:spcBef>
            <a:spcAft>
              <a:spcPts val="0"/>
            </a:spcAft>
          </a:pPr>
          <a:endParaRPr lang="en-US" sz="3200"/>
        </a:p>
      </dgm:t>
    </dgm:pt>
    <dgm:pt modelId="{B2D9D456-0465-B34C-9354-DE97F595E646}" type="sibTrans" cxnId="{31081AB7-A4DC-244F-89A9-9E4D7B41DA9F}">
      <dgm:prSet/>
      <dgm:spPr/>
      <dgm:t>
        <a:bodyPr/>
        <a:lstStyle/>
        <a:p>
          <a:pPr>
            <a:lnSpc>
              <a:spcPct val="100000"/>
            </a:lnSpc>
            <a:spcBef>
              <a:spcPts val="0"/>
            </a:spcBef>
            <a:spcAft>
              <a:spcPts val="0"/>
            </a:spcAft>
          </a:pPr>
          <a:endParaRPr lang="en-US" sz="3200"/>
        </a:p>
      </dgm:t>
    </dgm:pt>
    <dgm:pt modelId="{7F26E556-CF7C-584A-AE1D-2FB27466C7CB}">
      <dgm:prSet custT="1"/>
      <dgm:spPr>
        <a:solidFill>
          <a:srgbClr val="FFD059"/>
        </a:solidFill>
      </dgm:spPr>
      <dgm:t>
        <a:bodyPr rIns="45720"/>
        <a:lstStyle/>
        <a:p>
          <a:pPr rtl="0">
            <a:lnSpc>
              <a:spcPct val="100000"/>
            </a:lnSpc>
            <a:spcBef>
              <a:spcPts val="0"/>
            </a:spcBef>
            <a:spcAft>
              <a:spcPts val="0"/>
            </a:spcAft>
          </a:pPr>
          <a:r>
            <a:rPr lang="en-US" sz="1600" b="1" dirty="0">
              <a:solidFill>
                <a:schemeClr val="tx1"/>
              </a:solidFill>
            </a:rPr>
            <a:t>An open standard that allows users to be authenticated by certain cooperating sites using a third party service</a:t>
          </a:r>
        </a:p>
      </dgm:t>
    </dgm:pt>
    <dgm:pt modelId="{7AD31B9A-227C-5E4D-8553-5C522D771243}" type="parTrans" cxnId="{A484B15C-D313-E34B-9A77-FC09D8FD255D}">
      <dgm:prSet/>
      <dgm:spPr/>
      <dgm:t>
        <a:bodyPr/>
        <a:lstStyle/>
        <a:p>
          <a:pPr>
            <a:lnSpc>
              <a:spcPct val="100000"/>
            </a:lnSpc>
            <a:spcBef>
              <a:spcPts val="0"/>
            </a:spcBef>
            <a:spcAft>
              <a:spcPts val="0"/>
            </a:spcAft>
          </a:pPr>
          <a:endParaRPr lang="en-US" sz="3200"/>
        </a:p>
      </dgm:t>
    </dgm:pt>
    <dgm:pt modelId="{AA780907-62B4-5C42-B782-E253578A15CD}" type="sibTrans" cxnId="{A484B15C-D313-E34B-9A77-FC09D8FD255D}">
      <dgm:prSet/>
      <dgm:spPr/>
      <dgm:t>
        <a:bodyPr/>
        <a:lstStyle/>
        <a:p>
          <a:pPr>
            <a:lnSpc>
              <a:spcPct val="100000"/>
            </a:lnSpc>
            <a:spcBef>
              <a:spcPts val="0"/>
            </a:spcBef>
            <a:spcAft>
              <a:spcPts val="0"/>
            </a:spcAft>
          </a:pPr>
          <a:endParaRPr lang="en-US" sz="3200"/>
        </a:p>
      </dgm:t>
    </dgm:pt>
    <dgm:pt modelId="{FD6569B3-A17B-F14D-A60A-017BB45915F1}">
      <dgm:prSet custT="1"/>
      <dgm:spPr>
        <a:solidFill>
          <a:srgbClr val="FFD059"/>
        </a:solidFill>
      </dgm:spPr>
      <dgm:t>
        <a:bodyPr/>
        <a:lstStyle/>
        <a:p>
          <a:pPr rtl="0">
            <a:lnSpc>
              <a:spcPct val="100000"/>
            </a:lnSpc>
            <a:spcBef>
              <a:spcPts val="0"/>
            </a:spcBef>
            <a:spcAft>
              <a:spcPts val="0"/>
            </a:spcAft>
          </a:pPr>
          <a:r>
            <a:rPr lang="en-US" sz="2400" b="1" dirty="0">
              <a:solidFill>
                <a:srgbClr val="0000FF"/>
              </a:solidFill>
            </a:rPr>
            <a:t>OIDF</a:t>
          </a:r>
        </a:p>
      </dgm:t>
    </dgm:pt>
    <dgm:pt modelId="{A1D17758-F5ED-D64D-8CF1-6BB832F37696}" type="parTrans" cxnId="{A1EBEDB7-B0EB-834F-A92E-F3EF34D1B8E8}">
      <dgm:prSet/>
      <dgm:spPr/>
      <dgm:t>
        <a:bodyPr/>
        <a:lstStyle/>
        <a:p>
          <a:pPr>
            <a:lnSpc>
              <a:spcPct val="100000"/>
            </a:lnSpc>
            <a:spcBef>
              <a:spcPts val="0"/>
            </a:spcBef>
            <a:spcAft>
              <a:spcPts val="0"/>
            </a:spcAft>
          </a:pPr>
          <a:endParaRPr lang="en-US" sz="3200"/>
        </a:p>
      </dgm:t>
    </dgm:pt>
    <dgm:pt modelId="{A080FF5C-5C9F-9748-A3E7-D4ECC656BB38}" type="sibTrans" cxnId="{A1EBEDB7-B0EB-834F-A92E-F3EF34D1B8E8}">
      <dgm:prSet/>
      <dgm:spPr/>
      <dgm:t>
        <a:bodyPr/>
        <a:lstStyle/>
        <a:p>
          <a:pPr>
            <a:lnSpc>
              <a:spcPct val="100000"/>
            </a:lnSpc>
            <a:spcBef>
              <a:spcPts val="0"/>
            </a:spcBef>
            <a:spcAft>
              <a:spcPts val="0"/>
            </a:spcAft>
          </a:pPr>
          <a:endParaRPr lang="en-US" sz="3200"/>
        </a:p>
      </dgm:t>
    </dgm:pt>
    <dgm:pt modelId="{94EEF0F6-67F8-864B-AD30-A23DF867D199}">
      <dgm:prSet custT="1"/>
      <dgm:spPr>
        <a:solidFill>
          <a:srgbClr val="FFD059"/>
        </a:solidFill>
      </dgm:spPr>
      <dgm:t>
        <a:bodyPr/>
        <a:lstStyle/>
        <a:p>
          <a:pPr rtl="0">
            <a:lnSpc>
              <a:spcPct val="100000"/>
            </a:lnSpc>
            <a:spcBef>
              <a:spcPts val="0"/>
            </a:spcBef>
            <a:spcAft>
              <a:spcPts val="0"/>
            </a:spcAft>
          </a:pPr>
          <a:r>
            <a:rPr lang="en-US" sz="1400" b="1" dirty="0" err="1">
              <a:solidFill>
                <a:schemeClr val="tx1"/>
              </a:solidFill>
            </a:rPr>
            <a:t>OpenID</a:t>
          </a:r>
          <a:r>
            <a:rPr lang="en-US" sz="1400" b="1" dirty="0">
              <a:solidFill>
                <a:schemeClr val="tx1"/>
              </a:solidFill>
            </a:rPr>
            <a:t> Foundation is an international nonprofit organization of individuals and companies committed to enabling, promoting, and protecting </a:t>
          </a:r>
          <a:r>
            <a:rPr lang="en-US" sz="1400" b="1" dirty="0" err="1">
              <a:solidFill>
                <a:schemeClr val="tx1"/>
              </a:solidFill>
            </a:rPr>
            <a:t>OpenID</a:t>
          </a:r>
          <a:r>
            <a:rPr lang="en-US" sz="1400" b="1" dirty="0">
              <a:solidFill>
                <a:schemeClr val="tx1"/>
              </a:solidFill>
            </a:rPr>
            <a:t> technologies</a:t>
          </a:r>
        </a:p>
      </dgm:t>
    </dgm:pt>
    <dgm:pt modelId="{DD2C7E8C-9556-FB4F-8B4B-2E8D5839229C}" type="parTrans" cxnId="{23BA8EEE-4A28-6348-84D7-C4D38F49B549}">
      <dgm:prSet/>
      <dgm:spPr/>
      <dgm:t>
        <a:bodyPr/>
        <a:lstStyle/>
        <a:p>
          <a:pPr>
            <a:lnSpc>
              <a:spcPct val="100000"/>
            </a:lnSpc>
            <a:spcBef>
              <a:spcPts val="0"/>
            </a:spcBef>
            <a:spcAft>
              <a:spcPts val="0"/>
            </a:spcAft>
          </a:pPr>
          <a:endParaRPr lang="en-US" sz="3200"/>
        </a:p>
      </dgm:t>
    </dgm:pt>
    <dgm:pt modelId="{010C8AAF-7A40-F740-BD6F-5484AF2057BD}" type="sibTrans" cxnId="{23BA8EEE-4A28-6348-84D7-C4D38F49B549}">
      <dgm:prSet/>
      <dgm:spPr/>
      <dgm:t>
        <a:bodyPr/>
        <a:lstStyle/>
        <a:p>
          <a:pPr>
            <a:lnSpc>
              <a:spcPct val="100000"/>
            </a:lnSpc>
            <a:spcBef>
              <a:spcPts val="0"/>
            </a:spcBef>
            <a:spcAft>
              <a:spcPts val="0"/>
            </a:spcAft>
          </a:pPr>
          <a:endParaRPr lang="en-US" sz="3200"/>
        </a:p>
      </dgm:t>
    </dgm:pt>
    <dgm:pt modelId="{FF959316-E051-894F-A921-37B1C3EF6330}">
      <dgm:prSet custT="1"/>
      <dgm:spPr>
        <a:solidFill>
          <a:srgbClr val="FFD059"/>
        </a:solidFill>
      </dgm:spPr>
      <dgm:t>
        <a:bodyPr/>
        <a:lstStyle/>
        <a:p>
          <a:pPr rtl="0">
            <a:lnSpc>
              <a:spcPct val="100000"/>
            </a:lnSpc>
            <a:spcBef>
              <a:spcPts val="0"/>
            </a:spcBef>
            <a:spcAft>
              <a:spcPts val="0"/>
            </a:spcAft>
          </a:pPr>
          <a:r>
            <a:rPr lang="en-US" sz="2400" b="1" dirty="0">
              <a:solidFill>
                <a:srgbClr val="0000FF"/>
              </a:solidFill>
            </a:rPr>
            <a:t>ICF</a:t>
          </a:r>
        </a:p>
      </dgm:t>
    </dgm:pt>
    <dgm:pt modelId="{584D696E-60A8-CD4A-AB6D-A3A9F5C858F9}" type="parTrans" cxnId="{B3285E76-1AE1-9941-A6E7-86460D382789}">
      <dgm:prSet/>
      <dgm:spPr/>
      <dgm:t>
        <a:bodyPr/>
        <a:lstStyle/>
        <a:p>
          <a:pPr>
            <a:lnSpc>
              <a:spcPct val="100000"/>
            </a:lnSpc>
            <a:spcBef>
              <a:spcPts val="0"/>
            </a:spcBef>
            <a:spcAft>
              <a:spcPts val="0"/>
            </a:spcAft>
          </a:pPr>
          <a:endParaRPr lang="en-US" sz="3200"/>
        </a:p>
      </dgm:t>
    </dgm:pt>
    <dgm:pt modelId="{DAC2D78A-ED78-384B-BE1D-17FF743B5626}" type="sibTrans" cxnId="{B3285E76-1AE1-9941-A6E7-86460D382789}">
      <dgm:prSet/>
      <dgm:spPr/>
      <dgm:t>
        <a:bodyPr/>
        <a:lstStyle/>
        <a:p>
          <a:pPr>
            <a:lnSpc>
              <a:spcPct val="100000"/>
            </a:lnSpc>
            <a:spcBef>
              <a:spcPts val="0"/>
            </a:spcBef>
            <a:spcAft>
              <a:spcPts val="0"/>
            </a:spcAft>
          </a:pPr>
          <a:endParaRPr lang="en-US" sz="3200"/>
        </a:p>
      </dgm:t>
    </dgm:pt>
    <dgm:pt modelId="{9A6BBEB6-FB87-CD4E-BBB2-C892B3B54B75}">
      <dgm:prSet custT="1"/>
      <dgm:spPr>
        <a:solidFill>
          <a:srgbClr val="FFD059"/>
        </a:solidFill>
      </dgm:spPr>
      <dgm:t>
        <a:bodyPr/>
        <a:lstStyle/>
        <a:p>
          <a:pPr rtl="0">
            <a:lnSpc>
              <a:spcPct val="100000"/>
            </a:lnSpc>
            <a:spcBef>
              <a:spcPts val="0"/>
            </a:spcBef>
            <a:spcAft>
              <a:spcPts val="0"/>
            </a:spcAft>
          </a:pPr>
          <a:r>
            <a:rPr lang="en-US" sz="1400" b="1" dirty="0">
              <a:solidFill>
                <a:schemeClr val="tx1"/>
              </a:solidFill>
              <a:effectLst/>
            </a:rPr>
            <a:t>Information Card Foundation is a nonprofit community of companies and individuals working together to evolve the Information Card ecosystem</a:t>
          </a:r>
        </a:p>
      </dgm:t>
    </dgm:pt>
    <dgm:pt modelId="{64B46B80-F384-534F-B0C0-252174EC9A80}" type="parTrans" cxnId="{BD9CD442-A2EF-0642-9675-C1A7A4B927DE}">
      <dgm:prSet/>
      <dgm:spPr/>
      <dgm:t>
        <a:bodyPr/>
        <a:lstStyle/>
        <a:p>
          <a:pPr>
            <a:lnSpc>
              <a:spcPct val="100000"/>
            </a:lnSpc>
            <a:spcBef>
              <a:spcPts val="0"/>
            </a:spcBef>
            <a:spcAft>
              <a:spcPts val="0"/>
            </a:spcAft>
          </a:pPr>
          <a:endParaRPr lang="en-US" sz="3200"/>
        </a:p>
      </dgm:t>
    </dgm:pt>
    <dgm:pt modelId="{AF02E4E7-0B0F-E54F-8B5A-4312768E2763}" type="sibTrans" cxnId="{BD9CD442-A2EF-0642-9675-C1A7A4B927DE}">
      <dgm:prSet/>
      <dgm:spPr/>
      <dgm:t>
        <a:bodyPr/>
        <a:lstStyle/>
        <a:p>
          <a:pPr>
            <a:lnSpc>
              <a:spcPct val="100000"/>
            </a:lnSpc>
            <a:spcBef>
              <a:spcPts val="0"/>
            </a:spcBef>
            <a:spcAft>
              <a:spcPts val="0"/>
            </a:spcAft>
          </a:pPr>
          <a:endParaRPr lang="en-US" sz="3200"/>
        </a:p>
      </dgm:t>
    </dgm:pt>
    <dgm:pt modelId="{8AFFA9E5-7707-1F42-978B-1D9A922C8AD3}">
      <dgm:prSet custT="1"/>
      <dgm:spPr>
        <a:solidFill>
          <a:srgbClr val="FFD059"/>
        </a:solidFill>
      </dgm:spPr>
      <dgm:t>
        <a:bodyPr/>
        <a:lstStyle/>
        <a:p>
          <a:pPr rtl="0">
            <a:lnSpc>
              <a:spcPct val="100000"/>
            </a:lnSpc>
            <a:spcBef>
              <a:spcPts val="0"/>
            </a:spcBef>
            <a:spcAft>
              <a:spcPts val="0"/>
            </a:spcAft>
          </a:pPr>
          <a:r>
            <a:rPr lang="en-US" sz="2400" b="1" dirty="0">
              <a:solidFill>
                <a:srgbClr val="0000FF"/>
              </a:solidFill>
            </a:rPr>
            <a:t>OITF</a:t>
          </a:r>
        </a:p>
      </dgm:t>
    </dgm:pt>
    <dgm:pt modelId="{734A3DBB-20A7-2C4A-9610-D4CFBFB56BE2}" type="parTrans" cxnId="{6F994686-8DA0-564E-BB80-326EE19EAA15}">
      <dgm:prSet/>
      <dgm:spPr/>
      <dgm:t>
        <a:bodyPr/>
        <a:lstStyle/>
        <a:p>
          <a:pPr>
            <a:lnSpc>
              <a:spcPct val="100000"/>
            </a:lnSpc>
            <a:spcBef>
              <a:spcPts val="0"/>
            </a:spcBef>
            <a:spcAft>
              <a:spcPts val="0"/>
            </a:spcAft>
          </a:pPr>
          <a:endParaRPr lang="en-US" sz="3200"/>
        </a:p>
      </dgm:t>
    </dgm:pt>
    <dgm:pt modelId="{2CC3DF58-76CB-E545-832F-F7BE46F693E0}" type="sibTrans" cxnId="{6F994686-8DA0-564E-BB80-326EE19EAA15}">
      <dgm:prSet/>
      <dgm:spPr/>
      <dgm:t>
        <a:bodyPr/>
        <a:lstStyle/>
        <a:p>
          <a:pPr>
            <a:lnSpc>
              <a:spcPct val="100000"/>
            </a:lnSpc>
            <a:spcBef>
              <a:spcPts val="0"/>
            </a:spcBef>
            <a:spcAft>
              <a:spcPts val="0"/>
            </a:spcAft>
          </a:pPr>
          <a:endParaRPr lang="en-US" sz="3200"/>
        </a:p>
      </dgm:t>
    </dgm:pt>
    <dgm:pt modelId="{38B89089-9925-F940-91F5-0B2EB7059519}">
      <dgm:prSet custT="1"/>
      <dgm:spPr>
        <a:solidFill>
          <a:srgbClr val="FFD059"/>
        </a:solidFill>
      </dgm:spPr>
      <dgm:t>
        <a:bodyPr/>
        <a:lstStyle/>
        <a:p>
          <a:pPr rtl="0">
            <a:lnSpc>
              <a:spcPct val="100000"/>
            </a:lnSpc>
            <a:spcBef>
              <a:spcPts val="0"/>
            </a:spcBef>
            <a:spcAft>
              <a:spcPts val="0"/>
            </a:spcAft>
          </a:pPr>
          <a:r>
            <a:rPr lang="en-US" sz="1400" b="1" dirty="0">
              <a:solidFill>
                <a:schemeClr val="tx1"/>
              </a:solidFill>
            </a:rPr>
            <a:t>Open Identity Trust Framework is a standardized, open specification of a trust framework for identity and attribute exchange, developed jointly by OIDF and ICF</a:t>
          </a:r>
        </a:p>
      </dgm:t>
    </dgm:pt>
    <dgm:pt modelId="{77E99868-DD40-3840-B5C8-F01C6A6947CF}" type="parTrans" cxnId="{B25CBB49-1848-1D47-9D04-103E9B6ED7A8}">
      <dgm:prSet/>
      <dgm:spPr/>
      <dgm:t>
        <a:bodyPr/>
        <a:lstStyle/>
        <a:p>
          <a:pPr>
            <a:lnSpc>
              <a:spcPct val="100000"/>
            </a:lnSpc>
            <a:spcBef>
              <a:spcPts val="0"/>
            </a:spcBef>
            <a:spcAft>
              <a:spcPts val="0"/>
            </a:spcAft>
          </a:pPr>
          <a:endParaRPr lang="en-US" sz="3200"/>
        </a:p>
      </dgm:t>
    </dgm:pt>
    <dgm:pt modelId="{46F142D4-318A-0244-BC3E-A807C1AB0949}" type="sibTrans" cxnId="{B25CBB49-1848-1D47-9D04-103E9B6ED7A8}">
      <dgm:prSet/>
      <dgm:spPr/>
      <dgm:t>
        <a:bodyPr/>
        <a:lstStyle/>
        <a:p>
          <a:pPr>
            <a:lnSpc>
              <a:spcPct val="100000"/>
            </a:lnSpc>
            <a:spcBef>
              <a:spcPts val="0"/>
            </a:spcBef>
            <a:spcAft>
              <a:spcPts val="0"/>
            </a:spcAft>
          </a:pPr>
          <a:endParaRPr lang="en-US" sz="3200"/>
        </a:p>
      </dgm:t>
    </dgm:pt>
    <dgm:pt modelId="{F2FEBCE9-7CD9-EB4B-9595-95A17D53CABB}">
      <dgm:prSet custT="1"/>
      <dgm:spPr>
        <a:solidFill>
          <a:srgbClr val="FFD059"/>
        </a:solidFill>
      </dgm:spPr>
      <dgm:t>
        <a:bodyPr/>
        <a:lstStyle/>
        <a:p>
          <a:pPr rtl="0">
            <a:lnSpc>
              <a:spcPct val="100000"/>
            </a:lnSpc>
            <a:spcBef>
              <a:spcPts val="0"/>
            </a:spcBef>
            <a:spcAft>
              <a:spcPts val="0"/>
            </a:spcAft>
          </a:pPr>
          <a:r>
            <a:rPr lang="en-US" sz="2400" b="1" dirty="0">
              <a:solidFill>
                <a:srgbClr val="0000FF"/>
              </a:solidFill>
            </a:rPr>
            <a:t>OIX</a:t>
          </a:r>
        </a:p>
      </dgm:t>
    </dgm:pt>
    <dgm:pt modelId="{5B51AA83-A1D9-F347-9554-A4675120A38A}" type="parTrans" cxnId="{714631DF-7A91-EF47-AA5A-81EFD03ED9A0}">
      <dgm:prSet/>
      <dgm:spPr/>
      <dgm:t>
        <a:bodyPr/>
        <a:lstStyle/>
        <a:p>
          <a:pPr>
            <a:lnSpc>
              <a:spcPct val="100000"/>
            </a:lnSpc>
            <a:spcBef>
              <a:spcPts val="0"/>
            </a:spcBef>
            <a:spcAft>
              <a:spcPts val="0"/>
            </a:spcAft>
          </a:pPr>
          <a:endParaRPr lang="en-US" sz="3200"/>
        </a:p>
      </dgm:t>
    </dgm:pt>
    <dgm:pt modelId="{3E15FF12-4770-594A-ACE0-212C462158BE}" type="sibTrans" cxnId="{714631DF-7A91-EF47-AA5A-81EFD03ED9A0}">
      <dgm:prSet/>
      <dgm:spPr/>
      <dgm:t>
        <a:bodyPr/>
        <a:lstStyle/>
        <a:p>
          <a:pPr>
            <a:lnSpc>
              <a:spcPct val="100000"/>
            </a:lnSpc>
            <a:spcBef>
              <a:spcPts val="0"/>
            </a:spcBef>
            <a:spcAft>
              <a:spcPts val="0"/>
            </a:spcAft>
          </a:pPr>
          <a:endParaRPr lang="en-US" sz="3200"/>
        </a:p>
      </dgm:t>
    </dgm:pt>
    <dgm:pt modelId="{92841932-3EE1-4E40-ABB3-D03F46082AA1}">
      <dgm:prSet custT="1"/>
      <dgm:spPr>
        <a:solidFill>
          <a:srgbClr val="FFD059"/>
        </a:solidFill>
      </dgm:spPr>
      <dgm:t>
        <a:bodyPr/>
        <a:lstStyle/>
        <a:p>
          <a:pPr rtl="0">
            <a:lnSpc>
              <a:spcPct val="100000"/>
            </a:lnSpc>
            <a:spcBef>
              <a:spcPts val="0"/>
            </a:spcBef>
            <a:spcAft>
              <a:spcPts val="0"/>
            </a:spcAft>
          </a:pPr>
          <a:r>
            <a:rPr lang="en-US" sz="1400" b="1" dirty="0">
              <a:solidFill>
                <a:schemeClr val="tx1"/>
              </a:solidFill>
            </a:rPr>
            <a:t>Open Identity Exchange Corporation is an independent, neutral, international provider of certification trust frameworks conforming to the OITF model</a:t>
          </a:r>
        </a:p>
      </dgm:t>
    </dgm:pt>
    <dgm:pt modelId="{5476D374-64B2-2843-93DC-6BB7B8099837}" type="parTrans" cxnId="{1DB53CDA-7524-F74F-A1AF-69572997E040}">
      <dgm:prSet/>
      <dgm:spPr/>
      <dgm:t>
        <a:bodyPr/>
        <a:lstStyle/>
        <a:p>
          <a:pPr>
            <a:lnSpc>
              <a:spcPct val="100000"/>
            </a:lnSpc>
            <a:spcBef>
              <a:spcPts val="0"/>
            </a:spcBef>
            <a:spcAft>
              <a:spcPts val="0"/>
            </a:spcAft>
          </a:pPr>
          <a:endParaRPr lang="en-US" sz="3200"/>
        </a:p>
      </dgm:t>
    </dgm:pt>
    <dgm:pt modelId="{34DC4BFB-9962-7543-954C-AA7357D0F9B6}" type="sibTrans" cxnId="{1DB53CDA-7524-F74F-A1AF-69572997E040}">
      <dgm:prSet/>
      <dgm:spPr/>
      <dgm:t>
        <a:bodyPr/>
        <a:lstStyle/>
        <a:p>
          <a:pPr>
            <a:lnSpc>
              <a:spcPct val="100000"/>
            </a:lnSpc>
            <a:spcBef>
              <a:spcPts val="0"/>
            </a:spcBef>
            <a:spcAft>
              <a:spcPts val="0"/>
            </a:spcAft>
          </a:pPr>
          <a:endParaRPr lang="en-US" sz="3200"/>
        </a:p>
      </dgm:t>
    </dgm:pt>
    <dgm:pt modelId="{743D663C-9BAB-4249-9257-3F6E0A1E887C}">
      <dgm:prSet custT="1"/>
      <dgm:spPr>
        <a:solidFill>
          <a:srgbClr val="FFD059"/>
        </a:solidFill>
      </dgm:spPr>
      <dgm:t>
        <a:bodyPr/>
        <a:lstStyle/>
        <a:p>
          <a:pPr rtl="0">
            <a:lnSpc>
              <a:spcPct val="100000"/>
            </a:lnSpc>
            <a:spcBef>
              <a:spcPts val="0"/>
            </a:spcBef>
            <a:spcAft>
              <a:spcPts val="0"/>
            </a:spcAft>
          </a:pPr>
          <a:r>
            <a:rPr lang="en-US" sz="2400" b="1" dirty="0">
              <a:solidFill>
                <a:srgbClr val="0000FF"/>
              </a:solidFill>
            </a:rPr>
            <a:t>AXN</a:t>
          </a:r>
        </a:p>
      </dgm:t>
    </dgm:pt>
    <dgm:pt modelId="{B11433A9-DEF0-5D48-BBC9-5671A004270C}" type="parTrans" cxnId="{259187B9-8718-0543-95B9-FB14DB08BD04}">
      <dgm:prSet/>
      <dgm:spPr/>
      <dgm:t>
        <a:bodyPr/>
        <a:lstStyle/>
        <a:p>
          <a:pPr>
            <a:lnSpc>
              <a:spcPct val="100000"/>
            </a:lnSpc>
            <a:spcBef>
              <a:spcPts val="0"/>
            </a:spcBef>
            <a:spcAft>
              <a:spcPts val="0"/>
            </a:spcAft>
          </a:pPr>
          <a:endParaRPr lang="en-US" sz="3200"/>
        </a:p>
      </dgm:t>
    </dgm:pt>
    <dgm:pt modelId="{82250C03-B39B-7E47-837C-BBF06F7DECE9}" type="sibTrans" cxnId="{259187B9-8718-0543-95B9-FB14DB08BD04}">
      <dgm:prSet/>
      <dgm:spPr/>
      <dgm:t>
        <a:bodyPr/>
        <a:lstStyle/>
        <a:p>
          <a:pPr>
            <a:lnSpc>
              <a:spcPct val="100000"/>
            </a:lnSpc>
            <a:spcBef>
              <a:spcPts val="0"/>
            </a:spcBef>
            <a:spcAft>
              <a:spcPts val="0"/>
            </a:spcAft>
          </a:pPr>
          <a:endParaRPr lang="en-US" sz="3200"/>
        </a:p>
      </dgm:t>
    </dgm:pt>
    <dgm:pt modelId="{D34B4210-6268-8340-B328-18A42BCE1D13}">
      <dgm:prSet custT="1"/>
      <dgm:spPr>
        <a:solidFill>
          <a:srgbClr val="FFD059"/>
        </a:solidFill>
      </dgm:spPr>
      <dgm:t>
        <a:bodyPr/>
        <a:lstStyle/>
        <a:p>
          <a:pPr rtl="0">
            <a:lnSpc>
              <a:spcPct val="100000"/>
            </a:lnSpc>
            <a:spcBef>
              <a:spcPts val="0"/>
            </a:spcBef>
            <a:spcAft>
              <a:spcPts val="0"/>
            </a:spcAft>
          </a:pPr>
          <a:r>
            <a:rPr lang="en-US" sz="1400" b="1" dirty="0">
              <a:solidFill>
                <a:schemeClr val="tx1"/>
              </a:solidFill>
            </a:rPr>
            <a:t>Attribute Exchange Network is an online Internet-scale gateway for identity service providers and relies parties to efficiently access user asserted, permissioned, &amp; verified online identity attributes in high volumes at affordable costs</a:t>
          </a:r>
        </a:p>
      </dgm:t>
    </dgm:pt>
    <dgm:pt modelId="{5C4BE5E0-B0D4-F748-82F0-E6CBA566FB5F}" type="parTrans" cxnId="{590CCB44-55E8-654F-913F-F670E87C12DA}">
      <dgm:prSet/>
      <dgm:spPr/>
      <dgm:t>
        <a:bodyPr/>
        <a:lstStyle/>
        <a:p>
          <a:pPr>
            <a:lnSpc>
              <a:spcPct val="100000"/>
            </a:lnSpc>
            <a:spcBef>
              <a:spcPts val="0"/>
            </a:spcBef>
            <a:spcAft>
              <a:spcPts val="0"/>
            </a:spcAft>
          </a:pPr>
          <a:endParaRPr lang="en-US" sz="3200"/>
        </a:p>
      </dgm:t>
    </dgm:pt>
    <dgm:pt modelId="{70DDEF23-0E8D-D34C-B48D-83F459CAC611}" type="sibTrans" cxnId="{590CCB44-55E8-654F-913F-F670E87C12DA}">
      <dgm:prSet/>
      <dgm:spPr/>
      <dgm:t>
        <a:bodyPr/>
        <a:lstStyle/>
        <a:p>
          <a:pPr>
            <a:lnSpc>
              <a:spcPct val="100000"/>
            </a:lnSpc>
            <a:spcBef>
              <a:spcPts val="0"/>
            </a:spcBef>
            <a:spcAft>
              <a:spcPts val="0"/>
            </a:spcAft>
          </a:pPr>
          <a:endParaRPr lang="en-US" sz="3200"/>
        </a:p>
      </dgm:t>
    </dgm:pt>
    <dgm:pt modelId="{F51760E1-FF89-CD4A-98CE-24098FC064CC}" type="pres">
      <dgm:prSet presAssocID="{4081372F-B4BF-3B4E-ADD8-3F792493FDCE}" presName="diagram" presStyleCnt="0">
        <dgm:presLayoutVars>
          <dgm:dir/>
          <dgm:resizeHandles val="exact"/>
        </dgm:presLayoutVars>
      </dgm:prSet>
      <dgm:spPr/>
    </dgm:pt>
    <dgm:pt modelId="{EA352E1F-19F9-454A-8416-F632906A5A26}" type="pres">
      <dgm:prSet presAssocID="{43FB9698-E384-A247-A128-A154D34C02DF}" presName="node" presStyleLbl="node1" presStyleIdx="0" presStyleCnt="6" custScaleY="140816" custLinFactNeighborY="-47074">
        <dgm:presLayoutVars>
          <dgm:bulletEnabled val="1"/>
        </dgm:presLayoutVars>
      </dgm:prSet>
      <dgm:spPr/>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custScaleY="140816" custLinFactNeighborY="-47074">
        <dgm:presLayoutVars>
          <dgm:bulletEnabled val="1"/>
        </dgm:presLayoutVars>
      </dgm:prSet>
      <dgm:spPr/>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custScaleY="140816" custLinFactNeighborY="-47074">
        <dgm:presLayoutVars>
          <dgm:bulletEnabled val="1"/>
        </dgm:presLayoutVars>
      </dgm:prSet>
      <dgm:spPr/>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custScaleY="151996" custLinFactNeighborY="-19076">
        <dgm:presLayoutVars>
          <dgm:bulletEnabled val="1"/>
        </dgm:presLayoutVars>
      </dgm:prSet>
      <dgm:spPr/>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custScaleY="151997" custLinFactNeighborY="-19076">
        <dgm:presLayoutVars>
          <dgm:bulletEnabled val="1"/>
        </dgm:presLayoutVars>
      </dgm:prSet>
      <dgm:spPr/>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custScaleY="183998" custLinFactNeighborY="-409">
        <dgm:presLayoutVars>
          <dgm:bulletEnabled val="1"/>
        </dgm:presLayoutVars>
      </dgm:prSet>
      <dgm:spPr/>
    </dgm:pt>
  </dgm:ptLst>
  <dgm:cxnLst>
    <dgm:cxn modelId="{D3EBEB2F-BFBD-6B43-9F4F-55F2C368A6F2}" type="presOf" srcId="{743D663C-9BAB-4249-9257-3F6E0A1E887C}" destId="{0F813592-6FED-D943-9FFC-152095AD0661}" srcOrd="0" destOrd="0" presId="urn:microsoft.com/office/officeart/2005/8/layout/default#6"/>
    <dgm:cxn modelId="{A484B15C-D313-E34B-9A77-FC09D8FD255D}" srcId="{43FB9698-E384-A247-A128-A154D34C02DF}" destId="{7F26E556-CF7C-584A-AE1D-2FB27466C7CB}" srcOrd="0" destOrd="0" parTransId="{7AD31B9A-227C-5E4D-8553-5C522D771243}" sibTransId="{AA780907-62B4-5C42-B782-E253578A15CD}"/>
    <dgm:cxn modelId="{BD9CD442-A2EF-0642-9675-C1A7A4B927DE}" srcId="{FF959316-E051-894F-A921-37B1C3EF6330}" destId="{9A6BBEB6-FB87-CD4E-BBB2-C892B3B54B75}" srcOrd="0" destOrd="0" parTransId="{64B46B80-F384-534F-B0C0-252174EC9A80}" sibTransId="{AF02E4E7-0B0F-E54F-8B5A-4312768E2763}"/>
    <dgm:cxn modelId="{590CCB44-55E8-654F-913F-F670E87C12DA}" srcId="{743D663C-9BAB-4249-9257-3F6E0A1E887C}" destId="{D34B4210-6268-8340-B328-18A42BCE1D13}" srcOrd="0" destOrd="0" parTransId="{5C4BE5E0-B0D4-F748-82F0-E6CBA566FB5F}" sibTransId="{70DDEF23-0E8D-D34C-B48D-83F459CAC611}"/>
    <dgm:cxn modelId="{B25CBB49-1848-1D47-9D04-103E9B6ED7A8}" srcId="{8AFFA9E5-7707-1F42-978B-1D9A922C8AD3}" destId="{38B89089-9925-F940-91F5-0B2EB7059519}" srcOrd="0" destOrd="0" parTransId="{77E99868-DD40-3840-B5C8-F01C6A6947CF}" sibTransId="{46F142D4-318A-0244-BC3E-A807C1AB0949}"/>
    <dgm:cxn modelId="{E58C0170-8631-A845-87F5-82EFAB3320EA}" type="presOf" srcId="{7F26E556-CF7C-584A-AE1D-2FB27466C7CB}" destId="{EA352E1F-19F9-454A-8416-F632906A5A26}" srcOrd="0" destOrd="1"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6C78137B-2275-6743-B04A-87F108CC4C17}" type="presOf" srcId="{9A6BBEB6-FB87-CD4E-BBB2-C892B3B54B75}" destId="{FCD2A21A-242A-BE48-BF59-BFF3E62A97F6}" srcOrd="0" destOrd="1" presId="urn:microsoft.com/office/officeart/2005/8/layout/default#6"/>
    <dgm:cxn modelId="{AC64BC82-26AA-644E-AAA4-D2B478514B68}" type="presOf" srcId="{8AFFA9E5-7707-1F42-978B-1D9A922C8AD3}" destId="{3B6996D9-2339-1E4D-83CA-8BB6AA140B4C}" srcOrd="0" destOrd="0" presId="urn:microsoft.com/office/officeart/2005/8/layout/default#6"/>
    <dgm:cxn modelId="{5C882583-A94C-4443-BF25-25726658DCA4}" type="presOf" srcId="{92841932-3EE1-4E40-ABB3-D03F46082AA1}" destId="{D0FDE59F-2675-F341-8DE2-86B35ADF4491}" srcOrd="0" destOrd="1" presId="urn:microsoft.com/office/officeart/2005/8/layout/default#6"/>
    <dgm:cxn modelId="{6F994686-8DA0-564E-BB80-326EE19EAA15}" srcId="{4081372F-B4BF-3B4E-ADD8-3F792493FDCE}" destId="{8AFFA9E5-7707-1F42-978B-1D9A922C8AD3}" srcOrd="3" destOrd="0" parTransId="{734A3DBB-20A7-2C4A-9610-D4CFBFB56BE2}" sibTransId="{2CC3DF58-76CB-E545-832F-F7BE46F693E0}"/>
    <dgm:cxn modelId="{92E0C78A-AAAB-C045-B58D-B6642B990B6B}" type="presOf" srcId="{4081372F-B4BF-3B4E-ADD8-3F792493FDCE}" destId="{F51760E1-FF89-CD4A-98CE-24098FC064CC}" srcOrd="0" destOrd="0" presId="urn:microsoft.com/office/officeart/2005/8/layout/default#6"/>
    <dgm:cxn modelId="{31081AB7-A4DC-244F-89A9-9E4D7B41DA9F}" srcId="{4081372F-B4BF-3B4E-ADD8-3F792493FDCE}" destId="{43FB9698-E384-A247-A128-A154D34C02DF}" srcOrd="0" destOrd="0" parTransId="{F115668E-C95F-924C-8177-8C396B736E48}" sibTransId="{B2D9D456-0465-B34C-9354-DE97F595E646}"/>
    <dgm:cxn modelId="{A1EBEDB7-B0EB-834F-A92E-F3EF34D1B8E8}" srcId="{4081372F-B4BF-3B4E-ADD8-3F792493FDCE}" destId="{FD6569B3-A17B-F14D-A60A-017BB45915F1}" srcOrd="1" destOrd="0" parTransId="{A1D17758-F5ED-D64D-8CF1-6BB832F37696}" sibTransId="{A080FF5C-5C9F-9748-A3E7-D4ECC656BB38}"/>
    <dgm:cxn modelId="{259187B9-8718-0543-95B9-FB14DB08BD04}" srcId="{4081372F-B4BF-3B4E-ADD8-3F792493FDCE}" destId="{743D663C-9BAB-4249-9257-3F6E0A1E887C}" srcOrd="5" destOrd="0" parTransId="{B11433A9-DEF0-5D48-BBC9-5671A004270C}" sibTransId="{82250C03-B39B-7E47-837C-BBF06F7DECE9}"/>
    <dgm:cxn modelId="{23BCDCBC-6C23-3D40-9560-75DEC37D6B51}" type="presOf" srcId="{F2FEBCE9-7CD9-EB4B-9595-95A17D53CABB}" destId="{D0FDE59F-2675-F341-8DE2-86B35ADF4491}" srcOrd="0" destOrd="0" presId="urn:microsoft.com/office/officeart/2005/8/layout/default#6"/>
    <dgm:cxn modelId="{982AD8BD-D37B-F642-A1F2-B96EC903016B}" type="presOf" srcId="{94EEF0F6-67F8-864B-AD30-A23DF867D199}" destId="{077B188A-25E6-7C46-BB03-B4A2850D0699}" srcOrd="0" destOrd="1" presId="urn:microsoft.com/office/officeart/2005/8/layout/default#6"/>
    <dgm:cxn modelId="{1DB53CDA-7524-F74F-A1AF-69572997E040}" srcId="{F2FEBCE9-7CD9-EB4B-9595-95A17D53CABB}" destId="{92841932-3EE1-4E40-ABB3-D03F46082AA1}" srcOrd="0" destOrd="0" parTransId="{5476D374-64B2-2843-93DC-6BB7B8099837}" sibTransId="{34DC4BFB-9962-7543-954C-AA7357D0F9B6}"/>
    <dgm:cxn modelId="{714631DF-7A91-EF47-AA5A-81EFD03ED9A0}" srcId="{4081372F-B4BF-3B4E-ADD8-3F792493FDCE}" destId="{F2FEBCE9-7CD9-EB4B-9595-95A17D53CABB}" srcOrd="4" destOrd="0" parTransId="{5B51AA83-A1D9-F347-9554-A4675120A38A}" sibTransId="{3E15FF12-4770-594A-ACE0-212C462158BE}"/>
    <dgm:cxn modelId="{B3FDBDDF-0E6B-F64A-8A94-2A193A28D620}" type="presOf" srcId="{FF959316-E051-894F-A921-37B1C3EF6330}" destId="{FCD2A21A-242A-BE48-BF59-BFF3E62A97F6}" srcOrd="0" destOrd="0" presId="urn:microsoft.com/office/officeart/2005/8/layout/default#6"/>
    <dgm:cxn modelId="{2594E6E8-7C44-3541-BF18-C2DA92440E9F}" type="presOf" srcId="{FD6569B3-A17B-F14D-A60A-017BB45915F1}" destId="{077B188A-25E6-7C46-BB03-B4A2850D0699}" srcOrd="0" destOrd="0" presId="urn:microsoft.com/office/officeart/2005/8/layout/default#6"/>
    <dgm:cxn modelId="{21D015EE-96F6-A34E-BB03-75AE3A34AC7C}" type="presOf" srcId="{38B89089-9925-F940-91F5-0B2EB7059519}" destId="{3B6996D9-2339-1E4D-83CA-8BB6AA140B4C}" srcOrd="0" destOrd="1" presId="urn:microsoft.com/office/officeart/2005/8/layout/default#6"/>
    <dgm:cxn modelId="{23BA8EEE-4A28-6348-84D7-C4D38F49B549}" srcId="{FD6569B3-A17B-F14D-A60A-017BB45915F1}" destId="{94EEF0F6-67F8-864B-AD30-A23DF867D199}" srcOrd="0" destOrd="0" parTransId="{DD2C7E8C-9556-FB4F-8B4B-2E8D5839229C}" sibTransId="{010C8AAF-7A40-F740-BD6F-5484AF2057BD}"/>
    <dgm:cxn modelId="{11D766F7-D21B-434C-B745-3016BD9C3A3C}" type="presOf" srcId="{D34B4210-6268-8340-B328-18A42BCE1D13}" destId="{0F813592-6FED-D943-9FFC-152095AD0661}" srcOrd="0" destOrd="1" presId="urn:microsoft.com/office/officeart/2005/8/layout/default#6"/>
    <dgm:cxn modelId="{603A6AFA-726E-3A4D-BFF1-6EB77F47C9A7}" type="presOf" srcId="{43FB9698-E384-A247-A128-A154D34C02DF}" destId="{EA352E1F-19F9-454A-8416-F632906A5A26}" srcOrd="0" destOrd="0"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3D1" qsCatId="3D" csTypeId="urn:microsoft.com/office/officeart/2005/8/colors/accent1_2" csCatId="accent1"/>
      <dgm:spPr/>
      <dgm:t>
        <a:bodyPr/>
        <a:lstStyle/>
        <a:p>
          <a:endParaRPr lang="en-US"/>
        </a:p>
      </dgm:t>
    </dgm:pt>
    <dgm:pt modelId="{D70BF98C-B50C-8643-A6AE-024963950E57}">
      <dgm:prSet/>
      <dgm:spPr/>
      <dgm:t>
        <a:bodyPr/>
        <a:lstStyle/>
        <a:p>
          <a:pPr rtl="0"/>
          <a:r>
            <a:rPr lang="en-US"/>
            <a:t>Economy of mechanism</a:t>
          </a:r>
        </a:p>
      </dgm:t>
    </dgm:pt>
    <dgm:pt modelId="{B7127C50-F331-184E-835D-72F891EDEF0F}" type="parTrans" cxnId="{071EEA43-F1B2-2843-A3DC-2604B6BAB479}">
      <dgm:prSet/>
      <dgm:spPr/>
      <dgm:t>
        <a:bodyPr/>
        <a:lstStyle/>
        <a:p>
          <a:endParaRPr lang="en-US"/>
        </a:p>
      </dgm:t>
    </dgm:pt>
    <dgm:pt modelId="{F16824DC-C98E-EF4A-907A-1DCD4F59A0C4}" type="sibTrans" cxnId="{071EEA43-F1B2-2843-A3DC-2604B6BAB479}">
      <dgm:prSet/>
      <dgm:spPr/>
      <dgm:t>
        <a:bodyPr/>
        <a:lstStyle/>
        <a:p>
          <a:endParaRPr lang="en-US"/>
        </a:p>
      </dgm:t>
    </dgm:pt>
    <dgm:pt modelId="{1F16926E-2AD8-A549-A6D5-91BF2B4572FC}">
      <dgm:prSet/>
      <dgm:spPr/>
      <dgm:t>
        <a:bodyPr/>
        <a:lstStyle/>
        <a:p>
          <a:pPr rtl="0"/>
          <a:r>
            <a:rPr lang="en-US"/>
            <a:t>Fail-safe defaults</a:t>
          </a:r>
        </a:p>
      </dgm:t>
    </dgm:pt>
    <dgm:pt modelId="{51FAF59D-A444-4743-95BB-43B6DFCA9FB0}" type="parTrans" cxnId="{773E4086-224D-AF41-9E76-E801CA283E94}">
      <dgm:prSet/>
      <dgm:spPr/>
      <dgm:t>
        <a:bodyPr/>
        <a:lstStyle/>
        <a:p>
          <a:endParaRPr lang="en-US"/>
        </a:p>
      </dgm:t>
    </dgm:pt>
    <dgm:pt modelId="{D3A76C85-B9CF-0942-9A89-6988700FFFDC}" type="sibTrans" cxnId="{773E4086-224D-AF41-9E76-E801CA283E94}">
      <dgm:prSet/>
      <dgm:spPr/>
      <dgm:t>
        <a:bodyPr/>
        <a:lstStyle/>
        <a:p>
          <a:endParaRPr lang="en-US"/>
        </a:p>
      </dgm:t>
    </dgm:pt>
    <dgm:pt modelId="{DD20A86B-98BE-364D-937D-4435E8EC949D}">
      <dgm:prSet/>
      <dgm:spPr/>
      <dgm:t>
        <a:bodyPr/>
        <a:lstStyle/>
        <a:p>
          <a:pPr rtl="0"/>
          <a:r>
            <a:rPr lang="en-US"/>
            <a:t>Complete mediation</a:t>
          </a:r>
        </a:p>
      </dgm:t>
    </dgm:pt>
    <dgm:pt modelId="{72AF8F47-894A-3B4C-B1FE-F23743C333FE}" type="parTrans" cxnId="{AB5BE5EB-27E3-BD40-B5D5-42A1F81FE672}">
      <dgm:prSet/>
      <dgm:spPr/>
      <dgm:t>
        <a:bodyPr/>
        <a:lstStyle/>
        <a:p>
          <a:endParaRPr lang="en-US"/>
        </a:p>
      </dgm:t>
    </dgm:pt>
    <dgm:pt modelId="{CD716090-B86A-8B41-ACA6-ED7CE391EEFC}" type="sibTrans" cxnId="{AB5BE5EB-27E3-BD40-B5D5-42A1F81FE672}">
      <dgm:prSet/>
      <dgm:spPr/>
      <dgm:t>
        <a:bodyPr/>
        <a:lstStyle/>
        <a:p>
          <a:endParaRPr lang="en-US"/>
        </a:p>
      </dgm:t>
    </dgm:pt>
    <dgm:pt modelId="{4CA6C604-282D-1344-B38C-CFBCE0073494}">
      <dgm:prSet/>
      <dgm:spPr/>
      <dgm:t>
        <a:bodyPr/>
        <a:lstStyle/>
        <a:p>
          <a:pPr rtl="0"/>
          <a:r>
            <a:rPr lang="en-US"/>
            <a:t>Open design</a:t>
          </a:r>
        </a:p>
      </dgm:t>
    </dgm:pt>
    <dgm:pt modelId="{24B11E8E-8C34-2446-99C8-EA8A4E787C25}" type="parTrans" cxnId="{DD60D886-6ED6-E640-9E1A-567A2512B7F7}">
      <dgm:prSet/>
      <dgm:spPr/>
      <dgm:t>
        <a:bodyPr/>
        <a:lstStyle/>
        <a:p>
          <a:endParaRPr lang="en-US"/>
        </a:p>
      </dgm:t>
    </dgm:pt>
    <dgm:pt modelId="{4CA76AE7-1E8F-8D4F-B12E-2D3E115A2B0F}" type="sibTrans" cxnId="{DD60D886-6ED6-E640-9E1A-567A2512B7F7}">
      <dgm:prSet/>
      <dgm:spPr/>
      <dgm:t>
        <a:bodyPr/>
        <a:lstStyle/>
        <a:p>
          <a:endParaRPr lang="en-US"/>
        </a:p>
      </dgm:t>
    </dgm:pt>
    <dgm:pt modelId="{08CD168A-C0F8-8949-8DC7-46CF45D67DE9}">
      <dgm:prSet/>
      <dgm:spPr/>
      <dgm:t>
        <a:bodyPr/>
        <a:lstStyle/>
        <a:p>
          <a:pPr rtl="0"/>
          <a:r>
            <a:rPr lang="en-US"/>
            <a:t>Separation of privilege</a:t>
          </a:r>
        </a:p>
      </dgm:t>
    </dgm:pt>
    <dgm:pt modelId="{4548DE09-9190-364E-ABB7-BC99D61D726E}" type="parTrans" cxnId="{AC38D258-CDFF-254A-88D9-18C87C679859}">
      <dgm:prSet/>
      <dgm:spPr/>
      <dgm:t>
        <a:bodyPr/>
        <a:lstStyle/>
        <a:p>
          <a:endParaRPr lang="en-US"/>
        </a:p>
      </dgm:t>
    </dgm:pt>
    <dgm:pt modelId="{5E5C19E1-63AE-6440-83FA-80083C77A908}" type="sibTrans" cxnId="{AC38D258-CDFF-254A-88D9-18C87C679859}">
      <dgm:prSet/>
      <dgm:spPr/>
      <dgm:t>
        <a:bodyPr/>
        <a:lstStyle/>
        <a:p>
          <a:endParaRPr lang="en-US"/>
        </a:p>
      </dgm:t>
    </dgm:pt>
    <dgm:pt modelId="{E567E81F-14C7-814B-B26D-941B1D656AAC}">
      <dgm:prSet/>
      <dgm:spPr/>
      <dgm:t>
        <a:bodyPr/>
        <a:lstStyle/>
        <a:p>
          <a:pPr rtl="0"/>
          <a:r>
            <a:rPr lang="en-US"/>
            <a:t>Least privilege</a:t>
          </a:r>
        </a:p>
      </dgm:t>
    </dgm:pt>
    <dgm:pt modelId="{9211E4CB-3D5E-A542-B8F7-95472A846D91}" type="parTrans" cxnId="{6946F5CD-D941-E847-A70A-7D0E47603300}">
      <dgm:prSet/>
      <dgm:spPr/>
      <dgm:t>
        <a:bodyPr/>
        <a:lstStyle/>
        <a:p>
          <a:endParaRPr lang="en-US"/>
        </a:p>
      </dgm:t>
    </dgm:pt>
    <dgm:pt modelId="{B0AF1F4C-3C3A-5544-97EE-D72F635696FF}" type="sibTrans" cxnId="{6946F5CD-D941-E847-A70A-7D0E47603300}">
      <dgm:prSet/>
      <dgm:spPr/>
      <dgm:t>
        <a:bodyPr/>
        <a:lstStyle/>
        <a:p>
          <a:endParaRPr lang="en-US"/>
        </a:p>
      </dgm:t>
    </dgm:pt>
    <dgm:pt modelId="{E096D36D-AD98-F845-A537-D72E9A9C9916}">
      <dgm:prSet/>
      <dgm:spPr/>
      <dgm:t>
        <a:bodyPr/>
        <a:lstStyle/>
        <a:p>
          <a:pPr rtl="0"/>
          <a:r>
            <a:rPr lang="en-US"/>
            <a:t>Least common mechanism</a:t>
          </a:r>
        </a:p>
      </dgm:t>
    </dgm:pt>
    <dgm:pt modelId="{130B5AA2-3795-B943-AF55-5B4C5AEDB64E}" type="parTrans" cxnId="{C0E17A79-0477-D743-AE34-D689E355BE02}">
      <dgm:prSet/>
      <dgm:spPr/>
      <dgm:t>
        <a:bodyPr/>
        <a:lstStyle/>
        <a:p>
          <a:endParaRPr lang="en-US"/>
        </a:p>
      </dgm:t>
    </dgm:pt>
    <dgm:pt modelId="{08D19ED3-9C50-C644-85B7-C5F7B2F4BC3E}" type="sibTrans" cxnId="{C0E17A79-0477-D743-AE34-D689E355BE02}">
      <dgm:prSet/>
      <dgm:spPr/>
      <dgm:t>
        <a:bodyPr/>
        <a:lstStyle/>
        <a:p>
          <a:endParaRPr lang="en-US"/>
        </a:p>
      </dgm:t>
    </dgm:pt>
    <dgm:pt modelId="{62F226FD-328D-104F-882C-20434A601B96}">
      <dgm:prSet/>
      <dgm:spPr/>
      <dgm:t>
        <a:bodyPr/>
        <a:lstStyle/>
        <a:p>
          <a:pPr rtl="0"/>
          <a:r>
            <a:rPr lang="en-US"/>
            <a:t>Psychological acceptability</a:t>
          </a:r>
        </a:p>
      </dgm:t>
    </dgm:pt>
    <dgm:pt modelId="{CE850696-1DE7-8948-BC47-DEE8B6096C41}" type="parTrans" cxnId="{4010ECDA-595A-FF40-B1D5-78F769B255BA}">
      <dgm:prSet/>
      <dgm:spPr/>
      <dgm:t>
        <a:bodyPr/>
        <a:lstStyle/>
        <a:p>
          <a:endParaRPr lang="en-US"/>
        </a:p>
      </dgm:t>
    </dgm:pt>
    <dgm:pt modelId="{D7155151-D173-1B42-8366-B5D905A6890C}" type="sibTrans" cxnId="{4010ECDA-595A-FF40-B1D5-78F769B255BA}">
      <dgm:prSet/>
      <dgm:spPr/>
      <dgm:t>
        <a:bodyPr/>
        <a:lstStyle/>
        <a:p>
          <a:endParaRPr lang="en-US"/>
        </a:p>
      </dgm:t>
    </dgm:pt>
    <dgm:pt modelId="{C29F8BDF-F95A-134C-B394-16C21D92D78D}">
      <dgm:prSet/>
      <dgm:spPr/>
      <dgm:t>
        <a:bodyPr/>
        <a:lstStyle/>
        <a:p>
          <a:pPr rtl="0"/>
          <a:r>
            <a:rPr lang="en-US"/>
            <a:t>Isolation</a:t>
          </a:r>
        </a:p>
      </dgm:t>
    </dgm:pt>
    <dgm:pt modelId="{78FC66A3-CDB6-D54E-BA04-330A84832959}" type="parTrans" cxnId="{899F58F0-ABF9-6845-8573-5327AFAD9D27}">
      <dgm:prSet/>
      <dgm:spPr/>
      <dgm:t>
        <a:bodyPr/>
        <a:lstStyle/>
        <a:p>
          <a:endParaRPr lang="en-US"/>
        </a:p>
      </dgm:t>
    </dgm:pt>
    <dgm:pt modelId="{CD4468C9-9F52-BD45-9A59-128F3131B969}" type="sibTrans" cxnId="{899F58F0-ABF9-6845-8573-5327AFAD9D27}">
      <dgm:prSet/>
      <dgm:spPr/>
      <dgm:t>
        <a:bodyPr/>
        <a:lstStyle/>
        <a:p>
          <a:endParaRPr lang="en-US"/>
        </a:p>
      </dgm:t>
    </dgm:pt>
    <dgm:pt modelId="{D4320D30-4FE2-C249-84DB-8F8BFA9A1BD9}">
      <dgm:prSet/>
      <dgm:spPr/>
      <dgm:t>
        <a:bodyPr/>
        <a:lstStyle/>
        <a:p>
          <a:pPr rtl="0"/>
          <a:r>
            <a:rPr lang="en-US"/>
            <a:t>Encapsulation</a:t>
          </a:r>
        </a:p>
      </dgm:t>
    </dgm:pt>
    <dgm:pt modelId="{78D17913-4DDB-2945-955C-00FCF4D15E87}" type="parTrans" cxnId="{0B0A47DA-7DC7-CD40-8FE8-1D70DE74F3BC}">
      <dgm:prSet/>
      <dgm:spPr/>
      <dgm:t>
        <a:bodyPr/>
        <a:lstStyle/>
        <a:p>
          <a:endParaRPr lang="en-US"/>
        </a:p>
      </dgm:t>
    </dgm:pt>
    <dgm:pt modelId="{C8CCA590-7D40-4E4A-89DB-9795285B4113}" type="sibTrans" cxnId="{0B0A47DA-7DC7-CD40-8FE8-1D70DE74F3BC}">
      <dgm:prSet/>
      <dgm:spPr/>
      <dgm:t>
        <a:bodyPr/>
        <a:lstStyle/>
        <a:p>
          <a:endParaRPr lang="en-US"/>
        </a:p>
      </dgm:t>
    </dgm:pt>
    <dgm:pt modelId="{13885327-A068-D148-94E8-318EBCB4FCDA}">
      <dgm:prSet/>
      <dgm:spPr/>
      <dgm:t>
        <a:bodyPr/>
        <a:lstStyle/>
        <a:p>
          <a:pPr rtl="0"/>
          <a:r>
            <a:rPr lang="en-US"/>
            <a:t>Modularity</a:t>
          </a:r>
        </a:p>
      </dgm:t>
    </dgm:pt>
    <dgm:pt modelId="{AF9FC8F9-44C6-184B-A09C-6A888E043193}" type="parTrans" cxnId="{6A0E49EF-9AC9-044C-92D9-5033947F2361}">
      <dgm:prSet/>
      <dgm:spPr/>
      <dgm:t>
        <a:bodyPr/>
        <a:lstStyle/>
        <a:p>
          <a:endParaRPr lang="en-US"/>
        </a:p>
      </dgm:t>
    </dgm:pt>
    <dgm:pt modelId="{9CB3F203-E4CB-894F-9EAF-D99AC14E4DE1}" type="sibTrans" cxnId="{6A0E49EF-9AC9-044C-92D9-5033947F2361}">
      <dgm:prSet/>
      <dgm:spPr/>
      <dgm:t>
        <a:bodyPr/>
        <a:lstStyle/>
        <a:p>
          <a:endParaRPr lang="en-US"/>
        </a:p>
      </dgm:t>
    </dgm:pt>
    <dgm:pt modelId="{1D1798C6-686E-2F41-A11B-059C01E3378D}">
      <dgm:prSet/>
      <dgm:spPr/>
      <dgm:t>
        <a:bodyPr/>
        <a:lstStyle/>
        <a:p>
          <a:pPr rtl="0"/>
          <a:r>
            <a:rPr lang="en-US"/>
            <a:t>Layering</a:t>
          </a:r>
        </a:p>
      </dgm:t>
    </dgm:pt>
    <dgm:pt modelId="{37169BED-DCEC-C44D-9503-08C31153DBBA}" type="parTrans" cxnId="{28149F58-367B-BE48-BE9F-2563216F3183}">
      <dgm:prSet/>
      <dgm:spPr/>
      <dgm:t>
        <a:bodyPr/>
        <a:lstStyle/>
        <a:p>
          <a:endParaRPr lang="en-US"/>
        </a:p>
      </dgm:t>
    </dgm:pt>
    <dgm:pt modelId="{7A0ABA1C-482F-7D48-8D2B-50C7BDD03E1F}" type="sibTrans" cxnId="{28149F58-367B-BE48-BE9F-2563216F3183}">
      <dgm:prSet/>
      <dgm:spPr/>
      <dgm:t>
        <a:bodyPr/>
        <a:lstStyle/>
        <a:p>
          <a:endParaRPr lang="en-US"/>
        </a:p>
      </dgm:t>
    </dgm:pt>
    <dgm:pt modelId="{5A3EAC2E-6D1D-A24A-854F-4D6F7DC3147D}">
      <dgm:prSet/>
      <dgm:spPr/>
      <dgm:t>
        <a:bodyPr/>
        <a:lstStyle/>
        <a:p>
          <a:pPr rtl="0"/>
          <a:r>
            <a:rPr lang="en-US"/>
            <a:t>Least astonishment</a:t>
          </a:r>
        </a:p>
      </dgm:t>
    </dgm:pt>
    <dgm:pt modelId="{17B5ADC4-E5DD-F144-830E-818164355CC5}" type="parTrans" cxnId="{F6105177-E119-104E-B7AE-6B1A7ED04DE0}">
      <dgm:prSet/>
      <dgm:spPr/>
      <dgm:t>
        <a:bodyPr/>
        <a:lstStyle/>
        <a:p>
          <a:endParaRPr lang="en-US"/>
        </a:p>
      </dgm:t>
    </dgm:pt>
    <dgm:pt modelId="{91872233-225E-3C47-9AF8-A58AB197D25C}" type="sibTrans" cxnId="{F6105177-E119-104E-B7AE-6B1A7ED04DE0}">
      <dgm:prSet/>
      <dgm:spPr/>
      <dgm:t>
        <a:bodyPr/>
        <a:lstStyle/>
        <a:p>
          <a:endParaRPr lang="en-US"/>
        </a:p>
      </dgm:t>
    </dgm:pt>
    <dgm:pt modelId="{C8E2AC23-C7B3-C249-AD66-9F942D776EAB}" type="pres">
      <dgm:prSet presAssocID="{A46D6E17-B7BF-824C-BE29-4AD007472F5D}" presName="diagram" presStyleCnt="0">
        <dgm:presLayoutVars>
          <dgm:dir/>
          <dgm:resizeHandles val="exact"/>
        </dgm:presLayoutVars>
      </dgm:prSet>
      <dgm:spPr/>
    </dgm:pt>
    <dgm:pt modelId="{611726A8-9358-0A43-B76F-85F36DACEEE9}" type="pres">
      <dgm:prSet presAssocID="{D70BF98C-B50C-8643-A6AE-024963950E57}" presName="node" presStyleLbl="node1" presStyleIdx="0" presStyleCnt="13">
        <dgm:presLayoutVars>
          <dgm:bulletEnabled val="1"/>
        </dgm:presLayoutVars>
      </dgm:prSet>
      <dgm:spPr/>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dgm:presLayoutVars>
          <dgm:bulletEnabled val="1"/>
        </dgm:presLayoutVars>
      </dgm:prSet>
      <dgm:spPr/>
    </dgm:pt>
  </dgm:ptLst>
  <dgm:cxnLst>
    <dgm:cxn modelId="{DEC3EC25-B918-BF46-8EF2-F4A3D6008FD0}" type="presOf" srcId="{1D1798C6-686E-2F41-A11B-059C01E3378D}" destId="{A0B7849D-961F-264D-A5CE-7438B67D1122}"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C5D004A-C03D-1544-9908-320589761992}" type="presOf" srcId="{D4320D30-4FE2-C249-84DB-8F8BFA9A1BD9}" destId="{B1B04BD5-177B-994C-8DAA-F5E994C1AD6F}" srcOrd="0" destOrd="0" presId="urn:microsoft.com/office/officeart/2005/8/layout/default#4"/>
    <dgm:cxn modelId="{91FF084E-A0C4-2F46-B797-2251593E0381}" type="presOf" srcId="{E096D36D-AD98-F845-A537-D72E9A9C9916}" destId="{52F98AC9-0F89-2D48-8798-491414A693F6}"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F6105177-E119-104E-B7AE-6B1A7ED04DE0}" srcId="{A46D6E17-B7BF-824C-BE29-4AD007472F5D}" destId="{5A3EAC2E-6D1D-A24A-854F-4D6F7DC3147D}" srcOrd="12" destOrd="0" parTransId="{17B5ADC4-E5DD-F144-830E-818164355CC5}" sibTransId="{91872233-225E-3C47-9AF8-A58AB197D25C}"/>
    <dgm:cxn modelId="{28149F58-367B-BE48-BE9F-2563216F3183}" srcId="{A46D6E17-B7BF-824C-BE29-4AD007472F5D}" destId="{1D1798C6-686E-2F41-A11B-059C01E3378D}" srcOrd="11" destOrd="0" parTransId="{37169BED-DCEC-C44D-9503-08C31153DBBA}" sibTransId="{7A0ABA1C-482F-7D48-8D2B-50C7BDD03E1F}"/>
    <dgm:cxn modelId="{AC38D258-CDFF-254A-88D9-18C87C679859}" srcId="{A46D6E17-B7BF-824C-BE29-4AD007472F5D}" destId="{08CD168A-C0F8-8949-8DC7-46CF45D67DE9}" srcOrd="4" destOrd="0" parTransId="{4548DE09-9190-364E-ABB7-BC99D61D726E}" sibTransId="{5E5C19E1-63AE-6440-83FA-80083C77A908}"/>
    <dgm:cxn modelId="{C0E17A79-0477-D743-AE34-D689E355BE02}" srcId="{A46D6E17-B7BF-824C-BE29-4AD007472F5D}" destId="{E096D36D-AD98-F845-A537-D72E9A9C9916}" srcOrd="6" destOrd="0" parTransId="{130B5AA2-3795-B943-AF55-5B4C5AEDB64E}" sibTransId="{08D19ED3-9C50-C644-85B7-C5F7B2F4BC3E}"/>
    <dgm:cxn modelId="{B63ADE83-BEDC-FD4A-9F4E-E0244415F892}" type="presOf" srcId="{4CA6C604-282D-1344-B38C-CFBCE0073494}" destId="{8AB866F8-93B3-154E-8C5A-E2CEC0C96E62}"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DD60D886-6ED6-E640-9E1A-567A2512B7F7}" srcId="{A46D6E17-B7BF-824C-BE29-4AD007472F5D}" destId="{4CA6C604-282D-1344-B38C-CFBCE0073494}" srcOrd="3" destOrd="0" parTransId="{24B11E8E-8C34-2446-99C8-EA8A4E787C25}" sibTransId="{4CA76AE7-1E8F-8D4F-B12E-2D3E115A2B0F}"/>
    <dgm:cxn modelId="{4A03EC88-F1F4-0A4B-BB5F-DA5DE3771C15}" type="presOf" srcId="{E567E81F-14C7-814B-B26D-941B1D656AAC}" destId="{34FB9B6E-2E7E-9245-9EF2-80839558FCD6}" srcOrd="0" destOrd="0" presId="urn:microsoft.com/office/officeart/2005/8/layout/default#4"/>
    <dgm:cxn modelId="{25C307A2-BF20-4947-A4D7-536E3759A702}" type="presOf" srcId="{A46D6E17-B7BF-824C-BE29-4AD007472F5D}" destId="{C8E2AC23-C7B3-C249-AD66-9F942D776EAB}" srcOrd="0" destOrd="0" presId="urn:microsoft.com/office/officeart/2005/8/layout/default#4"/>
    <dgm:cxn modelId="{D57BEAB8-C184-4E47-9F18-6A1BA731CCAB}" type="presOf" srcId="{08CD168A-C0F8-8949-8DC7-46CF45D67DE9}" destId="{AECCD729-44C3-8B48-8C82-1997BFB2D633}"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6946F5CD-D941-E847-A70A-7D0E47603300}" srcId="{A46D6E17-B7BF-824C-BE29-4AD007472F5D}" destId="{E567E81F-14C7-814B-B26D-941B1D656AAC}" srcOrd="5" destOrd="0" parTransId="{9211E4CB-3D5E-A542-B8F7-95472A846D91}" sibTransId="{B0AF1F4C-3C3A-5544-97EE-D72F635696FF}"/>
    <dgm:cxn modelId="{CBF39CD6-1AF2-A74F-915F-2E004DF2527E}" type="presOf" srcId="{D70BF98C-B50C-8643-A6AE-024963950E57}" destId="{611726A8-9358-0A43-B76F-85F36DACEEE9}" srcOrd="0" destOrd="0" presId="urn:microsoft.com/office/officeart/2005/8/layout/default#4"/>
    <dgm:cxn modelId="{0B0A47DA-7DC7-CD40-8FE8-1D70DE74F3BC}" srcId="{A46D6E17-B7BF-824C-BE29-4AD007472F5D}" destId="{D4320D30-4FE2-C249-84DB-8F8BFA9A1BD9}" srcOrd="9" destOrd="0" parTransId="{78D17913-4DDB-2945-955C-00FCF4D15E87}" sibTransId="{C8CCA590-7D40-4E4A-89DB-9795285B4113}"/>
    <dgm:cxn modelId="{4010ECDA-595A-FF40-B1D5-78F769B255BA}" srcId="{A46D6E17-B7BF-824C-BE29-4AD007472F5D}" destId="{62F226FD-328D-104F-882C-20434A601B96}" srcOrd="7" destOrd="0" parTransId="{CE850696-1DE7-8948-BC47-DEE8B6096C41}" sibTransId="{D7155151-D173-1B42-8366-B5D905A6890C}"/>
    <dgm:cxn modelId="{940EF8DD-3B3E-5F4F-934D-1C3EE71780BF}" type="presOf" srcId="{5A3EAC2E-6D1D-A24A-854F-4D6F7DC3147D}" destId="{37004563-4480-D546-AC4C-71146CE2D80C}"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6A0E49EF-9AC9-044C-92D9-5033947F2361}" srcId="{A46D6E17-B7BF-824C-BE29-4AD007472F5D}" destId="{13885327-A068-D148-94E8-318EBCB4FCDA}" srcOrd="10" destOrd="0" parTransId="{AF9FC8F9-44C6-184B-A09C-6A888E043193}" sibTransId="{9CB3F203-E4CB-894F-9EAF-D99AC14E4DE1}"/>
    <dgm:cxn modelId="{899F58F0-ABF9-6845-8573-5327AFAD9D27}" srcId="{A46D6E17-B7BF-824C-BE29-4AD007472F5D}" destId="{C29F8BDF-F95A-134C-B394-16C21D92D78D}" srcOrd="8" destOrd="0" parTransId="{78FC66A3-CDB6-D54E-BA04-330A84832959}" sibTransId="{CD4468C9-9F52-BD45-9A59-128F3131B969}"/>
    <dgm:cxn modelId="{D16AB7F1-23E0-104C-88B6-47BAB3642626}" type="presOf" srcId="{C29F8BDF-F95A-134C-B394-16C21D92D78D}" destId="{7474431D-58B3-DF42-926D-B237B2FCDD16}"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dgm:spPr/>
      <dgm:t>
        <a:bodyPr/>
        <a:lstStyle/>
        <a:p>
          <a:endParaRPr lang="en-US"/>
        </a:p>
      </dgm:t>
    </dgm:pt>
    <dgm:pt modelId="{46A94791-ACA4-B545-8FFC-5AF595C52E55}">
      <dgm:prSet/>
      <dgm:spPr/>
      <dgm:t>
        <a:bodyPr/>
        <a:lstStyle/>
        <a:p>
          <a:pPr rtl="0"/>
          <a:r>
            <a:rPr lang="en-US" dirty="0"/>
            <a:t>Consist of the reachable and exploitable vulnerabilities in a system</a:t>
          </a:r>
        </a:p>
      </dgm:t>
    </dgm:pt>
    <dgm:pt modelId="{6DB1907E-9997-0A4F-AC70-02B59990DF92}" type="parTrans" cxnId="{A45BA65D-CD08-9C4F-93F0-2686C551A261}">
      <dgm:prSet/>
      <dgm:spPr/>
      <dgm:t>
        <a:bodyPr/>
        <a:lstStyle/>
        <a:p>
          <a:endParaRPr lang="en-US"/>
        </a:p>
      </dgm:t>
    </dgm:pt>
    <dgm:pt modelId="{2EAC0D83-46D7-6F40-8FBF-26F22C09DA2D}" type="sibTrans" cxnId="{A45BA65D-CD08-9C4F-93F0-2686C551A261}">
      <dgm:prSet/>
      <dgm:spPr/>
      <dgm:t>
        <a:bodyPr/>
        <a:lstStyle/>
        <a:p>
          <a:endParaRPr lang="en-US"/>
        </a:p>
      </dgm:t>
    </dgm:pt>
    <dgm:pt modelId="{369D9B49-088E-4049-AFE8-BDD9A09712D8}">
      <dgm:prSet/>
      <dgm:spPr/>
      <dgm:t>
        <a:bodyPr/>
        <a:lstStyle/>
        <a:p>
          <a:pPr rtl="0"/>
          <a:r>
            <a:rPr lang="en-US" dirty="0"/>
            <a:t>Examples:</a:t>
          </a:r>
        </a:p>
      </dgm:t>
    </dgm:pt>
    <dgm:pt modelId="{8B8D5C5D-3F61-574E-A0A9-1810937010D4}" type="parTrans" cxnId="{312AD2C9-0F7D-9D46-87EC-2DA25123A90A}">
      <dgm:prSet/>
      <dgm:spPr/>
      <dgm:t>
        <a:bodyPr/>
        <a:lstStyle/>
        <a:p>
          <a:endParaRPr lang="en-US"/>
        </a:p>
      </dgm:t>
    </dgm:pt>
    <dgm:pt modelId="{14BB006C-4692-7443-9698-477F926E6B46}" type="sibTrans" cxnId="{312AD2C9-0F7D-9D46-87EC-2DA25123A90A}">
      <dgm:prSet/>
      <dgm:spPr/>
      <dgm:t>
        <a:bodyPr/>
        <a:lstStyle/>
        <a:p>
          <a:endParaRPr lang="en-US"/>
        </a:p>
      </dgm:t>
    </dgm:pt>
    <dgm:pt modelId="{575760FD-0991-0140-8E0D-1F548EE4C9F0}">
      <dgm:prSet/>
      <dgm:spPr/>
      <dgm:t>
        <a:bodyPr/>
        <a:lstStyle/>
        <a:p>
          <a:pPr rtl="0"/>
          <a:r>
            <a:rPr lang="en-US"/>
            <a:t>Open ports on outward facing Web and other servers, and code listening on those ports</a:t>
          </a:r>
        </a:p>
      </dgm:t>
    </dgm:pt>
    <dgm:pt modelId="{CEF2CB82-8C51-4543-BDBD-3E589E4CB209}" type="parTrans" cxnId="{57A7B46E-7373-4E49-A940-A0EB754ACBE2}">
      <dgm:prSet/>
      <dgm:spPr/>
      <dgm:t>
        <a:bodyPr/>
        <a:lstStyle/>
        <a:p>
          <a:endParaRPr lang="en-US"/>
        </a:p>
      </dgm:t>
    </dgm:pt>
    <dgm:pt modelId="{6A323F0E-4FD3-AA4D-BD94-0C022F8C81A4}" type="sibTrans" cxnId="{57A7B46E-7373-4E49-A940-A0EB754ACBE2}">
      <dgm:prSet/>
      <dgm:spPr/>
      <dgm:t>
        <a:bodyPr/>
        <a:lstStyle/>
        <a:p>
          <a:endParaRPr lang="en-US"/>
        </a:p>
      </dgm:t>
    </dgm:pt>
    <dgm:pt modelId="{8C1529F2-7A60-984C-91D1-FDF1A95DDC5E}">
      <dgm:prSet/>
      <dgm:spPr/>
      <dgm:t>
        <a:bodyPr/>
        <a:lstStyle/>
        <a:p>
          <a:pPr rtl="0"/>
          <a:r>
            <a:rPr lang="en-US"/>
            <a:t>Services available on the inside of a firewall</a:t>
          </a:r>
        </a:p>
      </dgm:t>
    </dgm:pt>
    <dgm:pt modelId="{48FAC081-5237-2848-A905-4C0A938D0FA5}" type="parTrans" cxnId="{D0AC6B5C-CED4-4343-8832-5B3ECBABE9E5}">
      <dgm:prSet/>
      <dgm:spPr/>
      <dgm:t>
        <a:bodyPr/>
        <a:lstStyle/>
        <a:p>
          <a:endParaRPr lang="en-US"/>
        </a:p>
      </dgm:t>
    </dgm:pt>
    <dgm:pt modelId="{72397627-C969-064E-BF21-A224469485C1}" type="sibTrans" cxnId="{D0AC6B5C-CED4-4343-8832-5B3ECBABE9E5}">
      <dgm:prSet/>
      <dgm:spPr/>
      <dgm:t>
        <a:bodyPr/>
        <a:lstStyle/>
        <a:p>
          <a:endParaRPr lang="en-US"/>
        </a:p>
      </dgm:t>
    </dgm:pt>
    <dgm:pt modelId="{2E7A3773-9723-6746-89EE-4BD599F03A66}">
      <dgm:prSet/>
      <dgm:spPr/>
      <dgm:t>
        <a:bodyPr/>
        <a:lstStyle/>
        <a:p>
          <a:pPr rtl="0"/>
          <a:r>
            <a:rPr lang="en-US"/>
            <a:t>Code that processes incoming data, email, XML, office documents, and industry-specific custom data exchange formats</a:t>
          </a:r>
        </a:p>
      </dgm:t>
    </dgm:pt>
    <dgm:pt modelId="{23E5AE05-CA84-DE49-8ED4-EE46582FCBFE}" type="parTrans" cxnId="{D922F51A-6D09-B643-8B3B-1BEDCD0A3368}">
      <dgm:prSet/>
      <dgm:spPr/>
      <dgm:t>
        <a:bodyPr/>
        <a:lstStyle/>
        <a:p>
          <a:endParaRPr lang="en-US"/>
        </a:p>
      </dgm:t>
    </dgm:pt>
    <dgm:pt modelId="{3F272D46-AE1F-E94C-8349-CFC55454D6BE}" type="sibTrans" cxnId="{D922F51A-6D09-B643-8B3B-1BEDCD0A3368}">
      <dgm:prSet/>
      <dgm:spPr/>
      <dgm:t>
        <a:bodyPr/>
        <a:lstStyle/>
        <a:p>
          <a:endParaRPr lang="en-US"/>
        </a:p>
      </dgm:t>
    </dgm:pt>
    <dgm:pt modelId="{CBC9C71D-7CA5-2E4C-B87E-E608D4E93C51}">
      <dgm:prSet/>
      <dgm:spPr/>
      <dgm:t>
        <a:bodyPr/>
        <a:lstStyle/>
        <a:p>
          <a:pPr rtl="0"/>
          <a:r>
            <a:rPr lang="en-US"/>
            <a:t>Interfaces, SQL, and Web forms</a:t>
          </a:r>
        </a:p>
      </dgm:t>
    </dgm:pt>
    <dgm:pt modelId="{5F2E6F7F-9D16-C345-88E0-7DC2F5239A26}" type="parTrans" cxnId="{B6C2DD2C-2FDC-034A-9281-3757A3323AAA}">
      <dgm:prSet/>
      <dgm:spPr/>
      <dgm:t>
        <a:bodyPr/>
        <a:lstStyle/>
        <a:p>
          <a:endParaRPr lang="en-US"/>
        </a:p>
      </dgm:t>
    </dgm:pt>
    <dgm:pt modelId="{175DD8EC-264F-DB4A-8287-9316507991BC}" type="sibTrans" cxnId="{B6C2DD2C-2FDC-034A-9281-3757A3323AAA}">
      <dgm:prSet/>
      <dgm:spPr/>
      <dgm:t>
        <a:bodyPr/>
        <a:lstStyle/>
        <a:p>
          <a:endParaRPr lang="en-US"/>
        </a:p>
      </dgm:t>
    </dgm:pt>
    <dgm:pt modelId="{FF1D8BF0-5C3D-1549-91D1-99CBD35D7090}">
      <dgm:prSet/>
      <dgm:spPr/>
      <dgm:t>
        <a:bodyPr/>
        <a:lstStyle/>
        <a:p>
          <a:pPr rtl="0"/>
          <a:r>
            <a:rPr lang="en-US"/>
            <a:t>An employee with access to sensitive information vulnerable to a social engineering attack</a:t>
          </a:r>
        </a:p>
      </dgm:t>
    </dgm:pt>
    <dgm:pt modelId="{2ACF553A-D933-E542-A11F-BC32B7F85A91}" type="parTrans" cxnId="{CCCE40D0-DC63-0B42-942C-86F501F4CEE4}">
      <dgm:prSet/>
      <dgm:spPr/>
      <dgm:t>
        <a:bodyPr/>
        <a:lstStyle/>
        <a:p>
          <a:endParaRPr lang="en-US"/>
        </a:p>
      </dgm:t>
    </dgm:pt>
    <dgm:pt modelId="{D6C72BDB-CD00-7C47-8969-28EA57CB145C}" type="sibTrans" cxnId="{CCCE40D0-DC63-0B42-942C-86F501F4CEE4}">
      <dgm:prSet/>
      <dgm:spPr/>
      <dgm:t>
        <a:bodyPr/>
        <a:lstStyle/>
        <a:p>
          <a:endParaRPr lang="en-US"/>
        </a:p>
      </dgm:t>
    </dgm:pt>
    <dgm:pt modelId="{2D6E6815-1DB1-7B47-B309-99DA0362CF13}" type="pres">
      <dgm:prSet presAssocID="{8C1B5F9E-09D5-0448-B1E4-B564B0C4FE53}" presName="Name0" presStyleCnt="0">
        <dgm:presLayoutVars>
          <dgm:chMax val="3"/>
          <dgm:chPref val="1"/>
          <dgm:dir/>
          <dgm:animLvl val="lvl"/>
          <dgm:resizeHandles/>
        </dgm:presLayoutVars>
      </dgm:prSet>
      <dgm:spPr/>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dgm:presLayoutVars>
          <dgm:bulletEnabled val="1"/>
        </dgm:presLayoutVars>
      </dgm:prSet>
      <dgm:spPr/>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dgm:presLayoutVars>
          <dgm:bulletEnabled val="1"/>
        </dgm:presLayoutVars>
      </dgm:prSet>
      <dgm:spPr/>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dgm:presLayoutVars>
          <dgm:bulletEnabled val="1"/>
        </dgm:presLayoutVars>
      </dgm:prSet>
      <dgm:spPr/>
    </dgm:pt>
  </dgm:ptLst>
  <dgm:cxnLst>
    <dgm:cxn modelId="{D922F51A-6D09-B643-8B3B-1BEDCD0A3368}" srcId="{369D9B49-088E-4049-AFE8-BDD9A09712D8}" destId="{2E7A3773-9723-6746-89EE-4BD599F03A66}" srcOrd="2" destOrd="0" parTransId="{23E5AE05-CA84-DE49-8ED4-EE46582FCBFE}" sibTransId="{3F272D46-AE1F-E94C-8349-CFC55454D6BE}"/>
    <dgm:cxn modelId="{B6C2DD2C-2FDC-034A-9281-3757A3323AAA}" srcId="{369D9B49-088E-4049-AFE8-BDD9A09712D8}" destId="{CBC9C71D-7CA5-2E4C-B87E-E608D4E93C51}" srcOrd="3" destOrd="0" parTransId="{5F2E6F7F-9D16-C345-88E0-7DC2F5239A26}" sibTransId="{175DD8EC-264F-DB4A-8287-9316507991BC}"/>
    <dgm:cxn modelId="{D0AC6B5C-CED4-4343-8832-5B3ECBABE9E5}" srcId="{369D9B49-088E-4049-AFE8-BDD9A09712D8}" destId="{8C1529F2-7A60-984C-91D1-FDF1A95DDC5E}" srcOrd="1" destOrd="0" parTransId="{48FAC081-5237-2848-A905-4C0A938D0FA5}" sibTransId="{72397627-C969-064E-BF21-A224469485C1}"/>
    <dgm:cxn modelId="{A45BA65D-CD08-9C4F-93F0-2686C551A261}" srcId="{8C1B5F9E-09D5-0448-B1E4-B564B0C4FE53}" destId="{46A94791-ACA4-B545-8FFC-5AF595C52E55}" srcOrd="0" destOrd="0" parTransId="{6DB1907E-9997-0A4F-AC70-02B59990DF92}" sibTransId="{2EAC0D83-46D7-6F40-8FBF-26F22C09DA2D}"/>
    <dgm:cxn modelId="{7245DC45-7C13-314E-BB05-8DA93709A522}" type="presOf" srcId="{369D9B49-088E-4049-AFE8-BDD9A09712D8}" destId="{2838DE06-4342-6445-9DD7-7B290D51E361}" srcOrd="0" destOrd="0" presId="urn:microsoft.com/office/officeart/2005/8/layout/target2"/>
    <dgm:cxn modelId="{44B15267-CB5F-8841-979D-61F16BA971B4}" type="presOf" srcId="{FF1D8BF0-5C3D-1549-91D1-99CBD35D7090}" destId="{E39960A6-9FDD-B449-80EE-E04874F6DE7F}" srcOrd="0" destOrd="0" presId="urn:microsoft.com/office/officeart/2005/8/layout/target2"/>
    <dgm:cxn modelId="{57A7B46E-7373-4E49-A940-A0EB754ACBE2}" srcId="{369D9B49-088E-4049-AFE8-BDD9A09712D8}" destId="{575760FD-0991-0140-8E0D-1F548EE4C9F0}" srcOrd="0" destOrd="0" parTransId="{CEF2CB82-8C51-4543-BDBD-3E589E4CB209}" sibTransId="{6A323F0E-4FD3-AA4D-BD94-0C022F8C81A4}"/>
    <dgm:cxn modelId="{D6BE6973-147F-D847-B11B-ABD9471F1CE0}" type="presOf" srcId="{8C1529F2-7A60-984C-91D1-FDF1A95DDC5E}" destId="{12DBDAB8-4930-8246-9268-6B6F0F95CC4D}" srcOrd="0" destOrd="0" presId="urn:microsoft.com/office/officeart/2005/8/layout/target2"/>
    <dgm:cxn modelId="{4DFC64A4-464E-BF43-9487-B919811B920A}" type="presOf" srcId="{575760FD-0991-0140-8E0D-1F548EE4C9F0}" destId="{36D2E5FA-5779-2546-8D3D-708A30C558F1}"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CCCE40D0-DC63-0B42-942C-86F501F4CEE4}" srcId="{369D9B49-088E-4049-AFE8-BDD9A09712D8}" destId="{FF1D8BF0-5C3D-1549-91D1-99CBD35D7090}" srcOrd="4" destOrd="0" parTransId="{2ACF553A-D933-E542-A11F-BC32B7F85A91}" sibTransId="{D6C72BDB-CD00-7C47-8969-28EA57CB145C}"/>
    <dgm:cxn modelId="{4D3A12DE-D6C0-6B43-B239-50101F76354E}" type="presOf" srcId="{46A94791-ACA4-B545-8FFC-5AF595C52E55}" destId="{E17CFA68-B976-2A49-A3AB-9ABCA1DED13A}" srcOrd="0" destOrd="0" presId="urn:microsoft.com/office/officeart/2005/8/layout/target2"/>
    <dgm:cxn modelId="{152737EE-3597-0E46-805A-4D79A27A3794}" type="presOf" srcId="{8C1B5F9E-09D5-0448-B1E4-B564B0C4FE53}" destId="{2D6E6815-1DB1-7B47-B309-99DA0362CF13}" srcOrd="0" destOrd="0" presId="urn:microsoft.com/office/officeart/2005/8/layout/target2"/>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3D2" qsCatId="3D" csTypeId="urn:microsoft.com/office/officeart/2005/8/colors/accent1_2" csCatId="accent1" phldr="1"/>
      <dgm:spPr/>
      <dgm:t>
        <a:bodyPr/>
        <a:lstStyle/>
        <a:p>
          <a:endParaRPr lang="en-US"/>
        </a:p>
      </dgm:t>
    </dgm:pt>
    <dgm:pt modelId="{89167F91-235A-744D-9245-B6F9D636B5B3}">
      <dgm:prSet/>
      <dgm:spPr/>
      <dgm:t>
        <a:bodyPr/>
        <a:lstStyle/>
        <a:p>
          <a:pPr rtl="0"/>
          <a:r>
            <a:rPr lang="en-US" b="1" dirty="0"/>
            <a:t>Network Attack Surface</a:t>
          </a:r>
          <a:endParaRPr lang="en-US" dirty="0"/>
        </a:p>
      </dgm:t>
    </dgm:pt>
    <dgm:pt modelId="{8F0AAEB4-EE3D-864C-9368-C9CA75D59B39}" type="parTrans" cxnId="{0CBB8293-D55A-E94F-89D1-4C58FB0D775D}">
      <dgm:prSet/>
      <dgm:spPr/>
      <dgm:t>
        <a:bodyPr/>
        <a:lstStyle/>
        <a:p>
          <a:endParaRPr lang="en-US"/>
        </a:p>
      </dgm:t>
    </dgm:pt>
    <dgm:pt modelId="{1938C481-004A-5441-8A64-53F82A57B059}" type="sibTrans" cxnId="{0CBB8293-D55A-E94F-89D1-4C58FB0D775D}">
      <dgm:prSet/>
      <dgm:spPr/>
      <dgm:t>
        <a:bodyPr/>
        <a:lstStyle/>
        <a:p>
          <a:endParaRPr lang="en-US"/>
        </a:p>
      </dgm:t>
    </dgm:pt>
    <dgm:pt modelId="{37720B62-E9E1-614A-AA3F-7B92EBDFBDE9}">
      <dgm:prSet/>
      <dgm:spPr/>
      <dgm:t>
        <a:bodyPr/>
        <a:lstStyle/>
        <a:p>
          <a:pPr rtl="0"/>
          <a:r>
            <a:rPr lang="en-US" b="1" dirty="0">
              <a:latin typeface="+mj-lt"/>
            </a:rPr>
            <a:t>Vulnerabilities over an enterprise network, wide-area network, or the Internet</a:t>
          </a:r>
          <a:endParaRPr lang="en-US" dirty="0">
            <a:latin typeface="+mj-lt"/>
          </a:endParaRPr>
        </a:p>
      </dgm:t>
    </dgm:pt>
    <dgm:pt modelId="{F1D6FD18-FEAB-324E-A24B-474B6A7062EA}" type="parTrans" cxnId="{CF79688D-380B-2B48-914A-9984DD61FC29}">
      <dgm:prSet/>
      <dgm:spPr/>
      <dgm:t>
        <a:bodyPr/>
        <a:lstStyle/>
        <a:p>
          <a:endParaRPr lang="en-US"/>
        </a:p>
      </dgm:t>
    </dgm:pt>
    <dgm:pt modelId="{5B9C3552-2395-F94E-8A42-7F0C7772E84F}" type="sibTrans" cxnId="{CF79688D-380B-2B48-914A-9984DD61FC29}">
      <dgm:prSet/>
      <dgm:spPr/>
      <dgm:t>
        <a:bodyPr/>
        <a:lstStyle/>
        <a:p>
          <a:endParaRPr lang="en-US"/>
        </a:p>
      </dgm:t>
    </dgm:pt>
    <dgm:pt modelId="{842FBA2F-4E84-A04C-AF36-955EAC4A4A07}">
      <dgm:prSet/>
      <dgm:spPr/>
      <dgm:t>
        <a:bodyPr/>
        <a:lstStyle/>
        <a:p>
          <a:pPr rtl="0"/>
          <a:r>
            <a:rPr lang="en-US" b="1" dirty="0">
              <a:latin typeface="+mj-lt"/>
            </a:rPr>
            <a:t>Included in this category are network protocol vulnerabilities, such as those used for a denial-of-service attack, disruption of communications links, and various forms of intruder attacks</a:t>
          </a:r>
          <a:endParaRPr lang="en-US" dirty="0">
            <a:latin typeface="+mj-lt"/>
          </a:endParaRPr>
        </a:p>
      </dgm:t>
    </dgm:pt>
    <dgm:pt modelId="{56E94991-F31F-1043-86DB-B8D898BECF97}" type="parTrans" cxnId="{C42BF721-DD49-8D46-BED4-D3DBCDCE2C4C}">
      <dgm:prSet/>
      <dgm:spPr/>
      <dgm:t>
        <a:bodyPr/>
        <a:lstStyle/>
        <a:p>
          <a:endParaRPr lang="en-US"/>
        </a:p>
      </dgm:t>
    </dgm:pt>
    <dgm:pt modelId="{B45786AD-10B5-A040-ABA1-4BA8652384E2}" type="sibTrans" cxnId="{C42BF721-DD49-8D46-BED4-D3DBCDCE2C4C}">
      <dgm:prSet/>
      <dgm:spPr/>
      <dgm:t>
        <a:bodyPr/>
        <a:lstStyle/>
        <a:p>
          <a:endParaRPr lang="en-US"/>
        </a:p>
      </dgm:t>
    </dgm:pt>
    <dgm:pt modelId="{A3641FEB-1257-3B44-A254-D9D9B8F01C9F}">
      <dgm:prSet/>
      <dgm:spPr/>
      <dgm:t>
        <a:bodyPr/>
        <a:lstStyle/>
        <a:p>
          <a:pPr rtl="0"/>
          <a:r>
            <a:rPr lang="en-US" b="1" dirty="0"/>
            <a:t>Software Attack Surface</a:t>
          </a:r>
          <a:endParaRPr lang="en-US" dirty="0"/>
        </a:p>
      </dgm:t>
    </dgm:pt>
    <dgm:pt modelId="{D9506F8D-8818-FA40-B3E7-68AE3A9C2763}" type="parTrans" cxnId="{D00C4AA4-FE7E-DF42-BEFB-8A29EE00D2AC}">
      <dgm:prSet/>
      <dgm:spPr/>
      <dgm:t>
        <a:bodyPr/>
        <a:lstStyle/>
        <a:p>
          <a:endParaRPr lang="en-US"/>
        </a:p>
      </dgm:t>
    </dgm:pt>
    <dgm:pt modelId="{34C38A9F-8601-E64D-854D-C3CAA2E65680}" type="sibTrans" cxnId="{D00C4AA4-FE7E-DF42-BEFB-8A29EE00D2AC}">
      <dgm:prSet/>
      <dgm:spPr/>
      <dgm:t>
        <a:bodyPr/>
        <a:lstStyle/>
        <a:p>
          <a:endParaRPr lang="en-US"/>
        </a:p>
      </dgm:t>
    </dgm:pt>
    <dgm:pt modelId="{63C30692-DEEC-F140-BD07-ECDB341176CB}">
      <dgm:prSet/>
      <dgm:spPr/>
      <dgm:t>
        <a:bodyPr/>
        <a:lstStyle/>
        <a:p>
          <a:pPr rtl="0"/>
          <a:r>
            <a:rPr lang="en-US" b="1" dirty="0">
              <a:latin typeface="+mj-lt"/>
            </a:rPr>
            <a:t>Vulnerabilities in application, utility, or operating system code</a:t>
          </a:r>
          <a:endParaRPr lang="en-US" dirty="0">
            <a:latin typeface="+mj-lt"/>
          </a:endParaRPr>
        </a:p>
      </dgm:t>
    </dgm:pt>
    <dgm:pt modelId="{A06BA696-D45B-0B45-BF04-33301F1030D9}" type="parTrans" cxnId="{9900B440-2A0C-034A-82CC-F67110F08653}">
      <dgm:prSet/>
      <dgm:spPr/>
      <dgm:t>
        <a:bodyPr/>
        <a:lstStyle/>
        <a:p>
          <a:endParaRPr lang="en-US"/>
        </a:p>
      </dgm:t>
    </dgm:pt>
    <dgm:pt modelId="{A1866265-3825-7E41-AE9F-9B29A312824D}" type="sibTrans" cxnId="{9900B440-2A0C-034A-82CC-F67110F08653}">
      <dgm:prSet/>
      <dgm:spPr/>
      <dgm:t>
        <a:bodyPr/>
        <a:lstStyle/>
        <a:p>
          <a:endParaRPr lang="en-US"/>
        </a:p>
      </dgm:t>
    </dgm:pt>
    <dgm:pt modelId="{9DF6E4F5-A23F-C24B-97C3-3EEC41183622}">
      <dgm:prSet/>
      <dgm:spPr/>
      <dgm:t>
        <a:bodyPr/>
        <a:lstStyle/>
        <a:p>
          <a:pPr rtl="0"/>
          <a:r>
            <a:rPr lang="en-US" b="1" dirty="0">
              <a:latin typeface="+mj-lt"/>
            </a:rPr>
            <a:t>Particular focus is Web server software</a:t>
          </a:r>
          <a:endParaRPr lang="en-US" dirty="0">
            <a:latin typeface="+mj-lt"/>
          </a:endParaRPr>
        </a:p>
      </dgm:t>
    </dgm:pt>
    <dgm:pt modelId="{01FFB757-9087-C544-A9AB-54A2D5456454}" type="parTrans" cxnId="{D8C62CE0-4D9A-ED4B-B273-63C8C152280D}">
      <dgm:prSet/>
      <dgm:spPr/>
      <dgm:t>
        <a:bodyPr/>
        <a:lstStyle/>
        <a:p>
          <a:endParaRPr lang="en-US"/>
        </a:p>
      </dgm:t>
    </dgm:pt>
    <dgm:pt modelId="{FB363B88-5AF7-E04F-BAC5-BF6CFF354A0E}" type="sibTrans" cxnId="{D8C62CE0-4D9A-ED4B-B273-63C8C152280D}">
      <dgm:prSet/>
      <dgm:spPr/>
      <dgm:t>
        <a:bodyPr/>
        <a:lstStyle/>
        <a:p>
          <a:endParaRPr lang="en-US"/>
        </a:p>
      </dgm:t>
    </dgm:pt>
    <dgm:pt modelId="{5933685F-6087-E847-9028-9377B069FCC1}">
      <dgm:prSet/>
      <dgm:spPr/>
      <dgm:t>
        <a:bodyPr/>
        <a:lstStyle/>
        <a:p>
          <a:pPr rtl="0"/>
          <a:r>
            <a:rPr lang="en-US" b="1" dirty="0"/>
            <a:t>Human Attack Surface</a:t>
          </a:r>
          <a:endParaRPr lang="en-US" dirty="0"/>
        </a:p>
      </dgm:t>
    </dgm:pt>
    <dgm:pt modelId="{024A3A3C-B59B-5749-92C6-C921A70C44AF}" type="parTrans" cxnId="{8876D585-243C-F446-8768-5617F44F43D5}">
      <dgm:prSet/>
      <dgm:spPr/>
      <dgm:t>
        <a:bodyPr/>
        <a:lstStyle/>
        <a:p>
          <a:endParaRPr lang="en-US"/>
        </a:p>
      </dgm:t>
    </dgm:pt>
    <dgm:pt modelId="{28B03AEA-8E8C-8749-956E-A2F27B578BE4}" type="sibTrans" cxnId="{8876D585-243C-F446-8768-5617F44F43D5}">
      <dgm:prSet/>
      <dgm:spPr/>
      <dgm:t>
        <a:bodyPr/>
        <a:lstStyle/>
        <a:p>
          <a:endParaRPr lang="en-US"/>
        </a:p>
      </dgm:t>
    </dgm:pt>
    <dgm:pt modelId="{FCECB32F-7782-A444-A054-13F565B4A20D}">
      <dgm:prSet/>
      <dgm:spPr/>
      <dgm:t>
        <a:bodyPr/>
        <a:lstStyle/>
        <a:p>
          <a:pPr rtl="0"/>
          <a:r>
            <a:rPr lang="en-US" b="1" dirty="0">
              <a:latin typeface="+mj-lt"/>
            </a:rPr>
            <a:t>Vulnerabilities created by personnel or outsiders, such as social engineering, human error, and trusted insiders</a:t>
          </a:r>
          <a:endParaRPr lang="en-US" dirty="0">
            <a:latin typeface="+mj-lt"/>
          </a:endParaRPr>
        </a:p>
      </dgm:t>
    </dgm:pt>
    <dgm:pt modelId="{ADD5AF9C-2132-224D-9883-66FA78C4EFFC}" type="parTrans" cxnId="{4FB3E80B-0481-0B45-98A8-8D81C5580FBF}">
      <dgm:prSet/>
      <dgm:spPr/>
      <dgm:t>
        <a:bodyPr/>
        <a:lstStyle/>
        <a:p>
          <a:endParaRPr lang="en-US"/>
        </a:p>
      </dgm:t>
    </dgm:pt>
    <dgm:pt modelId="{0DF24165-D425-4D40-8CA4-7FB899782DBD}" type="sibTrans" cxnId="{4FB3E80B-0481-0B45-98A8-8D81C5580FBF}">
      <dgm:prSet/>
      <dgm:spPr/>
      <dgm:t>
        <a:bodyPr/>
        <a:lstStyle/>
        <a:p>
          <a:endParaRPr lang="en-US"/>
        </a:p>
      </dgm:t>
    </dgm:pt>
    <dgm:pt modelId="{5993EB81-EC6C-D148-83DA-556D791E66C2}" type="pres">
      <dgm:prSet presAssocID="{FEF3A288-F1AD-4A49-ACD8-BA9890645C20}" presName="theList" presStyleCnt="0">
        <dgm:presLayoutVars>
          <dgm:dir/>
          <dgm:animLvl val="lvl"/>
          <dgm:resizeHandles val="exact"/>
        </dgm:presLayoutVars>
      </dgm:prSet>
      <dgm:spPr/>
    </dgm:pt>
    <dgm:pt modelId="{0CA2AB85-0DDC-A04A-AD11-DE65018085FC}" type="pres">
      <dgm:prSet presAssocID="{89167F91-235A-744D-9245-B6F9D636B5B3}" presName="compNode" presStyleCnt="0"/>
      <dgm:spPr/>
    </dgm:pt>
    <dgm:pt modelId="{E63067EB-4F1D-B448-9A77-0795A8FA027E}" type="pres">
      <dgm:prSet presAssocID="{89167F91-235A-744D-9245-B6F9D636B5B3}" presName="aNode" presStyleLbl="bgShp" presStyleIdx="0" presStyleCnt="3"/>
      <dgm:spPr/>
    </dgm:pt>
    <dgm:pt modelId="{3BBE7FE7-A0EE-9D40-B729-6BAABD4B097C}" type="pres">
      <dgm:prSet presAssocID="{89167F91-235A-744D-9245-B6F9D636B5B3}" presName="textNode" presStyleLbl="bgShp" presStyleIdx="0" presStyleCnt="3"/>
      <dgm:spPr/>
    </dgm:pt>
    <dgm:pt modelId="{98BDAFEC-55F5-3541-8E60-8057A01BE74C}" type="pres">
      <dgm:prSet presAssocID="{89167F91-235A-744D-9245-B6F9D636B5B3}" presName="compChildNode" presStyleCnt="0"/>
      <dgm:spPr/>
    </dgm:pt>
    <dgm:pt modelId="{B6240192-C150-8D42-B729-2EDC6B1D8638}" type="pres">
      <dgm:prSet presAssocID="{89167F91-235A-744D-9245-B6F9D636B5B3}" presName="theInnerList" presStyleCnt="0"/>
      <dgm:spPr/>
    </dgm:pt>
    <dgm:pt modelId="{7A4BD44D-6CE4-5347-9FEC-1A3685D77B89}" type="pres">
      <dgm:prSet presAssocID="{37720B62-E9E1-614A-AA3F-7B92EBDFBDE9}" presName="childNode" presStyleLbl="node1" presStyleIdx="0" presStyleCnt="5">
        <dgm:presLayoutVars>
          <dgm:bulletEnabled val="1"/>
        </dgm:presLayoutVars>
      </dgm:prSet>
      <dgm:spPr/>
    </dgm:pt>
    <dgm:pt modelId="{303EA37F-E2A4-E940-BB24-A3C832E7A81A}" type="pres">
      <dgm:prSet presAssocID="{37720B62-E9E1-614A-AA3F-7B92EBDFBDE9}" presName="aSpace2" presStyleCnt="0"/>
      <dgm:spPr/>
    </dgm:pt>
    <dgm:pt modelId="{8247C684-645B-1644-B256-E95D7D0B78A4}" type="pres">
      <dgm:prSet presAssocID="{842FBA2F-4E84-A04C-AF36-955EAC4A4A07}" presName="childNode" presStyleLbl="node1" presStyleIdx="1" presStyleCnt="5">
        <dgm:presLayoutVars>
          <dgm:bulletEnabled val="1"/>
        </dgm:presLayoutVars>
      </dgm:prSet>
      <dgm:spPr/>
    </dgm:pt>
    <dgm:pt modelId="{194FA8FB-D3DD-CA43-AB43-0C5E4B0DF63A}" type="pres">
      <dgm:prSet presAssocID="{89167F91-235A-744D-9245-B6F9D636B5B3}" presName="aSpace" presStyleCnt="0"/>
      <dgm:spPr/>
    </dgm:pt>
    <dgm:pt modelId="{938F4876-B05B-7E47-AA9F-F84483A83CAC}" type="pres">
      <dgm:prSet presAssocID="{A3641FEB-1257-3B44-A254-D9D9B8F01C9F}" presName="compNode" presStyleCnt="0"/>
      <dgm:spPr/>
    </dgm:pt>
    <dgm:pt modelId="{9C7D5EC8-2DD1-F448-BA8E-DF12CE942EAF}" type="pres">
      <dgm:prSet presAssocID="{A3641FEB-1257-3B44-A254-D9D9B8F01C9F}" presName="aNode" presStyleLbl="bgShp" presStyleIdx="1" presStyleCnt="3" custLinFactNeighborY="-1612"/>
      <dgm:spPr/>
    </dgm:pt>
    <dgm:pt modelId="{FA920D83-900A-484E-A74A-9A64CD1F5BCC}" type="pres">
      <dgm:prSet presAssocID="{A3641FEB-1257-3B44-A254-D9D9B8F01C9F}" presName="textNode" presStyleLbl="bgShp" presStyleIdx="1" presStyleCnt="3"/>
      <dgm:spPr/>
    </dgm:pt>
    <dgm:pt modelId="{28D00A57-11CC-CA4C-9590-2A85C5BFE8C3}" type="pres">
      <dgm:prSet presAssocID="{A3641FEB-1257-3B44-A254-D9D9B8F01C9F}" presName="compChildNode" presStyleCnt="0"/>
      <dgm:spPr/>
    </dgm:pt>
    <dgm:pt modelId="{28CF60C6-29EF-CE4A-9A26-1E7A20B54391}" type="pres">
      <dgm:prSet presAssocID="{A3641FEB-1257-3B44-A254-D9D9B8F01C9F}" presName="theInnerList" presStyleCnt="0"/>
      <dgm:spPr/>
    </dgm:pt>
    <dgm:pt modelId="{42695345-8D29-D74B-BAC8-002DF12F6166}" type="pres">
      <dgm:prSet presAssocID="{63C30692-DEEC-F140-BD07-ECDB341176CB}" presName="childNode" presStyleLbl="node1" presStyleIdx="2" presStyleCnt="5">
        <dgm:presLayoutVars>
          <dgm:bulletEnabled val="1"/>
        </dgm:presLayoutVars>
      </dgm:prSet>
      <dgm:spPr/>
    </dgm:pt>
    <dgm:pt modelId="{CA485DB6-D912-B94F-B30C-EBC410733541}" type="pres">
      <dgm:prSet presAssocID="{63C30692-DEEC-F140-BD07-ECDB341176CB}" presName="aSpace2" presStyleCnt="0"/>
      <dgm:spPr/>
    </dgm:pt>
    <dgm:pt modelId="{011F6C54-FAC5-8946-9EC9-CB597C7FF91F}" type="pres">
      <dgm:prSet presAssocID="{9DF6E4F5-A23F-C24B-97C3-3EEC41183622}" presName="childNode" presStyleLbl="node1" presStyleIdx="3" presStyleCnt="5">
        <dgm:presLayoutVars>
          <dgm:bulletEnabled val="1"/>
        </dgm:presLayoutVars>
      </dgm:prSet>
      <dgm:spPr/>
    </dgm:pt>
    <dgm:pt modelId="{4F7AC969-A476-DE4D-9280-B1F0622805A3}" type="pres">
      <dgm:prSet presAssocID="{A3641FEB-1257-3B44-A254-D9D9B8F01C9F}" presName="aSpace" presStyleCnt="0"/>
      <dgm:spPr/>
    </dgm:pt>
    <dgm:pt modelId="{492A0DF8-219B-4049-AC9B-91B780821244}" type="pres">
      <dgm:prSet presAssocID="{5933685F-6087-E847-9028-9377B069FCC1}" presName="compNode" presStyleCnt="0"/>
      <dgm:spPr/>
    </dgm:pt>
    <dgm:pt modelId="{9BCA6787-FFE4-7C46-8C53-C6D43EFE6024}" type="pres">
      <dgm:prSet presAssocID="{5933685F-6087-E847-9028-9377B069FCC1}" presName="aNode" presStyleLbl="bgShp" presStyleIdx="2" presStyleCnt="3"/>
      <dgm:spPr/>
    </dgm:pt>
    <dgm:pt modelId="{DACAC101-4F05-B54B-9300-160835F2A243}" type="pres">
      <dgm:prSet presAssocID="{5933685F-6087-E847-9028-9377B069FCC1}" presName="textNode" presStyleLbl="bgShp" presStyleIdx="2" presStyleCnt="3"/>
      <dgm:spPr/>
    </dgm:pt>
    <dgm:pt modelId="{FA4B6A31-EF27-144F-A3D0-DC376EDC0BF5}" type="pres">
      <dgm:prSet presAssocID="{5933685F-6087-E847-9028-9377B069FCC1}" presName="compChildNode" presStyleCnt="0"/>
      <dgm:spPr/>
    </dgm:pt>
    <dgm:pt modelId="{D59D8ABA-ABD1-4845-BAE7-F68B568A72D3}" type="pres">
      <dgm:prSet presAssocID="{5933685F-6087-E847-9028-9377B069FCC1}" presName="theInnerList" presStyleCnt="0"/>
      <dgm:spPr/>
    </dgm:pt>
    <dgm:pt modelId="{A3BBF5FA-65ED-2349-816D-13B311289DA7}" type="pres">
      <dgm:prSet presAssocID="{FCECB32F-7782-A444-A054-13F565B4A20D}" presName="childNode" presStyleLbl="node1" presStyleIdx="4" presStyleCnt="5">
        <dgm:presLayoutVars>
          <dgm:bulletEnabled val="1"/>
        </dgm:presLayoutVars>
      </dgm:prSet>
      <dgm:spPr/>
    </dgm:pt>
  </dgm:ptLst>
  <dgm:cxnLst>
    <dgm:cxn modelId="{4FB3E80B-0481-0B45-98A8-8D81C5580FBF}" srcId="{5933685F-6087-E847-9028-9377B069FCC1}" destId="{FCECB32F-7782-A444-A054-13F565B4A20D}" srcOrd="0" destOrd="0" parTransId="{ADD5AF9C-2132-224D-9883-66FA78C4EFFC}" sibTransId="{0DF24165-D425-4D40-8CA4-7FB899782DBD}"/>
    <dgm:cxn modelId="{4038B00E-0BA5-6542-92D6-303768C0BB32}" type="presOf" srcId="{5933685F-6087-E847-9028-9377B069FCC1}" destId="{DACAC101-4F05-B54B-9300-160835F2A243}" srcOrd="1" destOrd="0" presId="urn:microsoft.com/office/officeart/2005/8/layout/lProcess2"/>
    <dgm:cxn modelId="{F4C2620F-ED79-7049-9DDC-606318D713B6}" type="presOf" srcId="{5933685F-6087-E847-9028-9377B069FCC1}" destId="{9BCA6787-FFE4-7C46-8C53-C6D43EFE6024}" srcOrd="0"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C42BF721-DD49-8D46-BED4-D3DBCDCE2C4C}" srcId="{89167F91-235A-744D-9245-B6F9D636B5B3}" destId="{842FBA2F-4E84-A04C-AF36-955EAC4A4A07}" srcOrd="1" destOrd="0" parTransId="{56E94991-F31F-1043-86DB-B8D898BECF97}" sibTransId="{B45786AD-10B5-A040-ABA1-4BA8652384E2}"/>
    <dgm:cxn modelId="{37AFA626-3E42-A844-A618-AC03337523E1}" type="presOf" srcId="{FCECB32F-7782-A444-A054-13F565B4A20D}" destId="{A3BBF5FA-65ED-2349-816D-13B311289DA7}"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C2CE7044-1817-3C4F-8C47-0101E7966C8B}" type="presOf" srcId="{A3641FEB-1257-3B44-A254-D9D9B8F01C9F}" destId="{FA920D83-900A-484E-A74A-9A64CD1F5BCC}" srcOrd="1"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0CBB8293-D55A-E94F-89D1-4C58FB0D775D}" srcId="{FEF3A288-F1AD-4A49-ACD8-BA9890645C20}" destId="{89167F91-235A-744D-9245-B6F9D636B5B3}" srcOrd="0" destOrd="0" parTransId="{8F0AAEB4-EE3D-864C-9368-C9CA75D59B39}" sibTransId="{1938C481-004A-5441-8A64-53F82A57B059}"/>
    <dgm:cxn modelId="{D00C4AA4-FE7E-DF42-BEFB-8A29EE00D2AC}" srcId="{FEF3A288-F1AD-4A49-ACD8-BA9890645C20}" destId="{A3641FEB-1257-3B44-A254-D9D9B8F01C9F}" srcOrd="1" destOrd="0" parTransId="{D9506F8D-8818-FA40-B3E7-68AE3A9C2763}" sibTransId="{34C38A9F-8601-E64D-854D-C3CAA2E65680}"/>
    <dgm:cxn modelId="{742E8CA8-F4BF-774B-ACE0-C618883EE268}" type="presOf" srcId="{89167F91-235A-744D-9245-B6F9D636B5B3}" destId="{E63067EB-4F1D-B448-9A77-0795A8FA027E}" srcOrd="0" destOrd="0" presId="urn:microsoft.com/office/officeart/2005/8/layout/lProcess2"/>
    <dgm:cxn modelId="{5FB218B8-5F33-EF48-A56D-D51CD1C00691}" type="presOf" srcId="{FEF3A288-F1AD-4A49-ACD8-BA9890645C20}" destId="{5993EB81-EC6C-D148-83DA-556D791E66C2}"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5374D7E3-2839-2A45-B04A-B5A525359318}" type="presOf" srcId="{63C30692-DEEC-F140-BD07-ECDB341176CB}" destId="{42695345-8D29-D74B-BAC8-002DF12F6166}"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DF5A81-6B6D-294F-98CB-20EF93608176}" type="doc">
      <dgm:prSet loTypeId="urn:microsoft.com/office/officeart/2005/8/layout/matrix3" loCatId="" qsTypeId="urn:microsoft.com/office/officeart/2005/8/quickstyle/3D7" qsCatId="3D" csTypeId="urn:microsoft.com/office/officeart/2005/8/colors/accent1_2" csCatId="accent1" phldr="1"/>
      <dgm:spPr/>
      <dgm:t>
        <a:bodyPr/>
        <a:lstStyle/>
        <a:p>
          <a:endParaRPr lang="en-US"/>
        </a:p>
      </dgm:t>
    </dgm:pt>
    <dgm:pt modelId="{CAFA23FF-8199-4641-8987-28ED5C610D42}">
      <dgm:prSet/>
      <dgm:spPr/>
      <dgm:t>
        <a:bodyPr/>
        <a:lstStyle/>
        <a:p>
          <a:pPr rtl="0"/>
          <a:r>
            <a:rPr lang="en-US" b="1" dirty="0">
              <a:latin typeface="+mj-lt"/>
            </a:rPr>
            <a:t>Security Policy</a:t>
          </a:r>
          <a:endParaRPr lang="en-US" dirty="0">
            <a:latin typeface="+mj-lt"/>
          </a:endParaRPr>
        </a:p>
      </dgm:t>
    </dgm:pt>
    <dgm:pt modelId="{77D4B3DD-3EEF-084B-B207-5E3EA0F56457}" type="parTrans" cxnId="{CB5F1660-A466-2548-BA98-1EB1976D92F0}">
      <dgm:prSet/>
      <dgm:spPr/>
      <dgm:t>
        <a:bodyPr/>
        <a:lstStyle/>
        <a:p>
          <a:endParaRPr lang="en-US"/>
        </a:p>
      </dgm:t>
    </dgm:pt>
    <dgm:pt modelId="{D3EE9A63-8E3C-DC4B-986A-ECC01063C0DB}" type="sibTrans" cxnId="{CB5F1660-A466-2548-BA98-1EB1976D92F0}">
      <dgm:prSet/>
      <dgm:spPr/>
      <dgm:t>
        <a:bodyPr/>
        <a:lstStyle/>
        <a:p>
          <a:endParaRPr lang="en-US"/>
        </a:p>
      </dgm:t>
    </dgm:pt>
    <dgm:pt modelId="{B7CB986F-1DA9-2D4A-AAB4-D187FCF79DAC}">
      <dgm:prSet/>
      <dgm:spPr/>
      <dgm:t>
        <a:bodyPr/>
        <a:lstStyle/>
        <a:p>
          <a:pPr rtl="0"/>
          <a:r>
            <a:rPr lang="en-US" b="1" dirty="0">
              <a:latin typeface="+mj-lt"/>
            </a:rPr>
            <a:t>Formal statement of rules and practices that specify or regulate how a system or organization provides security services to protect sensitive and critical system resources</a:t>
          </a:r>
          <a:endParaRPr lang="en-US" dirty="0">
            <a:latin typeface="+mj-lt"/>
          </a:endParaRPr>
        </a:p>
      </dgm:t>
    </dgm:pt>
    <dgm:pt modelId="{18B603D9-0D38-B646-BE05-D7924171B860}" type="parTrans" cxnId="{700E752C-4E6B-EB4E-82DE-A2CAB7F77282}">
      <dgm:prSet/>
      <dgm:spPr/>
      <dgm:t>
        <a:bodyPr/>
        <a:lstStyle/>
        <a:p>
          <a:endParaRPr lang="en-US"/>
        </a:p>
      </dgm:t>
    </dgm:pt>
    <dgm:pt modelId="{069B7D24-C404-DD4F-B1CA-BA1574352BE5}" type="sibTrans" cxnId="{700E752C-4E6B-EB4E-82DE-A2CAB7F77282}">
      <dgm:prSet/>
      <dgm:spPr/>
      <dgm:t>
        <a:bodyPr/>
        <a:lstStyle/>
        <a:p>
          <a:endParaRPr lang="en-US"/>
        </a:p>
      </dgm:t>
    </dgm:pt>
    <dgm:pt modelId="{5A8673FD-0C40-0E45-9559-3E76BC00DC44}">
      <dgm:prSet/>
      <dgm:spPr/>
      <dgm:t>
        <a:bodyPr/>
        <a:lstStyle/>
        <a:p>
          <a:pPr rtl="0"/>
          <a:r>
            <a:rPr lang="en-US" b="1" dirty="0">
              <a:latin typeface="+mj-lt"/>
            </a:rPr>
            <a:t>Security Implementation</a:t>
          </a:r>
          <a:endParaRPr lang="en-US" dirty="0">
            <a:latin typeface="+mj-lt"/>
          </a:endParaRPr>
        </a:p>
      </dgm:t>
    </dgm:pt>
    <dgm:pt modelId="{C4ABF6C6-8A06-434B-BE19-300DA2839469}" type="parTrans" cxnId="{4622446E-548D-4248-AFFE-9B15FA916F29}">
      <dgm:prSet/>
      <dgm:spPr/>
      <dgm:t>
        <a:bodyPr/>
        <a:lstStyle/>
        <a:p>
          <a:endParaRPr lang="en-US"/>
        </a:p>
      </dgm:t>
    </dgm:pt>
    <dgm:pt modelId="{636E3571-C3D7-7941-ACBB-A136428537CB}" type="sibTrans" cxnId="{4622446E-548D-4248-AFFE-9B15FA916F29}">
      <dgm:prSet/>
      <dgm:spPr/>
      <dgm:t>
        <a:bodyPr/>
        <a:lstStyle/>
        <a:p>
          <a:endParaRPr lang="en-US"/>
        </a:p>
      </dgm:t>
    </dgm:pt>
    <dgm:pt modelId="{C9219D09-07BA-604A-A5A3-387C29884A35}">
      <dgm:prSet/>
      <dgm:spPr/>
      <dgm:t>
        <a:bodyPr/>
        <a:lstStyle/>
        <a:p>
          <a:pPr rtl="0"/>
          <a:r>
            <a:rPr lang="en-US" b="1" dirty="0">
              <a:latin typeface="+mj-lt"/>
            </a:rPr>
            <a:t>Involves four complementary courses of action:</a:t>
          </a:r>
          <a:endParaRPr lang="en-US" dirty="0">
            <a:latin typeface="+mj-lt"/>
          </a:endParaRPr>
        </a:p>
      </dgm:t>
    </dgm:pt>
    <dgm:pt modelId="{67888008-E5E2-7540-88F5-B675D3B40A63}" type="parTrans" cxnId="{695A57B7-67A2-354A-ADC9-80E4516041FB}">
      <dgm:prSet/>
      <dgm:spPr/>
      <dgm:t>
        <a:bodyPr/>
        <a:lstStyle/>
        <a:p>
          <a:endParaRPr lang="en-US"/>
        </a:p>
      </dgm:t>
    </dgm:pt>
    <dgm:pt modelId="{D67AD203-17B4-8B4C-AF78-E0545819EA0E}" type="sibTrans" cxnId="{695A57B7-67A2-354A-ADC9-80E4516041FB}">
      <dgm:prSet/>
      <dgm:spPr/>
      <dgm:t>
        <a:bodyPr/>
        <a:lstStyle/>
        <a:p>
          <a:endParaRPr lang="en-US"/>
        </a:p>
      </dgm:t>
    </dgm:pt>
    <dgm:pt modelId="{C4B29B9B-8FF6-3A4A-BFCC-2CCB3CCA4766}">
      <dgm:prSet/>
      <dgm:spPr/>
      <dgm:t>
        <a:bodyPr/>
        <a:lstStyle/>
        <a:p>
          <a:pPr rtl="0"/>
          <a:r>
            <a:rPr lang="en-US" b="1">
              <a:latin typeface="+mj-lt"/>
            </a:rPr>
            <a:t>Prevention</a:t>
          </a:r>
          <a:endParaRPr lang="en-US">
            <a:latin typeface="+mj-lt"/>
          </a:endParaRPr>
        </a:p>
      </dgm:t>
    </dgm:pt>
    <dgm:pt modelId="{6E8470DD-9BB1-EB4C-8592-595D7EFD3135}" type="parTrans" cxnId="{3D05E6F3-73A6-7447-B73A-EC9925D853CB}">
      <dgm:prSet/>
      <dgm:spPr/>
      <dgm:t>
        <a:bodyPr/>
        <a:lstStyle/>
        <a:p>
          <a:endParaRPr lang="en-US"/>
        </a:p>
      </dgm:t>
    </dgm:pt>
    <dgm:pt modelId="{FBA9AD19-6E7A-2244-A180-23AAF74849A5}" type="sibTrans" cxnId="{3D05E6F3-73A6-7447-B73A-EC9925D853CB}">
      <dgm:prSet/>
      <dgm:spPr/>
      <dgm:t>
        <a:bodyPr/>
        <a:lstStyle/>
        <a:p>
          <a:endParaRPr lang="en-US"/>
        </a:p>
      </dgm:t>
    </dgm:pt>
    <dgm:pt modelId="{7AF22757-119C-B544-BB00-241F9B7B0D24}">
      <dgm:prSet/>
      <dgm:spPr/>
      <dgm:t>
        <a:bodyPr/>
        <a:lstStyle/>
        <a:p>
          <a:pPr rtl="0"/>
          <a:r>
            <a:rPr lang="en-US" b="1">
              <a:latin typeface="+mj-lt"/>
            </a:rPr>
            <a:t>Detection</a:t>
          </a:r>
          <a:endParaRPr lang="en-US">
            <a:latin typeface="+mj-lt"/>
          </a:endParaRPr>
        </a:p>
      </dgm:t>
    </dgm:pt>
    <dgm:pt modelId="{947025D2-71FC-674D-86E4-FCBC7AA01F06}" type="parTrans" cxnId="{2C925F17-2ADA-F44C-A6CA-79A7430AD52F}">
      <dgm:prSet/>
      <dgm:spPr/>
      <dgm:t>
        <a:bodyPr/>
        <a:lstStyle/>
        <a:p>
          <a:endParaRPr lang="en-US"/>
        </a:p>
      </dgm:t>
    </dgm:pt>
    <dgm:pt modelId="{19CA72E7-E944-FC43-8183-00E708EE0D77}" type="sibTrans" cxnId="{2C925F17-2ADA-F44C-A6CA-79A7430AD52F}">
      <dgm:prSet/>
      <dgm:spPr/>
      <dgm:t>
        <a:bodyPr/>
        <a:lstStyle/>
        <a:p>
          <a:endParaRPr lang="en-US"/>
        </a:p>
      </dgm:t>
    </dgm:pt>
    <dgm:pt modelId="{F06EDC73-BD14-FC4A-9CD9-8A19BFAA1A5F}">
      <dgm:prSet/>
      <dgm:spPr/>
      <dgm:t>
        <a:bodyPr/>
        <a:lstStyle/>
        <a:p>
          <a:pPr rtl="0"/>
          <a:r>
            <a:rPr lang="en-US" b="1">
              <a:latin typeface="+mj-lt"/>
            </a:rPr>
            <a:t>Response</a:t>
          </a:r>
          <a:endParaRPr lang="en-US">
            <a:latin typeface="+mj-lt"/>
          </a:endParaRPr>
        </a:p>
      </dgm:t>
    </dgm:pt>
    <dgm:pt modelId="{56F78122-92A6-FB48-93D2-B4BD084FC730}" type="parTrans" cxnId="{CE858655-4EE8-7F46-95F0-4F6674430278}">
      <dgm:prSet/>
      <dgm:spPr/>
      <dgm:t>
        <a:bodyPr/>
        <a:lstStyle/>
        <a:p>
          <a:endParaRPr lang="en-US"/>
        </a:p>
      </dgm:t>
    </dgm:pt>
    <dgm:pt modelId="{C6ABC34B-9C0F-1E43-87FE-5F698DF7A250}" type="sibTrans" cxnId="{CE858655-4EE8-7F46-95F0-4F6674430278}">
      <dgm:prSet/>
      <dgm:spPr/>
      <dgm:t>
        <a:bodyPr/>
        <a:lstStyle/>
        <a:p>
          <a:endParaRPr lang="en-US"/>
        </a:p>
      </dgm:t>
    </dgm:pt>
    <dgm:pt modelId="{60F14C53-4D44-D443-936C-75CAD9BE4E1E}">
      <dgm:prSet/>
      <dgm:spPr/>
      <dgm:t>
        <a:bodyPr/>
        <a:lstStyle/>
        <a:p>
          <a:pPr rtl="0"/>
          <a:r>
            <a:rPr lang="en-US" b="1">
              <a:latin typeface="+mj-lt"/>
            </a:rPr>
            <a:t>Recovery </a:t>
          </a:r>
          <a:endParaRPr lang="en-US">
            <a:latin typeface="+mj-lt"/>
          </a:endParaRPr>
        </a:p>
      </dgm:t>
    </dgm:pt>
    <dgm:pt modelId="{53B00169-D068-9144-A25F-4649677300E9}" type="parTrans" cxnId="{DA4D6905-8B36-804B-BC34-DFC1824A2E3E}">
      <dgm:prSet/>
      <dgm:spPr/>
      <dgm:t>
        <a:bodyPr/>
        <a:lstStyle/>
        <a:p>
          <a:endParaRPr lang="en-US"/>
        </a:p>
      </dgm:t>
    </dgm:pt>
    <dgm:pt modelId="{8ECF4088-0EF9-DD4E-ADD3-A3A046EE2242}" type="sibTrans" cxnId="{DA4D6905-8B36-804B-BC34-DFC1824A2E3E}">
      <dgm:prSet/>
      <dgm:spPr/>
      <dgm:t>
        <a:bodyPr/>
        <a:lstStyle/>
        <a:p>
          <a:endParaRPr lang="en-US"/>
        </a:p>
      </dgm:t>
    </dgm:pt>
    <dgm:pt modelId="{E779F620-FB0A-0147-80D5-4F763EBF3026}">
      <dgm:prSet/>
      <dgm:spPr/>
      <dgm:t>
        <a:bodyPr/>
        <a:lstStyle/>
        <a:p>
          <a:pPr rtl="0"/>
          <a:r>
            <a:rPr lang="en-US" b="1">
              <a:latin typeface="+mj-lt"/>
            </a:rPr>
            <a:t>Assurance</a:t>
          </a:r>
          <a:endParaRPr lang="en-US">
            <a:latin typeface="+mj-lt"/>
          </a:endParaRPr>
        </a:p>
      </dgm:t>
    </dgm:pt>
    <dgm:pt modelId="{484A4D4D-6D16-774F-94CC-D9F6E44524E5}" type="parTrans" cxnId="{66B6E869-916E-D54A-87AC-EB2513B8C7CB}">
      <dgm:prSet/>
      <dgm:spPr/>
      <dgm:t>
        <a:bodyPr/>
        <a:lstStyle/>
        <a:p>
          <a:endParaRPr lang="en-US"/>
        </a:p>
      </dgm:t>
    </dgm:pt>
    <dgm:pt modelId="{AB8924B6-CF82-A24B-BBDA-9385B8B2AF37}" type="sibTrans" cxnId="{66B6E869-916E-D54A-87AC-EB2513B8C7CB}">
      <dgm:prSet/>
      <dgm:spPr/>
      <dgm:t>
        <a:bodyPr/>
        <a:lstStyle/>
        <a:p>
          <a:endParaRPr lang="en-US"/>
        </a:p>
      </dgm:t>
    </dgm:pt>
    <dgm:pt modelId="{8D1979C9-FCEB-E048-8477-6CE3DD770D34}">
      <dgm:prSet/>
      <dgm:spPr/>
      <dgm:t>
        <a:bodyPr/>
        <a:lstStyle/>
        <a:p>
          <a:pPr rtl="0"/>
          <a:r>
            <a:rPr lang="en-US" b="1" dirty="0">
              <a:latin typeface="+mj-lt"/>
            </a:rPr>
            <a:t>The degree of confidence one has that the security measures, both technical and operational, work as intended to protect the system and the information it processes</a:t>
          </a:r>
          <a:endParaRPr lang="en-US" dirty="0">
            <a:latin typeface="+mj-lt"/>
          </a:endParaRPr>
        </a:p>
      </dgm:t>
    </dgm:pt>
    <dgm:pt modelId="{9179DF6F-4F46-9F45-8335-FD34E913A0EE}" type="parTrans" cxnId="{63CF2A92-B921-8744-87A2-3ED0F860A605}">
      <dgm:prSet/>
      <dgm:spPr/>
      <dgm:t>
        <a:bodyPr/>
        <a:lstStyle/>
        <a:p>
          <a:endParaRPr lang="en-US"/>
        </a:p>
      </dgm:t>
    </dgm:pt>
    <dgm:pt modelId="{688167DE-6659-DD49-B85F-58510B2BB9F3}" type="sibTrans" cxnId="{63CF2A92-B921-8744-87A2-3ED0F860A605}">
      <dgm:prSet/>
      <dgm:spPr/>
      <dgm:t>
        <a:bodyPr/>
        <a:lstStyle/>
        <a:p>
          <a:endParaRPr lang="en-US"/>
        </a:p>
      </dgm:t>
    </dgm:pt>
    <dgm:pt modelId="{8A024E9B-3D14-1543-A810-E390BEC4F944}">
      <dgm:prSet/>
      <dgm:spPr/>
      <dgm:t>
        <a:bodyPr/>
        <a:lstStyle/>
        <a:p>
          <a:pPr rtl="0"/>
          <a:r>
            <a:rPr lang="en-US" b="1" dirty="0">
              <a:latin typeface="+mj-lt"/>
            </a:rPr>
            <a:t>Evaluation</a:t>
          </a:r>
          <a:endParaRPr lang="en-US" dirty="0">
            <a:latin typeface="+mj-lt"/>
          </a:endParaRPr>
        </a:p>
      </dgm:t>
    </dgm:pt>
    <dgm:pt modelId="{3AB945B8-F4CC-BC4E-9594-F5F54AB6A5F8}" type="parTrans" cxnId="{A8B9DBEE-A4A4-7E46-BC9D-3F03EDE2CC3F}">
      <dgm:prSet/>
      <dgm:spPr/>
      <dgm:t>
        <a:bodyPr/>
        <a:lstStyle/>
        <a:p>
          <a:endParaRPr lang="en-US"/>
        </a:p>
      </dgm:t>
    </dgm:pt>
    <dgm:pt modelId="{314DB11A-A24A-BD48-A8EE-5478423F7D06}" type="sibTrans" cxnId="{A8B9DBEE-A4A4-7E46-BC9D-3F03EDE2CC3F}">
      <dgm:prSet/>
      <dgm:spPr/>
      <dgm:t>
        <a:bodyPr/>
        <a:lstStyle/>
        <a:p>
          <a:endParaRPr lang="en-US"/>
        </a:p>
      </dgm:t>
    </dgm:pt>
    <dgm:pt modelId="{77CF5A7B-DC91-AD44-AEE6-A02ED1655F32}">
      <dgm:prSet/>
      <dgm:spPr/>
      <dgm:t>
        <a:bodyPr/>
        <a:lstStyle/>
        <a:p>
          <a:pPr rtl="0"/>
          <a:r>
            <a:rPr lang="en-US" b="1" dirty="0">
              <a:latin typeface="+mj-lt"/>
            </a:rPr>
            <a:t>Process of examining a computer product or system with respect to certain criteria</a:t>
          </a:r>
          <a:endParaRPr lang="en-US" dirty="0">
            <a:latin typeface="+mj-lt"/>
          </a:endParaRPr>
        </a:p>
      </dgm:t>
    </dgm:pt>
    <dgm:pt modelId="{A2FF51B9-0DEB-3346-863F-FA88AF280E57}" type="parTrans" cxnId="{2FFAB894-05A5-AF4D-AB4F-D31DD6D86B1A}">
      <dgm:prSet/>
      <dgm:spPr/>
      <dgm:t>
        <a:bodyPr/>
        <a:lstStyle/>
        <a:p>
          <a:endParaRPr lang="en-US"/>
        </a:p>
      </dgm:t>
    </dgm:pt>
    <dgm:pt modelId="{4D031111-94EB-BC4C-915C-0198B8C38AE9}" type="sibTrans" cxnId="{2FFAB894-05A5-AF4D-AB4F-D31DD6D86B1A}">
      <dgm:prSet/>
      <dgm:spPr/>
      <dgm:t>
        <a:bodyPr/>
        <a:lstStyle/>
        <a:p>
          <a:endParaRPr lang="en-US"/>
        </a:p>
      </dgm:t>
    </dgm:pt>
    <dgm:pt modelId="{FA0D7370-BC55-1041-AD08-93278E963805}" type="pres">
      <dgm:prSet presAssocID="{E6DF5A81-6B6D-294F-98CB-20EF93608176}" presName="matrix" presStyleCnt="0">
        <dgm:presLayoutVars>
          <dgm:chMax val="1"/>
          <dgm:dir/>
          <dgm:resizeHandles val="exact"/>
        </dgm:presLayoutVars>
      </dgm:prSet>
      <dgm:spPr/>
    </dgm:pt>
    <dgm:pt modelId="{6517270E-D258-C545-9883-14B67B89FC42}" type="pres">
      <dgm:prSet presAssocID="{E6DF5A81-6B6D-294F-98CB-20EF93608176}" presName="diamond" presStyleLbl="bgShp" presStyleIdx="0" presStyleCnt="1"/>
      <dgm:spPr/>
    </dgm:pt>
    <dgm:pt modelId="{4CFB5C30-ED26-FA41-AB50-DF1A25B9E11D}" type="pres">
      <dgm:prSet presAssocID="{E6DF5A81-6B6D-294F-98CB-20EF93608176}" presName="quad1" presStyleLbl="node1" presStyleIdx="0" presStyleCnt="4">
        <dgm:presLayoutVars>
          <dgm:chMax val="0"/>
          <dgm:chPref val="0"/>
          <dgm:bulletEnabled val="1"/>
        </dgm:presLayoutVars>
      </dgm:prSet>
      <dgm:spPr/>
    </dgm:pt>
    <dgm:pt modelId="{AEE882AC-EC84-874D-B1E9-20DF06D28533}" type="pres">
      <dgm:prSet presAssocID="{E6DF5A81-6B6D-294F-98CB-20EF93608176}" presName="quad2" presStyleLbl="node1" presStyleIdx="1" presStyleCnt="4">
        <dgm:presLayoutVars>
          <dgm:chMax val="0"/>
          <dgm:chPref val="0"/>
          <dgm:bulletEnabled val="1"/>
        </dgm:presLayoutVars>
      </dgm:prSet>
      <dgm:spPr/>
    </dgm:pt>
    <dgm:pt modelId="{AFE469BB-BEFB-D041-9163-9A6D62D8D8DE}" type="pres">
      <dgm:prSet presAssocID="{E6DF5A81-6B6D-294F-98CB-20EF93608176}" presName="quad3" presStyleLbl="node1" presStyleIdx="2" presStyleCnt="4">
        <dgm:presLayoutVars>
          <dgm:chMax val="0"/>
          <dgm:chPref val="0"/>
          <dgm:bulletEnabled val="1"/>
        </dgm:presLayoutVars>
      </dgm:prSet>
      <dgm:spPr/>
    </dgm:pt>
    <dgm:pt modelId="{4B38F9A1-AF80-1D4C-BA1C-0D438484B2FD}" type="pres">
      <dgm:prSet presAssocID="{E6DF5A81-6B6D-294F-98CB-20EF93608176}" presName="quad4" presStyleLbl="node1" presStyleIdx="3" presStyleCnt="4">
        <dgm:presLayoutVars>
          <dgm:chMax val="0"/>
          <dgm:chPref val="0"/>
          <dgm:bulletEnabled val="1"/>
        </dgm:presLayoutVars>
      </dgm:prSet>
      <dgm:spPr/>
    </dgm:pt>
  </dgm:ptLst>
  <dgm:cxnLst>
    <dgm:cxn modelId="{FE767102-A95B-604A-8D63-D70225AB0E4F}" type="presOf" srcId="{E779F620-FB0A-0147-80D5-4F763EBF3026}" destId="{AFE469BB-BEFB-D041-9163-9A6D62D8D8DE}" srcOrd="0" destOrd="0" presId="urn:microsoft.com/office/officeart/2005/8/layout/matrix3"/>
    <dgm:cxn modelId="{DA4D6905-8B36-804B-BC34-DFC1824A2E3E}" srcId="{C9219D09-07BA-604A-A5A3-387C29884A35}" destId="{60F14C53-4D44-D443-936C-75CAD9BE4E1E}" srcOrd="3" destOrd="0" parTransId="{53B00169-D068-9144-A25F-4649677300E9}" sibTransId="{8ECF4088-0EF9-DD4E-ADD3-A3A046EE2242}"/>
    <dgm:cxn modelId="{3F344707-9606-F546-BD3E-0C71A7276DBC}" type="presOf" srcId="{5A8673FD-0C40-0E45-9559-3E76BC00DC44}" destId="{AEE882AC-EC84-874D-B1E9-20DF06D28533}" srcOrd="0" destOrd="0" presId="urn:microsoft.com/office/officeart/2005/8/layout/matrix3"/>
    <dgm:cxn modelId="{7D93D416-43A2-7745-BA2D-786B48DB53DF}" type="presOf" srcId="{C9219D09-07BA-604A-A5A3-387C29884A35}" destId="{AEE882AC-EC84-874D-B1E9-20DF06D28533}" srcOrd="0" destOrd="1" presId="urn:microsoft.com/office/officeart/2005/8/layout/matrix3"/>
    <dgm:cxn modelId="{2C925F17-2ADA-F44C-A6CA-79A7430AD52F}" srcId="{C9219D09-07BA-604A-A5A3-387C29884A35}" destId="{7AF22757-119C-B544-BB00-241F9B7B0D24}" srcOrd="1" destOrd="0" parTransId="{947025D2-71FC-674D-86E4-FCBC7AA01F06}" sibTransId="{19CA72E7-E944-FC43-8183-00E708EE0D77}"/>
    <dgm:cxn modelId="{93876917-525F-0D43-ABC9-5B8E9E6C56AE}" type="presOf" srcId="{C4B29B9B-8FF6-3A4A-BFCC-2CCB3CCA4766}" destId="{AEE882AC-EC84-874D-B1E9-20DF06D28533}" srcOrd="0" destOrd="2" presId="urn:microsoft.com/office/officeart/2005/8/layout/matrix3"/>
    <dgm:cxn modelId="{1C806722-461F-9B4A-B1D0-FBC561FC3A70}" type="presOf" srcId="{CAFA23FF-8199-4641-8987-28ED5C610D42}" destId="{4CFB5C30-ED26-FA41-AB50-DF1A25B9E11D}" srcOrd="0" destOrd="0" presId="urn:microsoft.com/office/officeart/2005/8/layout/matrix3"/>
    <dgm:cxn modelId="{700E752C-4E6B-EB4E-82DE-A2CAB7F77282}" srcId="{CAFA23FF-8199-4641-8987-28ED5C610D42}" destId="{B7CB986F-1DA9-2D4A-AAB4-D187FCF79DAC}" srcOrd="0" destOrd="0" parTransId="{18B603D9-0D38-B646-BE05-D7924171B860}" sibTransId="{069B7D24-C404-DD4F-B1CA-BA1574352BE5}"/>
    <dgm:cxn modelId="{5CC2E33E-1601-CE46-849F-2762C12E880D}" type="presOf" srcId="{F06EDC73-BD14-FC4A-9CD9-8A19BFAA1A5F}" destId="{AEE882AC-EC84-874D-B1E9-20DF06D28533}" srcOrd="0" destOrd="4" presId="urn:microsoft.com/office/officeart/2005/8/layout/matrix3"/>
    <dgm:cxn modelId="{CB5F1660-A466-2548-BA98-1EB1976D92F0}" srcId="{E6DF5A81-6B6D-294F-98CB-20EF93608176}" destId="{CAFA23FF-8199-4641-8987-28ED5C610D42}" srcOrd="0" destOrd="0" parTransId="{77D4B3DD-3EEF-084B-B207-5E3EA0F56457}" sibTransId="{D3EE9A63-8E3C-DC4B-986A-ECC01063C0DB}"/>
    <dgm:cxn modelId="{ED52C964-C0D9-FC4B-90DC-3D234F0D4406}" type="presOf" srcId="{8D1979C9-FCEB-E048-8477-6CE3DD770D34}" destId="{AFE469BB-BEFB-D041-9163-9A6D62D8D8DE}" srcOrd="0" destOrd="1" presId="urn:microsoft.com/office/officeart/2005/8/layout/matrix3"/>
    <dgm:cxn modelId="{66B6E869-916E-D54A-87AC-EB2513B8C7CB}" srcId="{E6DF5A81-6B6D-294F-98CB-20EF93608176}" destId="{E779F620-FB0A-0147-80D5-4F763EBF3026}" srcOrd="2" destOrd="0" parTransId="{484A4D4D-6D16-774F-94CC-D9F6E44524E5}" sibTransId="{AB8924B6-CF82-A24B-BBDA-9385B8B2AF37}"/>
    <dgm:cxn modelId="{4622446E-548D-4248-AFFE-9B15FA916F29}" srcId="{E6DF5A81-6B6D-294F-98CB-20EF93608176}" destId="{5A8673FD-0C40-0E45-9559-3E76BC00DC44}" srcOrd="1" destOrd="0" parTransId="{C4ABF6C6-8A06-434B-BE19-300DA2839469}" sibTransId="{636E3571-C3D7-7941-ACBB-A136428537CB}"/>
    <dgm:cxn modelId="{CE858655-4EE8-7F46-95F0-4F6674430278}" srcId="{C9219D09-07BA-604A-A5A3-387C29884A35}" destId="{F06EDC73-BD14-FC4A-9CD9-8A19BFAA1A5F}" srcOrd="2" destOrd="0" parTransId="{56F78122-92A6-FB48-93D2-B4BD084FC730}" sibTransId="{C6ABC34B-9C0F-1E43-87FE-5F698DF7A250}"/>
    <dgm:cxn modelId="{B547CF89-62DF-A84B-9A4A-EC1CDB906DE4}" type="presOf" srcId="{7AF22757-119C-B544-BB00-241F9B7B0D24}" destId="{AEE882AC-EC84-874D-B1E9-20DF06D28533}" srcOrd="0" destOrd="3" presId="urn:microsoft.com/office/officeart/2005/8/layout/matrix3"/>
    <dgm:cxn modelId="{63CF2A92-B921-8744-87A2-3ED0F860A605}" srcId="{E779F620-FB0A-0147-80D5-4F763EBF3026}" destId="{8D1979C9-FCEB-E048-8477-6CE3DD770D34}" srcOrd="0" destOrd="0" parTransId="{9179DF6F-4F46-9F45-8335-FD34E913A0EE}" sibTransId="{688167DE-6659-DD49-B85F-58510B2BB9F3}"/>
    <dgm:cxn modelId="{2FFAB894-05A5-AF4D-AB4F-D31DD6D86B1A}" srcId="{8A024E9B-3D14-1543-A810-E390BEC4F944}" destId="{77CF5A7B-DC91-AD44-AEE6-A02ED1655F32}" srcOrd="0" destOrd="0" parTransId="{A2FF51B9-0DEB-3346-863F-FA88AF280E57}" sibTransId="{4D031111-94EB-BC4C-915C-0198B8C38AE9}"/>
    <dgm:cxn modelId="{C1B5D394-86EE-544C-99B3-5F515F13F499}" type="presOf" srcId="{E6DF5A81-6B6D-294F-98CB-20EF93608176}" destId="{FA0D7370-BC55-1041-AD08-93278E963805}" srcOrd="0" destOrd="0" presId="urn:microsoft.com/office/officeart/2005/8/layout/matrix3"/>
    <dgm:cxn modelId="{CBCF4EAC-6727-6247-B8C2-BAB2461EA4D4}" type="presOf" srcId="{77CF5A7B-DC91-AD44-AEE6-A02ED1655F32}" destId="{4B38F9A1-AF80-1D4C-BA1C-0D438484B2FD}" srcOrd="0" destOrd="1" presId="urn:microsoft.com/office/officeart/2005/8/layout/matrix3"/>
    <dgm:cxn modelId="{695A57B7-67A2-354A-ADC9-80E4516041FB}" srcId="{5A8673FD-0C40-0E45-9559-3E76BC00DC44}" destId="{C9219D09-07BA-604A-A5A3-387C29884A35}" srcOrd="0" destOrd="0" parTransId="{67888008-E5E2-7540-88F5-B675D3B40A63}" sibTransId="{D67AD203-17B4-8B4C-AF78-E0545819EA0E}"/>
    <dgm:cxn modelId="{A128F2C3-EE2A-0A41-AD38-D2A64C7CDF8D}" type="presOf" srcId="{60F14C53-4D44-D443-936C-75CAD9BE4E1E}" destId="{AEE882AC-EC84-874D-B1E9-20DF06D28533}" srcOrd="0" destOrd="5" presId="urn:microsoft.com/office/officeart/2005/8/layout/matrix3"/>
    <dgm:cxn modelId="{EB0CB8EC-277D-1047-A697-4A15209D493D}" type="presOf" srcId="{8A024E9B-3D14-1543-A810-E390BEC4F944}" destId="{4B38F9A1-AF80-1D4C-BA1C-0D438484B2FD}" srcOrd="0" destOrd="0" presId="urn:microsoft.com/office/officeart/2005/8/layout/matrix3"/>
    <dgm:cxn modelId="{A8B9DBEE-A4A4-7E46-BC9D-3F03EDE2CC3F}" srcId="{E6DF5A81-6B6D-294F-98CB-20EF93608176}" destId="{8A024E9B-3D14-1543-A810-E390BEC4F944}" srcOrd="3" destOrd="0" parTransId="{3AB945B8-F4CC-BC4E-9594-F5F54AB6A5F8}" sibTransId="{314DB11A-A24A-BD48-A8EE-5478423F7D06}"/>
    <dgm:cxn modelId="{3D05E6F3-73A6-7447-B73A-EC9925D853CB}" srcId="{C9219D09-07BA-604A-A5A3-387C29884A35}" destId="{C4B29B9B-8FF6-3A4A-BFCC-2CCB3CCA4766}" srcOrd="0" destOrd="0" parTransId="{6E8470DD-9BB1-EB4C-8592-595D7EFD3135}" sibTransId="{FBA9AD19-6E7A-2244-A180-23AAF74849A5}"/>
    <dgm:cxn modelId="{82E1F6F5-94BE-6C4A-99B7-0A8EA66F9F0E}" type="presOf" srcId="{B7CB986F-1DA9-2D4A-AAB4-D187FCF79DAC}" destId="{4CFB5C30-ED26-FA41-AB50-DF1A25B9E11D}" srcOrd="0" destOrd="1" presId="urn:microsoft.com/office/officeart/2005/8/layout/matrix3"/>
    <dgm:cxn modelId="{7654F044-5437-1D48-A339-1BD5037A3C9A}" type="presParOf" srcId="{FA0D7370-BC55-1041-AD08-93278E963805}" destId="{6517270E-D258-C545-9883-14B67B89FC42}" srcOrd="0" destOrd="0" presId="urn:microsoft.com/office/officeart/2005/8/layout/matrix3"/>
    <dgm:cxn modelId="{733FA7E1-D6A9-1040-94E9-D11F0026D40D}" type="presParOf" srcId="{FA0D7370-BC55-1041-AD08-93278E963805}" destId="{4CFB5C30-ED26-FA41-AB50-DF1A25B9E11D}" srcOrd="1" destOrd="0" presId="urn:microsoft.com/office/officeart/2005/8/layout/matrix3"/>
    <dgm:cxn modelId="{838AF2CE-283F-D441-AED6-0629580CA2FA}" type="presParOf" srcId="{FA0D7370-BC55-1041-AD08-93278E963805}" destId="{AEE882AC-EC84-874D-B1E9-20DF06D28533}" srcOrd="2" destOrd="0" presId="urn:microsoft.com/office/officeart/2005/8/layout/matrix3"/>
    <dgm:cxn modelId="{3378D9B2-14CA-2741-8986-91AA94BA4927}" type="presParOf" srcId="{FA0D7370-BC55-1041-AD08-93278E963805}" destId="{AFE469BB-BEFB-D041-9163-9A6D62D8D8DE}" srcOrd="3" destOrd="0" presId="urn:microsoft.com/office/officeart/2005/8/layout/matrix3"/>
    <dgm:cxn modelId="{97BA3F17-834D-9D4F-A715-50691F2C8263}" type="presParOf" srcId="{FA0D7370-BC55-1041-AD08-93278E963805}" destId="{4B38F9A1-AF80-1D4C-BA1C-0D438484B2F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a:effectLst>
                <a:outerShdw blurRad="38100" dist="38100" dir="2700000" algn="tl">
                  <a:srgbClr val="000000">
                    <a:alpha val="43137"/>
                  </a:srgbClr>
                </a:outerShdw>
              </a:effectLst>
              <a:latin typeface="+mj-lt"/>
            </a:rPr>
            <a:t>3DES was not reasonable for long term use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dgm:spPr>
        <a:solidFill>
          <a:srgbClr val="FF6600"/>
        </a:solidFill>
      </dgm:spPr>
      <dgm:t>
        <a:bodyPr/>
        <a:lstStyle/>
        <a:p>
          <a:pPr rtl="0"/>
          <a:r>
            <a:rPr lang="en-US" b="1" dirty="0">
              <a:effectLst>
                <a:outerShdw blurRad="38100" dist="38100" dir="2700000" algn="tl">
                  <a:srgbClr val="000000">
                    <a:alpha val="43137"/>
                  </a:srgbClr>
                </a:outerShdw>
              </a:effectLst>
              <a:latin typeface="+mj-lt"/>
            </a:rPr>
            <a:t>Should have a security strength equal to or better than 3DES</a:t>
          </a:r>
          <a:endParaRPr lang="en-US" dirty="0">
            <a:effectLst>
              <a:outerShdw blurRad="38100" dist="38100" dir="2700000" algn="tl">
                <a:srgbClr val="000000">
                  <a:alpha val="43137"/>
                </a:srgbClr>
              </a:outerShdw>
            </a:effectLst>
            <a:latin typeface="+mj-l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dgm:spPr>
        <a:solidFill>
          <a:srgbClr val="FF6600"/>
        </a:solidFill>
      </dgm:spPr>
      <dgm:t>
        <a:bodyPr/>
        <a:lstStyle/>
        <a:p>
          <a:pPr rtl="0"/>
          <a:r>
            <a:rPr lang="en-US" b="1" dirty="0">
              <a:effectLst>
                <a:outerShdw blurRad="38100" dist="38100" dir="2700000" algn="tl">
                  <a:srgbClr val="000000">
                    <a:alpha val="43137"/>
                  </a:srgbClr>
                </a:outerShdw>
              </a:effectLst>
              <a:latin typeface="+mj-lt"/>
            </a:rPr>
            <a:t>Significantly improved efficiency</a:t>
          </a:r>
          <a:endParaRPr lang="en-US" dirty="0">
            <a:effectLst>
              <a:outerShdw blurRad="38100" dist="38100" dir="2700000" algn="tl">
                <a:srgbClr val="000000">
                  <a:alpha val="43137"/>
                </a:srgbClr>
              </a:outerShdw>
            </a:effectLst>
            <a:latin typeface="+mj-l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dgm:spPr>
        <a:solidFill>
          <a:srgbClr val="FF6600"/>
        </a:solidFill>
      </dgm:spPr>
      <dgm:t>
        <a:bodyPr/>
        <a:lstStyle/>
        <a:p>
          <a:pPr rtl="0"/>
          <a:r>
            <a:rPr lang="en-US" b="1" dirty="0">
              <a:effectLst>
                <a:outerShdw blurRad="38100" dist="38100" dir="2700000" algn="tl">
                  <a:srgbClr val="000000">
                    <a:alpha val="43137"/>
                  </a:srgbClr>
                </a:outerShdw>
              </a:effectLst>
              <a:latin typeface="+mj-lt"/>
            </a:rPr>
            <a:t>Symmetric block cipher</a:t>
          </a:r>
          <a:endParaRPr lang="en-US" dirty="0">
            <a:effectLst>
              <a:outerShdw blurRad="38100" dist="38100" dir="2700000" algn="tl">
                <a:srgbClr val="000000">
                  <a:alpha val="43137"/>
                </a:srgbClr>
              </a:outerShdw>
            </a:effectLst>
            <a:latin typeface="+mj-l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dgm:spPr>
        <a:solidFill>
          <a:srgbClr val="FF6600"/>
        </a:solidFill>
      </dgm:spPr>
      <dgm:t>
        <a:bodyPr/>
        <a:lstStyle/>
        <a:p>
          <a:pPr rtl="0"/>
          <a:r>
            <a:rPr lang="en-US" b="1" dirty="0">
              <a:effectLst>
                <a:outerShdw blurRad="38100" dist="38100" dir="2700000" algn="tl">
                  <a:srgbClr val="000000">
                    <a:alpha val="43137"/>
                  </a:srgbClr>
                </a:outerShdw>
              </a:effectLst>
              <a:latin typeface="+mj-lt"/>
            </a:rPr>
            <a:t>128 bit data and 128/192/256 bit keys</a:t>
          </a: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a:t>Selected </a:t>
          </a:r>
          <a:r>
            <a:rPr lang="en-US" b="1" dirty="0" err="1"/>
            <a:t>Rijndael</a:t>
          </a:r>
          <a:r>
            <a:rPr lang="en-US" b="1" dirty="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a:effectLst>
                <a:outerShdw blurRad="38100" dist="38100" dir="2700000" algn="tl">
                  <a:srgbClr val="000000">
                    <a:alpha val="43137"/>
                  </a:srgbClr>
                </a:outerShdw>
              </a:effectLst>
              <a:latin typeface="+mj-lt"/>
            </a:rPr>
            <a:t>Published as </a:t>
          </a:r>
        </a:p>
        <a:p>
          <a:pPr rtl="0"/>
          <a:r>
            <a:rPr lang="en-US" sz="1800" b="1" dirty="0">
              <a:effectLst>
                <a:outerShdw blurRad="38100" dist="38100" dir="2700000" algn="tl">
                  <a:srgbClr val="000000">
                    <a:alpha val="43137"/>
                  </a:srgbClr>
                </a:outerShdw>
              </a:effectLst>
              <a:latin typeface="+mj-lt"/>
            </a:rPr>
            <a:t>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pt>
    <dgm:pt modelId="{A3171A3C-0FA2-2543-A906-3C1DB000AC32}" type="pres">
      <dgm:prSet presAssocID="{9D6164EB-D7ED-6342-828C-72F9595B3158}" presName="textNode" presStyleLbl="bgShp" presStyleIdx="0" presStyleCnt="3"/>
      <dgm:spPr/>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pt>
    <dgm:pt modelId="{745A601F-24AF-6E4F-93E4-0D8D8FD379EE}" type="pres">
      <dgm:prSet presAssocID="{904A5BE3-DB8A-7549-9CC2-310FAFE11132}" presName="textNode" presStyleLbl="bgShp" presStyleIdx="1" presStyleCnt="3"/>
      <dgm:spPr/>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dgm:presLayoutVars>
          <dgm:bulletEnabled val="1"/>
        </dgm:presLayoutVars>
      </dgm:prSet>
      <dgm:spPr/>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pt>
    <dgm:pt modelId="{F146A149-58B7-B849-867F-36C53A648485}" type="pres">
      <dgm:prSet presAssocID="{91E4542F-E5C1-0649-8E70-B71D796B7A2B}" presName="textNode" presStyleLbl="bgShp" presStyleIdx="2" presStyleCnt="3"/>
      <dgm:spPr/>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pt>
  </dgm:ptLst>
  <dgm:cxnLst>
    <dgm:cxn modelId="{BF8A4615-D412-F449-9246-13C0399FC50C}" type="presOf" srcId="{22CAFFD2-A545-8943-A373-6548DFFDE1AF}" destId="{A9F685CA-EF48-034D-871D-D72673837C72}" srcOrd="0" destOrd="0" presId="urn:microsoft.com/office/officeart/2005/8/layout/lProcess2"/>
    <dgm:cxn modelId="{E1F81116-6D3C-E14B-8A31-FD2D2E97CF65}" srcId="{94D15ACF-09FA-FB4F-8F7D-E6FF59A36FF0}" destId="{904A5BE3-DB8A-7549-9CC2-310FAFE11132}" srcOrd="1" destOrd="0" parTransId="{82CC6848-EC8B-7944-B3CD-A6B597BBBF07}" sibTransId="{411CDA91-8665-B646-B445-BE6BBB2B0C99}"/>
    <dgm:cxn modelId="{BC1C011A-618E-C347-A32B-EBD3F58913B1}" srcId="{94D15ACF-09FA-FB4F-8F7D-E6FF59A36FF0}" destId="{9D6164EB-D7ED-6342-828C-72F9595B3158}" srcOrd="0" destOrd="0" parTransId="{59651BEE-D58E-054B-A1CF-9C3A0B207B8F}" sibTransId="{877112CD-AC6C-9A4A-B224-5D5E685ECFFB}"/>
    <dgm:cxn modelId="{4D54641C-054A-DD4E-A899-E478C463F6B7}" srcId="{904A5BE3-DB8A-7549-9CC2-310FAFE11132}" destId="{22CAFFD2-A545-8943-A373-6548DFFDE1AF}" srcOrd="3" destOrd="0" parTransId="{E6C3AB4A-5995-8248-B3E1-61E10E460B61}" sibTransId="{94B4FD3F-80C2-244D-92A9-E97C66F5D555}"/>
    <dgm:cxn modelId="{97006530-F327-DC48-B7EE-192D8798DFD2}" srcId="{9D6164EB-D7ED-6342-828C-72F9595B3158}" destId="{3CFCB383-DADE-654C-A5D8-12DAA7CEA391}" srcOrd="0" destOrd="0" parTransId="{6C0B8728-05C2-6B48-A1CB-B166843082D8}" sibTransId="{B93E2734-B9A1-4F48-BBFA-BFD72BAC59F1}"/>
    <dgm:cxn modelId="{E83AA030-C1F5-B449-AF38-F373D8046949}" type="presOf" srcId="{C172F93B-4668-3A49-9D3B-F2BF139B21BD}" destId="{576361A2-9C21-E94B-A1A3-52D5EC9C8EEE}" srcOrd="0" destOrd="0" presId="urn:microsoft.com/office/officeart/2005/8/layout/lProcess2"/>
    <dgm:cxn modelId="{90D1CF34-5209-BC4C-881B-779559F6F3A2}" type="presOf" srcId="{94D15ACF-09FA-FB4F-8F7D-E6FF59A36FF0}" destId="{6CD21563-8118-D247-A96E-8F9704B9B448}" srcOrd="0" destOrd="0" presId="urn:microsoft.com/office/officeart/2005/8/layout/lProcess2"/>
    <dgm:cxn modelId="{9FF1BE36-6455-5245-A347-3045CD675675}" srcId="{904A5BE3-DB8A-7549-9CC2-310FAFE11132}" destId="{5BD4138D-52F5-5F4E-B016-4F3881361F0F}" srcOrd="2" destOrd="0" parTransId="{29BECC1D-8FA0-534D-B146-390353AF5F2F}" sibTransId="{AA7A2892-810E-2C43-B347-40EA915C4947}"/>
    <dgm:cxn modelId="{B328573C-C93D-4740-A8EF-47F1C3E7A7FF}" type="presOf" srcId="{91E4542F-E5C1-0649-8E70-B71D796B7A2B}" destId="{18147555-F082-0E40-924F-5E712089BBAA}" srcOrd="0" destOrd="0" presId="urn:microsoft.com/office/officeart/2005/8/layout/lProcess2"/>
    <dgm:cxn modelId="{15D13E5B-4622-5045-A488-5672A9515203}" srcId="{904A5BE3-DB8A-7549-9CC2-310FAFE11132}" destId="{301CF320-3673-1043-8B5A-4A07132E739F}" srcOrd="1" destOrd="0" parTransId="{8FB46D5B-7254-8641-848B-84FC128255EB}" sibTransId="{C35250FA-0517-F74E-B9EE-13A6F0FFF731}"/>
    <dgm:cxn modelId="{3E89F363-4A09-0944-8389-DC8CE8E13B42}" type="presOf" srcId="{904A5BE3-DB8A-7549-9CC2-310FAFE11132}" destId="{745A601F-24AF-6E4F-93E4-0D8D8FD379EE}" srcOrd="1" destOrd="0" presId="urn:microsoft.com/office/officeart/2005/8/layout/lProcess2"/>
    <dgm:cxn modelId="{4716227B-8C11-DD4F-9837-7D4CAAA07FD3}" srcId="{91E4542F-E5C1-0649-8E70-B71D796B7A2B}" destId="{C172F93B-4668-3A49-9D3B-F2BF139B21BD}" srcOrd="0" destOrd="0" parTransId="{B85748EB-A820-C341-9DD2-8CC9B25E11E6}" sibTransId="{F8409F2A-4A81-EF4F-8F1D-1274D53A6653}"/>
    <dgm:cxn modelId="{C49C9184-12A5-0C43-A7BF-89E8940431B8}" type="presOf" srcId="{9D6164EB-D7ED-6342-828C-72F9595B3158}" destId="{781D7F12-172F-E746-B25A-8095484E1922}" srcOrd="0" destOrd="0" presId="urn:microsoft.com/office/officeart/2005/8/layout/lProcess2"/>
    <dgm:cxn modelId="{52DB8D8B-9E19-0C4E-94BD-61EA99D0CB91}" type="presOf" srcId="{904A5BE3-DB8A-7549-9CC2-310FAFE11132}" destId="{3D24085E-7D27-8342-B893-64784A838C69}" srcOrd="0" destOrd="0" presId="urn:microsoft.com/office/officeart/2005/8/layout/lProcess2"/>
    <dgm:cxn modelId="{CF558F8C-B2CE-394C-BA09-2E0F77B1D01F}" type="presOf" srcId="{9D6164EB-D7ED-6342-828C-72F9595B3158}" destId="{A3171A3C-0FA2-2543-A906-3C1DB000AC32}" srcOrd="1" destOrd="0" presId="urn:microsoft.com/office/officeart/2005/8/layout/lProcess2"/>
    <dgm:cxn modelId="{79E65FAE-C740-F74D-9B8C-94DE83B9FCD4}" type="presOf" srcId="{91E4542F-E5C1-0649-8E70-B71D796B7A2B}" destId="{F146A149-58B7-B849-867F-36C53A648485}" srcOrd="1" destOrd="0" presId="urn:microsoft.com/office/officeart/2005/8/layout/lProcess2"/>
    <dgm:cxn modelId="{997E3CAF-E409-5D42-946D-D8BE89902DF4}" type="presOf" srcId="{5BD4138D-52F5-5F4E-B016-4F3881361F0F}" destId="{0F5088D2-59EA-5548-80E2-3309C25C7018}" srcOrd="0" destOrd="0" presId="urn:microsoft.com/office/officeart/2005/8/layout/lProcess2"/>
    <dgm:cxn modelId="{8940A0C4-A828-D94A-8F0D-53A7C9A2FD57}" type="presOf" srcId="{6968C39E-8CBE-6F4B-A267-2F71EF660F35}" destId="{2F7DD57D-E033-D345-BE20-DA5ED5C15AE0}" srcOrd="0" destOrd="0" presId="urn:microsoft.com/office/officeart/2005/8/layout/lProcess2"/>
    <dgm:cxn modelId="{B60F23C5-99FD-CB40-91DC-8AC25715A6F7}" srcId="{904A5BE3-DB8A-7549-9CC2-310FAFE11132}" destId="{6968C39E-8CBE-6F4B-A267-2F71EF660F35}" srcOrd="0" destOrd="0" parTransId="{2022CBCC-3913-4348-9C1E-6A46DAC4BA56}" sibTransId="{E2799859-51C8-EA4D-BF1A-E78D234B0EDC}"/>
    <dgm:cxn modelId="{5331FBD9-3869-2649-8D85-F6B6DF229569}" type="presOf" srcId="{301CF320-3673-1043-8B5A-4A07132E739F}" destId="{32502699-8027-A547-B5B5-7795C0A9D368}" srcOrd="0" destOrd="0" presId="urn:microsoft.com/office/officeart/2005/8/layout/lProcess2"/>
    <dgm:cxn modelId="{806289DC-6E9A-4441-8974-F8743D4D762B}" srcId="{94D15ACF-09FA-FB4F-8F7D-E6FF59A36FF0}" destId="{91E4542F-E5C1-0649-8E70-B71D796B7A2B}" srcOrd="2" destOrd="0" parTransId="{2A101C32-2EC1-EF4E-90E9-54677E10D7F9}" sibTransId="{15E68A15-86DA-004D-9DCE-0AEAFA603E3F}"/>
    <dgm:cxn modelId="{E98738F1-530E-1245-B2B0-495038409200}" type="presOf" srcId="{3CFCB383-DADE-654C-A5D8-12DAA7CEA391}" destId="{8BCCC83A-2845-2C41-8726-C6420FB0B836}" srcOrd="0" destOrd="0" presId="urn:microsoft.com/office/officeart/2005/8/layout/lProcess2"/>
    <dgm:cxn modelId="{CDF71098-A306-9E47-AEE1-F5F6FCB5BBEA}" type="presParOf" srcId="{6CD21563-8118-D247-A96E-8F9704B9B448}" destId="{01D54488-2DA7-924E-9F9E-8AADB3605EDE}" srcOrd="0" destOrd="0" presId="urn:microsoft.com/office/officeart/2005/8/layout/lProcess2"/>
    <dgm:cxn modelId="{941E257C-8A30-2645-BBCE-FA2C14506E6C}" type="presParOf" srcId="{01D54488-2DA7-924E-9F9E-8AADB3605EDE}" destId="{781D7F12-172F-E746-B25A-8095484E1922}" srcOrd="0" destOrd="0" presId="urn:microsoft.com/office/officeart/2005/8/layout/lProcess2"/>
    <dgm:cxn modelId="{09134FAD-42E9-C047-BF85-3E49FB67903E}" type="presParOf" srcId="{01D54488-2DA7-924E-9F9E-8AADB3605EDE}" destId="{A3171A3C-0FA2-2543-A906-3C1DB000AC32}" srcOrd="1" destOrd="0" presId="urn:microsoft.com/office/officeart/2005/8/layout/lProcess2"/>
    <dgm:cxn modelId="{5C9F83B7-B40B-524F-ABE6-E52761EA9A34}" type="presParOf" srcId="{01D54488-2DA7-924E-9F9E-8AADB3605EDE}" destId="{C6EC61DE-CBAE-B84D-97AE-F89BCE11BAEA}" srcOrd="2" destOrd="0" presId="urn:microsoft.com/office/officeart/2005/8/layout/lProcess2"/>
    <dgm:cxn modelId="{47BF180E-E9C8-5541-8799-B83A1891AAEF}" type="presParOf" srcId="{C6EC61DE-CBAE-B84D-97AE-F89BCE11BAEA}" destId="{943C00A8-9744-C64A-8078-47EB4A14E430}" srcOrd="0" destOrd="0" presId="urn:microsoft.com/office/officeart/2005/8/layout/lProcess2"/>
    <dgm:cxn modelId="{3AB5AA81-7194-6B43-8927-BF0591484A13}" type="presParOf" srcId="{943C00A8-9744-C64A-8078-47EB4A14E430}" destId="{8BCCC83A-2845-2C41-8726-C6420FB0B836}" srcOrd="0" destOrd="0" presId="urn:microsoft.com/office/officeart/2005/8/layout/lProcess2"/>
    <dgm:cxn modelId="{42E73263-660E-1743-99FF-DF98477B8006}" type="presParOf" srcId="{6CD21563-8118-D247-A96E-8F9704B9B448}" destId="{67C510D9-B12E-DF47-8115-6FE2852B4C1F}" srcOrd="1" destOrd="0" presId="urn:microsoft.com/office/officeart/2005/8/layout/lProcess2"/>
    <dgm:cxn modelId="{3E51949D-C874-8042-9876-30B3EA1ADDEE}" type="presParOf" srcId="{6CD21563-8118-D247-A96E-8F9704B9B448}" destId="{4BDE371D-9DCC-7445-91E2-A830722308F5}" srcOrd="2" destOrd="0" presId="urn:microsoft.com/office/officeart/2005/8/layout/lProcess2"/>
    <dgm:cxn modelId="{1F6CBAFF-F589-1542-AC6C-4173AD6781B3}" type="presParOf" srcId="{4BDE371D-9DCC-7445-91E2-A830722308F5}" destId="{3D24085E-7D27-8342-B893-64784A838C69}" srcOrd="0" destOrd="0" presId="urn:microsoft.com/office/officeart/2005/8/layout/lProcess2"/>
    <dgm:cxn modelId="{E2F26E3F-8B9B-4540-99FC-5D9579FE2F75}" type="presParOf" srcId="{4BDE371D-9DCC-7445-91E2-A830722308F5}" destId="{745A601F-24AF-6E4F-93E4-0D8D8FD379EE}" srcOrd="1" destOrd="0" presId="urn:microsoft.com/office/officeart/2005/8/layout/lProcess2"/>
    <dgm:cxn modelId="{CA999D5D-3593-884A-AE19-0409301C1F33}" type="presParOf" srcId="{4BDE371D-9DCC-7445-91E2-A830722308F5}" destId="{C716BE32-1BEB-2B49-A78D-07A7A1A28029}" srcOrd="2" destOrd="0" presId="urn:microsoft.com/office/officeart/2005/8/layout/lProcess2"/>
    <dgm:cxn modelId="{52B28B29-A0C1-3F4F-AD11-A418FEBB2776}" type="presParOf" srcId="{C716BE32-1BEB-2B49-A78D-07A7A1A28029}" destId="{328C5B30-C641-074C-AA92-73CE3C30529B}" srcOrd="0" destOrd="0" presId="urn:microsoft.com/office/officeart/2005/8/layout/lProcess2"/>
    <dgm:cxn modelId="{5D245899-4574-2043-9F34-3CFCB81E7F37}" type="presParOf" srcId="{328C5B30-C641-074C-AA92-73CE3C30529B}" destId="{2F7DD57D-E033-D345-BE20-DA5ED5C15AE0}" srcOrd="0" destOrd="0" presId="urn:microsoft.com/office/officeart/2005/8/layout/lProcess2"/>
    <dgm:cxn modelId="{22185EC7-2AA1-6141-BED8-3E7F84DC46E5}" type="presParOf" srcId="{328C5B30-C641-074C-AA92-73CE3C30529B}" destId="{F0C87B6A-36EA-8548-8F48-388594E74FE3}" srcOrd="1" destOrd="0" presId="urn:microsoft.com/office/officeart/2005/8/layout/lProcess2"/>
    <dgm:cxn modelId="{CE5110BC-99C7-B84A-8130-35ADECDAC8EA}" type="presParOf" srcId="{328C5B30-C641-074C-AA92-73CE3C30529B}" destId="{32502699-8027-A547-B5B5-7795C0A9D368}" srcOrd="2" destOrd="0" presId="urn:microsoft.com/office/officeart/2005/8/layout/lProcess2"/>
    <dgm:cxn modelId="{87C04FC1-2C15-004D-8125-A6A322FB4977}" type="presParOf" srcId="{328C5B30-C641-074C-AA92-73CE3C30529B}" destId="{69DEFAD0-1634-404A-8000-D73D3C9A027F}" srcOrd="3" destOrd="0" presId="urn:microsoft.com/office/officeart/2005/8/layout/lProcess2"/>
    <dgm:cxn modelId="{C320C68C-18A0-A04B-99C6-BB98A5B8BF01}" type="presParOf" srcId="{328C5B30-C641-074C-AA92-73CE3C30529B}" destId="{0F5088D2-59EA-5548-80E2-3309C25C7018}" srcOrd="4" destOrd="0" presId="urn:microsoft.com/office/officeart/2005/8/layout/lProcess2"/>
    <dgm:cxn modelId="{551075C7-7DCD-7D40-80F6-3AF7768DF2D6}" type="presParOf" srcId="{328C5B30-C641-074C-AA92-73CE3C30529B}" destId="{E68A2220-D36D-9E45-9DBA-15CFB247CCCD}" srcOrd="5" destOrd="0" presId="urn:microsoft.com/office/officeart/2005/8/layout/lProcess2"/>
    <dgm:cxn modelId="{26747BFF-EC51-584B-981D-185DDAC72B1B}" type="presParOf" srcId="{328C5B30-C641-074C-AA92-73CE3C30529B}" destId="{A9F685CA-EF48-034D-871D-D72673837C72}" srcOrd="6" destOrd="0" presId="urn:microsoft.com/office/officeart/2005/8/layout/lProcess2"/>
    <dgm:cxn modelId="{1543FAE8-36CA-424A-B0E9-02A60C36AB19}" type="presParOf" srcId="{6CD21563-8118-D247-A96E-8F9704B9B448}" destId="{37E9F736-71FA-9A44-9A4F-17FADA9AE3B3}" srcOrd="3" destOrd="0" presId="urn:microsoft.com/office/officeart/2005/8/layout/lProcess2"/>
    <dgm:cxn modelId="{15C09DF2-B37A-C048-B2DE-608ECE874E3D}" type="presParOf" srcId="{6CD21563-8118-D247-A96E-8F9704B9B448}" destId="{53C796F7-8B20-4744-A32E-380E3199EB4C}" srcOrd="4" destOrd="0" presId="urn:microsoft.com/office/officeart/2005/8/layout/lProcess2"/>
    <dgm:cxn modelId="{ACFE3A61-05FB-644D-A5F2-7AF357BBF682}" type="presParOf" srcId="{53C796F7-8B20-4744-A32E-380E3199EB4C}" destId="{18147555-F082-0E40-924F-5E712089BBAA}" srcOrd="0" destOrd="0" presId="urn:microsoft.com/office/officeart/2005/8/layout/lProcess2"/>
    <dgm:cxn modelId="{4DA849EA-CAFF-814E-8D15-1996B55BED30}" type="presParOf" srcId="{53C796F7-8B20-4744-A32E-380E3199EB4C}" destId="{F146A149-58B7-B849-867F-36C53A648485}" srcOrd="1" destOrd="0" presId="urn:microsoft.com/office/officeart/2005/8/layout/lProcess2"/>
    <dgm:cxn modelId="{6881D5D7-AB89-6040-8F1B-7B8A087D3E48}" type="presParOf" srcId="{53C796F7-8B20-4744-A32E-380E3199EB4C}" destId="{10146D15-6CFE-C64B-906C-7ABFD4A7265E}" srcOrd="2" destOrd="0" presId="urn:microsoft.com/office/officeart/2005/8/layout/lProcess2"/>
    <dgm:cxn modelId="{A3F3D249-BAAC-474A-9FC5-1805EF6D7DEF}" type="presParOf" srcId="{10146D15-6CFE-C64B-906C-7ABFD4A7265E}" destId="{444E1DB8-8EE0-3847-85BB-37E66A69944F}" srcOrd="0" destOrd="0" presId="urn:microsoft.com/office/officeart/2005/8/layout/lProcess2"/>
    <dgm:cxn modelId="{05572609-22AC-4140-B1B5-35E5EC7C2752}"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a:effectLst>
                <a:outerShdw blurRad="38100" dist="38100" dir="2700000" algn="tl">
                  <a:srgbClr val="000000">
                    <a:alpha val="43137"/>
                  </a:srgbClr>
                </a:outerShdw>
              </a:effectLst>
            </a:rPr>
            <a:t>Block Cipher</a:t>
          </a: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dgm:spPr/>
      <dgm:t>
        <a:bodyPr/>
        <a:lstStyle/>
        <a:p>
          <a:r>
            <a:rPr lang="en-US" dirty="0">
              <a:latin typeface="+mj-lt"/>
            </a:rPr>
            <a:t>Processes the input one block of elements at a time</a:t>
          </a: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dgm:spPr/>
      <dgm:t>
        <a:bodyPr/>
        <a:lstStyle/>
        <a:p>
          <a:r>
            <a:rPr lang="en-US" dirty="0">
              <a:latin typeface="+mj-lt"/>
            </a:rPr>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dgm:spPr/>
      <dgm:t>
        <a:bodyPr/>
        <a:lstStyle/>
        <a:p>
          <a:r>
            <a:rPr lang="en-US" dirty="0">
              <a:latin typeface="+mj-lt"/>
            </a:rPr>
            <a:t>Can reuse keys</a:t>
          </a:r>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dgm:spPr/>
      <dgm:t>
        <a:bodyPr/>
        <a:lstStyle/>
        <a:p>
          <a:r>
            <a:rPr lang="en-US" dirty="0">
              <a:latin typeface="+mj-lt"/>
            </a:rPr>
            <a:t>More common</a:t>
          </a:r>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a:effectLst>
                <a:outerShdw blurRad="38100" dist="38100" dir="2700000" algn="tl">
                  <a:srgbClr val="000000">
                    <a:alpha val="43137"/>
                  </a:srgbClr>
                </a:outerShdw>
              </a:effectLst>
            </a:rPr>
            <a:t>Stream Cipher</a:t>
          </a:r>
          <a:endParaRPr lang="en-US" sz="2000" b="1" dirty="0">
            <a:effectLst>
              <a:outerShdw blurRad="38100" dist="38100" dir="2700000" algn="tl">
                <a:srgbClr val="000000">
                  <a:alpha val="43137"/>
                </a:srgbClr>
              </a:outerShdw>
            </a:effectLst>
          </a:endParaRP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dgm:spPr/>
      <dgm:t>
        <a:bodyPr/>
        <a:lstStyle/>
        <a:p>
          <a:r>
            <a:rPr lang="en-US" dirty="0">
              <a:latin typeface="+mj-lt"/>
            </a:rPr>
            <a:t>Processes the input elements continuously</a:t>
          </a: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dgm:spPr/>
      <dgm:t>
        <a:bodyPr/>
        <a:lstStyle/>
        <a:p>
          <a:r>
            <a:rPr lang="en-US" dirty="0">
              <a:latin typeface="+mj-lt"/>
            </a:rPr>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dgm:spPr/>
      <dgm:t>
        <a:bodyPr/>
        <a:lstStyle/>
        <a:p>
          <a:r>
            <a:rPr lang="en-US" dirty="0">
              <a:latin typeface="+mj-lt"/>
            </a:rPr>
            <a:t>Primary advantage is that they are almost always faster and use far less code</a:t>
          </a: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dgm:spPr/>
      <dgm:t>
        <a:bodyPr/>
        <a:lstStyle/>
        <a:p>
          <a:r>
            <a:rPr lang="en-US" dirty="0">
              <a:latin typeface="+mj-lt"/>
            </a:rPr>
            <a:t>Encrypts plaintext one byte at a time</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dgm:spPr/>
      <dgm:t>
        <a:bodyPr/>
        <a:lstStyle/>
        <a:p>
          <a:r>
            <a:rPr lang="en-US" dirty="0">
              <a:latin typeface="+mj-lt"/>
            </a:rPr>
            <a:t>Pseudorandom stream is one that is unpredictable without knowledge of the input key</a:t>
          </a:r>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pt>
    <dgm:pt modelId="{660E9ADF-B46D-8941-88EF-30561659F258}" type="pres">
      <dgm:prSet presAssocID="{587619E7-CBA2-2243-8374-6D19F65A2E4C}" presName="parentLin" presStyleCnt="0"/>
      <dgm:spPr/>
    </dgm:pt>
    <dgm:pt modelId="{C2965011-AB65-384F-AF9D-74BA3282A275}" type="pres">
      <dgm:prSet presAssocID="{587619E7-CBA2-2243-8374-6D19F65A2E4C}" presName="parentLeftMargin" presStyleLbl="node1" presStyleIdx="0" presStyleCnt="2"/>
      <dgm:spPr/>
    </dgm:pt>
    <dgm:pt modelId="{079F0438-4146-1C44-B03D-FC56A77BC902}" type="pres">
      <dgm:prSet presAssocID="{587619E7-CBA2-2243-8374-6D19F65A2E4C}" presName="parentText" presStyleLbl="node1" presStyleIdx="0" presStyleCnt="2" custScaleX="43769" custLinFactX="78419" custLinFactNeighborX="100000" custLinFactNeighborY="-24568">
        <dgm:presLayoutVars>
          <dgm:chMax val="0"/>
          <dgm:bulletEnabled val="1"/>
        </dgm:presLayoutVars>
      </dgm:prSet>
      <dgm:spPr/>
    </dgm:pt>
    <dgm:pt modelId="{DC28D010-1D1D-F14C-89D3-ABE47A5DBBD2}" type="pres">
      <dgm:prSet presAssocID="{587619E7-CBA2-2243-8374-6D19F65A2E4C}" presName="negativeSpace" presStyleCnt="0"/>
      <dgm:spPr/>
    </dgm:pt>
    <dgm:pt modelId="{9DA0C844-4653-3B4A-877A-42D10E7D552F}" type="pres">
      <dgm:prSet presAssocID="{587619E7-CBA2-2243-8374-6D19F65A2E4C}" presName="childText" presStyleLbl="conFgAcc1" presStyleIdx="0" presStyleCnt="2">
        <dgm:presLayoutVars>
          <dgm:bulletEnabled val="1"/>
        </dgm:presLayoutVars>
      </dgm:prSet>
      <dgm:spPr/>
    </dgm:pt>
    <dgm:pt modelId="{7E3ADE7E-40E4-C64D-BE0C-4913CCDDAB20}" type="pres">
      <dgm:prSet presAssocID="{50AE24B3-1916-2B4F-8D77-598476DA2E84}" presName="spaceBetweenRectangles" presStyleCnt="0"/>
      <dgm:spPr/>
    </dgm:pt>
    <dgm:pt modelId="{66D8A165-4E1A-2C49-8B98-40CC6644B741}" type="pres">
      <dgm:prSet presAssocID="{7C5130F5-2623-7B4D-B064-6A321151D8DC}" presName="parentLin" presStyleCnt="0"/>
      <dgm:spPr/>
    </dgm:pt>
    <dgm:pt modelId="{C8D69397-E8AE-F84B-92EF-2C48DFBA2611}" type="pres">
      <dgm:prSet presAssocID="{7C5130F5-2623-7B4D-B064-6A321151D8DC}" presName="parentLeftMargin" presStyleLbl="node1" presStyleIdx="0" presStyleCnt="2"/>
      <dgm:spPr/>
    </dgm:pt>
    <dgm:pt modelId="{C08EB4B2-2F49-7346-B3F8-4571FBD25FDB}" type="pres">
      <dgm:prSet presAssocID="{7C5130F5-2623-7B4D-B064-6A321151D8DC}" presName="parentText" presStyleLbl="node1" presStyleIdx="1" presStyleCnt="2" custScaleX="48937" custLinFactNeighborX="6383" custLinFactNeighborY="33283">
        <dgm:presLayoutVars>
          <dgm:chMax val="0"/>
          <dgm:bulletEnabled val="1"/>
        </dgm:presLayoutVars>
      </dgm:prSet>
      <dgm:spPr/>
    </dgm:pt>
    <dgm:pt modelId="{77D54539-AAA7-204C-924D-C1DFAC565B48}" type="pres">
      <dgm:prSet presAssocID="{7C5130F5-2623-7B4D-B064-6A321151D8DC}" presName="negativeSpace" presStyleCnt="0"/>
      <dgm:spPr/>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pt>
  </dgm:ptLst>
  <dgm:cxnLst>
    <dgm:cxn modelId="{6D20BB13-2AD3-FC4B-864A-60048C7E7205}" type="presOf" srcId="{0FACDD0F-8549-9340-B902-491178B29EA1}" destId="{50C2B052-D272-0C4B-BC34-52ECD042C19E}" srcOrd="0" destOrd="1" presId="urn:microsoft.com/office/officeart/2005/8/layout/list1"/>
    <dgm:cxn modelId="{64679F17-3A31-7E4D-A4C1-0B66877585EF}" type="presOf" srcId="{E7079069-E772-EF4F-9C77-B1E7B043F7E6}" destId="{9DA0C844-4653-3B4A-877A-42D10E7D552F}" srcOrd="0" destOrd="3" presId="urn:microsoft.com/office/officeart/2005/8/layout/list1"/>
    <dgm:cxn modelId="{3BDCEA1E-EC33-7C45-A6FF-18355745596A}" type="presOf" srcId="{B8E05236-2378-5B48-8C79-EADF58DE9CFD}" destId="{9DA0C844-4653-3B4A-877A-42D10E7D552F}" srcOrd="0" destOrd="1" presId="urn:microsoft.com/office/officeart/2005/8/layout/list1"/>
    <dgm:cxn modelId="{77A3E82B-0054-E848-8AAD-6645C79EBF7E}" srcId="{7C5130F5-2623-7B4D-B064-6A321151D8DC}" destId="{1C0DB200-A55C-6D40-B316-F045503C1635}" srcOrd="2" destOrd="0" parTransId="{B22FE74D-A3E0-FC4B-A9DB-2C72FF21BAC5}" sibTransId="{8764260A-DD97-A849-A115-1852886EA6EA}"/>
    <dgm:cxn modelId="{17D80330-CCFD-3D4D-87FA-851A38849793}" srcId="{7C5130F5-2623-7B4D-B064-6A321151D8DC}" destId="{A9F5D9F8-5C34-D34E-9105-AD3767893546}" srcOrd="3" destOrd="0" parTransId="{1C412B15-0140-A646-9E0C-06D173B23765}" sibTransId="{CD0499F7-0DEC-674A-83D3-22BB5A97D8C4}"/>
    <dgm:cxn modelId="{E3825432-21F8-AE47-B8B9-E0441C6BE69F}" srcId="{587619E7-CBA2-2243-8374-6D19F65A2E4C}" destId="{B8E05236-2378-5B48-8C79-EADF58DE9CFD}" srcOrd="1" destOrd="0" parTransId="{7104CB8C-41AA-624A-B42E-B626E8E99D6D}" sibTransId="{425A5DAF-ED48-CF4C-B534-ADCB8F1F70F3}"/>
    <dgm:cxn modelId="{15101433-B267-2141-B0A1-76C3BD6038F5}" type="presOf" srcId="{AA438D01-5622-EB4A-83E9-112C44396E6F}" destId="{9DA0C844-4653-3B4A-877A-42D10E7D552F}" srcOrd="0" destOrd="0" presId="urn:microsoft.com/office/officeart/2005/8/layout/list1"/>
    <dgm:cxn modelId="{0BD88234-0CFD-8A47-9697-69563B613A7C}" srcId="{7C5130F5-2623-7B4D-B064-6A321151D8DC}" destId="{463FF73A-063D-5B4E-89E0-0876D93FA45F}" srcOrd="0" destOrd="0" parTransId="{2AFBE181-4D82-4049-A3BE-F259B5DD7BC0}" sibTransId="{33616064-699C-FD44-8673-4DD4A8249F72}"/>
    <dgm:cxn modelId="{C687533F-606C-224E-9CDD-4EBD72F42FED}" type="presOf" srcId="{0DCCE67F-8DB1-4E40-94AC-EE5A6D777C69}" destId="{EC314881-2384-A144-BA8C-DF1B6F604ACB}" srcOrd="0" destOrd="0" presId="urn:microsoft.com/office/officeart/2005/8/layout/list1"/>
    <dgm:cxn modelId="{1767A36A-96AD-3A4F-A204-B74E0CCE228C}" srcId="{587619E7-CBA2-2243-8374-6D19F65A2E4C}" destId="{E7079069-E772-EF4F-9C77-B1E7B043F7E6}" srcOrd="3" destOrd="0" parTransId="{660144F7-BAC9-C644-9C0A-7705DDDFB2A4}" sibTransId="{C55DD3D4-CCC3-6645-A3A2-F6E58E6909E0}"/>
    <dgm:cxn modelId="{0F7BAC4A-7ADE-3F4E-BE47-D63A68B80600}" type="presOf" srcId="{587619E7-CBA2-2243-8374-6D19F65A2E4C}" destId="{C2965011-AB65-384F-AF9D-74BA3282A275}" srcOrd="0" destOrd="0" presId="urn:microsoft.com/office/officeart/2005/8/layout/list1"/>
    <dgm:cxn modelId="{7FD0176B-4C8F-1F42-B5D5-99C79671A350}" srcId="{7C5130F5-2623-7B4D-B064-6A321151D8DC}" destId="{F3F48BE8-1A70-4548-BA50-6AB076E8BCDC}" srcOrd="4" destOrd="0" parTransId="{AA4E3655-08B1-3446-8F00-F6D692D95E8C}" sibTransId="{E7E531E1-929C-2A42-8F50-4024D5D02956}"/>
    <dgm:cxn modelId="{41FB2C55-7C78-B142-AA1D-22BC6A0CE61F}" srcId="{587619E7-CBA2-2243-8374-6D19F65A2E4C}" destId="{AA438D01-5622-EB4A-83E9-112C44396E6F}" srcOrd="0" destOrd="0" parTransId="{91D55F56-C06F-9941-AE2F-7D3973533531}" sibTransId="{2DCA53C8-7768-164E-88EE-560BBAF09B5B}"/>
    <dgm:cxn modelId="{C3221D56-EDA6-D643-8113-9CD967B13526}" srcId="{0DCCE67F-8DB1-4E40-94AC-EE5A6D777C69}" destId="{7C5130F5-2623-7B4D-B064-6A321151D8DC}" srcOrd="1" destOrd="0" parTransId="{C856D73D-20A4-0F42-8C31-23D66F850B27}" sibTransId="{970C6670-09A2-EA44-A6CA-58767FEAB60D}"/>
    <dgm:cxn modelId="{CF6FA177-F5E5-AC4D-9A40-A92CEEAEB304}" type="presOf" srcId="{F3F48BE8-1A70-4548-BA50-6AB076E8BCDC}" destId="{50C2B052-D272-0C4B-BC34-52ECD042C19E}" srcOrd="0" destOrd="4" presId="urn:microsoft.com/office/officeart/2005/8/layout/list1"/>
    <dgm:cxn modelId="{C2616659-95B8-F743-B615-3ADBB467360C}" type="presOf" srcId="{7C5130F5-2623-7B4D-B064-6A321151D8DC}" destId="{C8D69397-E8AE-F84B-92EF-2C48DFBA2611}" srcOrd="0" destOrd="0" presId="urn:microsoft.com/office/officeart/2005/8/layout/list1"/>
    <dgm:cxn modelId="{9DF3C77E-A9EC-5640-995C-23514458B935}" type="presOf" srcId="{463FF73A-063D-5B4E-89E0-0876D93FA45F}" destId="{50C2B052-D272-0C4B-BC34-52ECD042C19E}" srcOrd="0"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0A38F484-84AD-164D-98DC-A66B5583D409}" type="presOf" srcId="{A9F5D9F8-5C34-D34E-9105-AD3767893546}" destId="{50C2B052-D272-0C4B-BC34-52ECD042C19E}" srcOrd="0" destOrd="3" presId="urn:microsoft.com/office/officeart/2005/8/layout/list1"/>
    <dgm:cxn modelId="{75F8E48E-10D9-404F-A98A-561FB58340AB}" type="presOf" srcId="{1C0DB200-A55C-6D40-B316-F045503C1635}" destId="{50C2B052-D272-0C4B-BC34-52ECD042C19E}" srcOrd="0" destOrd="2" presId="urn:microsoft.com/office/officeart/2005/8/layout/list1"/>
    <dgm:cxn modelId="{AF05B4A5-2249-0341-8FED-89EB514E7C91}" type="presOf" srcId="{7C5130F5-2623-7B4D-B064-6A321151D8DC}" destId="{C08EB4B2-2F49-7346-B3F8-4571FBD25FDB}" srcOrd="1" destOrd="0" presId="urn:microsoft.com/office/officeart/2005/8/layout/list1"/>
    <dgm:cxn modelId="{8A0D62AA-8484-E24B-BEF7-78F1B860D326}" srcId="{587619E7-CBA2-2243-8374-6D19F65A2E4C}" destId="{77412DC5-DE60-C242-AB72-782CD5818090}" srcOrd="2" destOrd="0" parTransId="{204CE34E-694E-B445-9A13-0FED24D91770}" sibTransId="{1B222651-8C35-524D-A629-59A8F5F4AA4A}"/>
    <dgm:cxn modelId="{590036CB-FFD2-D044-887D-83BC46A868BE}" type="presOf" srcId="{77412DC5-DE60-C242-AB72-782CD5818090}" destId="{9DA0C844-4653-3B4A-877A-42D10E7D552F}" srcOrd="0" destOrd="2" presId="urn:microsoft.com/office/officeart/2005/8/layout/list1"/>
    <dgm:cxn modelId="{63851ADA-8D6D-0A46-A87E-8CEEB987F019}" srcId="{7C5130F5-2623-7B4D-B064-6A321151D8DC}" destId="{0FACDD0F-8549-9340-B902-491178B29EA1}" srcOrd="1" destOrd="0" parTransId="{A6AF0DD4-8188-EE4E-A092-8507BE0042FD}" sibTransId="{7A54E453-4B89-594A-858B-429081116503}"/>
    <dgm:cxn modelId="{9587F7F2-B4FE-7248-9140-8797B58A9CA1}" type="presOf" srcId="{587619E7-CBA2-2243-8374-6D19F65A2E4C}" destId="{079F0438-4146-1C44-B03D-FC56A77BC902}" srcOrd="1" destOrd="0" presId="urn:microsoft.com/office/officeart/2005/8/layout/list1"/>
    <dgm:cxn modelId="{2CB6916A-5428-C643-ADC0-22F51F862B9A}" type="presParOf" srcId="{EC314881-2384-A144-BA8C-DF1B6F604ACB}" destId="{660E9ADF-B46D-8941-88EF-30561659F258}" srcOrd="0" destOrd="0" presId="urn:microsoft.com/office/officeart/2005/8/layout/list1"/>
    <dgm:cxn modelId="{9E17E8D1-EC18-374A-BBDA-9F1BF0FB426C}" type="presParOf" srcId="{660E9ADF-B46D-8941-88EF-30561659F258}" destId="{C2965011-AB65-384F-AF9D-74BA3282A275}" srcOrd="0" destOrd="0" presId="urn:microsoft.com/office/officeart/2005/8/layout/list1"/>
    <dgm:cxn modelId="{1F32D446-E450-2146-954A-0BC43EA01808}" type="presParOf" srcId="{660E9ADF-B46D-8941-88EF-30561659F258}" destId="{079F0438-4146-1C44-B03D-FC56A77BC902}" srcOrd="1" destOrd="0" presId="urn:microsoft.com/office/officeart/2005/8/layout/list1"/>
    <dgm:cxn modelId="{7F11F33D-244E-994B-90E1-32579FB07AAB}" type="presParOf" srcId="{EC314881-2384-A144-BA8C-DF1B6F604ACB}" destId="{DC28D010-1D1D-F14C-89D3-ABE47A5DBBD2}" srcOrd="1" destOrd="0" presId="urn:microsoft.com/office/officeart/2005/8/layout/list1"/>
    <dgm:cxn modelId="{D8E535AF-55FD-6540-8891-C77F3FCB8062}" type="presParOf" srcId="{EC314881-2384-A144-BA8C-DF1B6F604ACB}" destId="{9DA0C844-4653-3B4A-877A-42D10E7D552F}" srcOrd="2" destOrd="0" presId="urn:microsoft.com/office/officeart/2005/8/layout/list1"/>
    <dgm:cxn modelId="{CA2718D4-8E90-EB4F-939D-E1CB5F0EF164}" type="presParOf" srcId="{EC314881-2384-A144-BA8C-DF1B6F604ACB}" destId="{7E3ADE7E-40E4-C64D-BE0C-4913CCDDAB20}" srcOrd="3" destOrd="0" presId="urn:microsoft.com/office/officeart/2005/8/layout/list1"/>
    <dgm:cxn modelId="{806599F2-EB77-1448-8420-C876B23731C8}" type="presParOf" srcId="{EC314881-2384-A144-BA8C-DF1B6F604ACB}" destId="{66D8A165-4E1A-2C49-8B98-40CC6644B741}" srcOrd="4" destOrd="0" presId="urn:microsoft.com/office/officeart/2005/8/layout/list1"/>
    <dgm:cxn modelId="{67C20C6B-E8D1-EF41-82A1-AFA68A78B6B8}" type="presParOf" srcId="{66D8A165-4E1A-2C49-8B98-40CC6644B741}" destId="{C8D69397-E8AE-F84B-92EF-2C48DFBA2611}" srcOrd="0" destOrd="0" presId="urn:microsoft.com/office/officeart/2005/8/layout/list1"/>
    <dgm:cxn modelId="{A4D0B12B-5AF6-3A45-BB04-DD0C23A0C65C}" type="presParOf" srcId="{66D8A165-4E1A-2C49-8B98-40CC6644B741}" destId="{C08EB4B2-2F49-7346-B3F8-4571FBD25FDB}" srcOrd="1" destOrd="0" presId="urn:microsoft.com/office/officeart/2005/8/layout/list1"/>
    <dgm:cxn modelId="{8CCE2561-1F56-2949-B9E8-795BEB665EFB}" type="presParOf" srcId="{EC314881-2384-A144-BA8C-DF1B6F604ACB}" destId="{77D54539-AAA7-204C-924D-C1DFAC565B48}" srcOrd="5" destOrd="0" presId="urn:microsoft.com/office/officeart/2005/8/layout/list1"/>
    <dgm:cxn modelId="{42E75BBA-83D8-3C41-8EC0-C4BB134A529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473D-5311-9F43-858A-DA4F11AAF30A}">
      <dsp:nvSpPr>
        <dsp:cNvPr id="0" name=""/>
        <dsp:cNvSpPr/>
      </dsp:nvSpPr>
      <dsp:spPr>
        <a:xfrm>
          <a:off x="1785" y="212514"/>
          <a:ext cx="3238427"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rtl="0">
            <a:lnSpc>
              <a:spcPct val="90000"/>
            </a:lnSpc>
            <a:spcBef>
              <a:spcPct val="0"/>
            </a:spcBef>
            <a:spcAft>
              <a:spcPct val="35000"/>
            </a:spcAft>
            <a:buNone/>
          </a:pPr>
          <a:r>
            <a:rPr lang="en-US" sz="2300" b="1" kern="1200" dirty="0">
              <a:solidFill>
                <a:schemeClr val="bg1"/>
              </a:solidFill>
              <a:latin typeface="+mj-lt"/>
            </a:rPr>
            <a:t>Confidentiality</a:t>
          </a:r>
          <a:endParaRPr lang="en-US" sz="2300" kern="1200" dirty="0">
            <a:solidFill>
              <a:schemeClr val="bg1"/>
            </a:solidFill>
            <a:latin typeface="+mj-lt"/>
          </a:endParaRPr>
        </a:p>
      </dsp:txBody>
      <dsp:txXfrm>
        <a:off x="514785" y="212514"/>
        <a:ext cx="2212427" cy="1026000"/>
      </dsp:txXfrm>
    </dsp:sp>
    <dsp:sp modelId="{C5173CA9-CAEE-B642-8B8F-CD4B816E3BFB}">
      <dsp:nvSpPr>
        <dsp:cNvPr id="0" name=""/>
        <dsp:cNvSpPr/>
      </dsp:nvSpPr>
      <dsp:spPr>
        <a:xfrm>
          <a:off x="289255" y="1281499"/>
          <a:ext cx="2332384" cy="3759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a:solidFill>
                <a:schemeClr val="bg1"/>
              </a:solidFill>
              <a:latin typeface="+mj-lt"/>
            </a:rPr>
            <a:t>Preserving authorized restrictions on information access and disclosure, including means for protecting personal privacy and proprietary information</a:t>
          </a:r>
          <a:endParaRPr lang="en-US" sz="2000" kern="1200" dirty="0">
            <a:solidFill>
              <a:schemeClr val="bg1"/>
            </a:solidFill>
            <a:latin typeface="+mj-lt"/>
          </a:endParaRPr>
        </a:p>
      </dsp:txBody>
      <dsp:txXfrm>
        <a:off x="289255" y="1281499"/>
        <a:ext cx="2332384" cy="3759060"/>
      </dsp:txXfrm>
    </dsp:sp>
    <dsp:sp modelId="{EC783FE8-0006-004E-9EC5-CCA2F7583147}">
      <dsp:nvSpPr>
        <dsp:cNvPr id="0" name=""/>
        <dsp:cNvSpPr/>
      </dsp:nvSpPr>
      <dsp:spPr>
        <a:xfrm>
          <a:off x="3024213" y="251694"/>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2">
                  <a:lumMod val="50000"/>
                </a:schemeClr>
              </a:solidFill>
              <a:latin typeface="+mj-lt"/>
            </a:rPr>
            <a:t>Integrity</a:t>
          </a:r>
          <a:endParaRPr lang="en-US" sz="2400" kern="1200" dirty="0">
            <a:solidFill>
              <a:schemeClr val="bg2">
                <a:lumMod val="50000"/>
              </a:schemeClr>
            </a:solidFill>
            <a:latin typeface="+mj-lt"/>
          </a:endParaRPr>
        </a:p>
      </dsp:txBody>
      <dsp:txXfrm>
        <a:off x="3537213" y="251694"/>
        <a:ext cx="1889480" cy="1026000"/>
      </dsp:txXfrm>
    </dsp:sp>
    <dsp:sp modelId="{92F85E19-9F62-2146-BBFE-59F35C65EE0E}">
      <dsp:nvSpPr>
        <dsp:cNvPr id="0" name=""/>
        <dsp:cNvSpPr/>
      </dsp:nvSpPr>
      <dsp:spPr>
        <a:xfrm>
          <a:off x="3148833" y="1372285"/>
          <a:ext cx="2332384" cy="3602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a:solidFill>
                <a:schemeClr val="bg1"/>
              </a:solidFill>
              <a:latin typeface="+mj-lt"/>
            </a:rPr>
            <a:t>Guarding against improper information modification or destruction, including ensuring information nonrepudiation and authenticity</a:t>
          </a:r>
        </a:p>
      </dsp:txBody>
      <dsp:txXfrm>
        <a:off x="3148833" y="1372285"/>
        <a:ext cx="2332384" cy="3602340"/>
      </dsp:txXfrm>
    </dsp:sp>
    <dsp:sp modelId="{FAB70A0B-6355-A049-80C7-D281E9662899}">
      <dsp:nvSpPr>
        <dsp:cNvPr id="0" name=""/>
        <dsp:cNvSpPr/>
      </dsp:nvSpPr>
      <dsp:spPr>
        <a:xfrm>
          <a:off x="5723693" y="251694"/>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2">
                  <a:lumMod val="50000"/>
                </a:schemeClr>
              </a:solidFill>
              <a:latin typeface="+mj-lt"/>
            </a:rPr>
            <a:t>Availability</a:t>
          </a:r>
          <a:endParaRPr lang="en-US" sz="2400" kern="1200" dirty="0">
            <a:solidFill>
              <a:schemeClr val="bg2">
                <a:lumMod val="50000"/>
              </a:schemeClr>
            </a:solidFill>
            <a:latin typeface="+mj-lt"/>
          </a:endParaRPr>
        </a:p>
      </dsp:txBody>
      <dsp:txXfrm>
        <a:off x="6236693" y="251694"/>
        <a:ext cx="1889480" cy="1026000"/>
      </dsp:txXfrm>
    </dsp:sp>
    <dsp:sp modelId="{2A12BD47-4BDB-3343-9554-B0171B10A11F}">
      <dsp:nvSpPr>
        <dsp:cNvPr id="0" name=""/>
        <dsp:cNvSpPr/>
      </dsp:nvSpPr>
      <dsp:spPr>
        <a:xfrm>
          <a:off x="5935171" y="1438219"/>
          <a:ext cx="2332384" cy="3602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a:solidFill>
                <a:schemeClr val="bg1"/>
              </a:solidFill>
              <a:latin typeface="+mj-lt"/>
            </a:rPr>
            <a:t>Ensuring timely and reliable access to and use of information</a:t>
          </a:r>
        </a:p>
      </dsp:txBody>
      <dsp:txXfrm>
        <a:off x="5935171" y="1438219"/>
        <a:ext cx="2332384" cy="36023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0"/>
          <a:ext cx="4343400" cy="4343400"/>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2171700" y="0"/>
          <a:ext cx="5676900" cy="4343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mj-lt"/>
            </a:rPr>
            <a:t>Protects against active attacks</a:t>
          </a:r>
        </a:p>
      </dsp:txBody>
      <dsp:txXfrm>
        <a:off x="2171700" y="0"/>
        <a:ext cx="2838450" cy="1303022"/>
      </dsp:txXfrm>
    </dsp:sp>
    <dsp:sp modelId="{A56489F7-EC62-A848-9DD9-B3572A72D705}">
      <dsp:nvSpPr>
        <dsp:cNvPr id="0" name=""/>
        <dsp:cNvSpPr/>
      </dsp:nvSpPr>
      <dsp:spPr>
        <a:xfrm>
          <a:off x="760096" y="1303022"/>
          <a:ext cx="2823207" cy="2823207"/>
        </a:xfrm>
        <a:prstGeom prst="pie">
          <a:avLst>
            <a:gd name="adj1" fmla="val 5400000"/>
            <a:gd name="adj2" fmla="val 1620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2171700" y="1303022"/>
          <a:ext cx="5676900" cy="282320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mj-lt"/>
            </a:rPr>
            <a:t>Verifies received message is authentic</a:t>
          </a:r>
        </a:p>
      </dsp:txBody>
      <dsp:txXfrm>
        <a:off x="2171700" y="1303022"/>
        <a:ext cx="2838450" cy="1303018"/>
      </dsp:txXfrm>
    </dsp:sp>
    <dsp:sp modelId="{9FB7C61E-C4DD-B747-BB29-DCE1D55CED32}">
      <dsp:nvSpPr>
        <dsp:cNvPr id="0" name=""/>
        <dsp:cNvSpPr/>
      </dsp:nvSpPr>
      <dsp:spPr>
        <a:xfrm>
          <a:off x="1520190" y="2606041"/>
          <a:ext cx="1303018" cy="1303018"/>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2171700" y="2606041"/>
          <a:ext cx="5676900" cy="13030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mj-lt"/>
            </a:rPr>
            <a:t>Can use conventional encryption</a:t>
          </a:r>
        </a:p>
      </dsp:txBody>
      <dsp:txXfrm>
        <a:off x="2171700" y="2606041"/>
        <a:ext cx="2838450" cy="1303018"/>
      </dsp:txXfrm>
    </dsp:sp>
    <dsp:sp modelId="{F63C5721-CDCD-0E44-857F-A3B146150CD4}">
      <dsp:nvSpPr>
        <dsp:cNvPr id="0" name=""/>
        <dsp:cNvSpPr/>
      </dsp:nvSpPr>
      <dsp:spPr>
        <a:xfrm>
          <a:off x="5010149" y="1303022"/>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a:latin typeface="+mj-lt"/>
            </a:rPr>
            <a:t>Contents have not been altered</a:t>
          </a:r>
        </a:p>
        <a:p>
          <a:pPr marL="114300" lvl="1" indent="-114300" algn="l" defTabSz="666750" rtl="0">
            <a:lnSpc>
              <a:spcPct val="90000"/>
            </a:lnSpc>
            <a:spcBef>
              <a:spcPct val="0"/>
            </a:spcBef>
            <a:spcAft>
              <a:spcPct val="15000"/>
            </a:spcAft>
            <a:buChar char="•"/>
          </a:pPr>
          <a:r>
            <a:rPr lang="en-US" sz="1500" b="0" kern="1200" dirty="0">
              <a:latin typeface="+mj-lt"/>
            </a:rPr>
            <a:t>From authentic source</a:t>
          </a:r>
        </a:p>
        <a:p>
          <a:pPr marL="114300" lvl="1" indent="-114300" algn="l" defTabSz="666750" rtl="0">
            <a:lnSpc>
              <a:spcPct val="90000"/>
            </a:lnSpc>
            <a:spcBef>
              <a:spcPct val="0"/>
            </a:spcBef>
            <a:spcAft>
              <a:spcPct val="15000"/>
            </a:spcAft>
            <a:buChar char="•"/>
          </a:pPr>
          <a:r>
            <a:rPr lang="en-US" sz="1500" b="0" kern="1200" dirty="0">
              <a:latin typeface="+mj-lt"/>
            </a:rPr>
            <a:t>Timely and in correct sequence</a:t>
          </a:r>
        </a:p>
      </dsp:txBody>
      <dsp:txXfrm>
        <a:off x="5010149" y="1303022"/>
        <a:ext cx="2838450" cy="1303018"/>
      </dsp:txXfrm>
    </dsp:sp>
    <dsp:sp modelId="{52907ABB-2798-234B-AC87-6694DC68A9CB}">
      <dsp:nvSpPr>
        <dsp:cNvPr id="0" name=""/>
        <dsp:cNvSpPr/>
      </dsp:nvSpPr>
      <dsp:spPr>
        <a:xfrm>
          <a:off x="5010149" y="2606041"/>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a:latin typeface="+mj-lt"/>
            </a:rPr>
            <a:t>Only sender &amp; receiver share a key</a:t>
          </a:r>
        </a:p>
      </dsp:txBody>
      <dsp:txXfrm>
        <a:off x="5010149" y="2606041"/>
        <a:ext cx="2838450" cy="13030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01A21-0AB8-4443-9CE3-0F53E4D1923D}">
      <dsp:nvSpPr>
        <dsp:cNvPr id="0" name=""/>
        <dsp:cNvSpPr/>
      </dsp:nvSpPr>
      <dsp:spPr>
        <a:xfrm>
          <a:off x="-5780666" y="-884761"/>
          <a:ext cx="6882091" cy="6882091"/>
        </a:xfrm>
        <a:prstGeom prst="blockArc">
          <a:avLst>
            <a:gd name="adj1" fmla="val 18900000"/>
            <a:gd name="adj2" fmla="val 2700000"/>
            <a:gd name="adj3" fmla="val 31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BCEACDC-FA18-214D-B477-D748A17EBD5C}">
      <dsp:nvSpPr>
        <dsp:cNvPr id="0" name=""/>
        <dsp:cNvSpPr/>
      </dsp:nvSpPr>
      <dsp:spPr>
        <a:xfrm>
          <a:off x="410367" y="269227"/>
          <a:ext cx="8230852"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a:t>Can be applied to a block of data of any size</a:t>
          </a:r>
        </a:p>
      </dsp:txBody>
      <dsp:txXfrm>
        <a:off x="410367" y="269227"/>
        <a:ext cx="8230852" cy="538251"/>
      </dsp:txXfrm>
    </dsp:sp>
    <dsp:sp modelId="{089F918A-01EF-3E48-8134-9613D20377FA}">
      <dsp:nvSpPr>
        <dsp:cNvPr id="0" name=""/>
        <dsp:cNvSpPr/>
      </dsp:nvSpPr>
      <dsp:spPr>
        <a:xfrm>
          <a:off x="123405" y="261285"/>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06E968-547C-634E-900B-0BC15A4DFCDE}">
      <dsp:nvSpPr>
        <dsp:cNvPr id="0" name=""/>
        <dsp:cNvSpPr/>
      </dsp:nvSpPr>
      <dsp:spPr>
        <a:xfrm>
          <a:off x="853115" y="1076502"/>
          <a:ext cx="7788104"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a:t>Produces a fixed-length output</a:t>
          </a:r>
        </a:p>
      </dsp:txBody>
      <dsp:txXfrm>
        <a:off x="853115" y="1076502"/>
        <a:ext cx="7788104" cy="538251"/>
      </dsp:txXfrm>
    </dsp:sp>
    <dsp:sp modelId="{9F6A0BD0-BCC4-4241-BFF1-BD156983F18E}">
      <dsp:nvSpPr>
        <dsp:cNvPr id="0" name=""/>
        <dsp:cNvSpPr/>
      </dsp:nvSpPr>
      <dsp:spPr>
        <a:xfrm>
          <a:off x="566154" y="1068559"/>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AF95CB-12A5-8048-8535-0F6EB543B202}">
      <dsp:nvSpPr>
        <dsp:cNvPr id="0" name=""/>
        <dsp:cNvSpPr/>
      </dsp:nvSpPr>
      <dsp:spPr>
        <a:xfrm>
          <a:off x="1055573" y="1883776"/>
          <a:ext cx="7585646"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a:t>H(x) is relatively easy to compute for any given x</a:t>
          </a:r>
        </a:p>
      </dsp:txBody>
      <dsp:txXfrm>
        <a:off x="1055573" y="1883776"/>
        <a:ext cx="7585646" cy="538251"/>
      </dsp:txXfrm>
    </dsp:sp>
    <dsp:sp modelId="{D4F67044-FF76-1043-9ED5-2F6312F32AA5}">
      <dsp:nvSpPr>
        <dsp:cNvPr id="0" name=""/>
        <dsp:cNvSpPr/>
      </dsp:nvSpPr>
      <dsp:spPr>
        <a:xfrm>
          <a:off x="778505" y="1870185"/>
          <a:ext cx="554136" cy="56543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2FC5337-EF3A-1746-B44A-2109FDE2FA71}">
      <dsp:nvSpPr>
        <dsp:cNvPr id="0" name=""/>
        <dsp:cNvSpPr/>
      </dsp:nvSpPr>
      <dsp:spPr>
        <a:xfrm>
          <a:off x="1055573" y="2690540"/>
          <a:ext cx="7585646"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t" anchorCtr="0">
          <a:noAutofit/>
        </a:bodyPr>
        <a:lstStyle/>
        <a:p>
          <a:pPr marL="0" lvl="0" indent="0" algn="l" defTabSz="800100" rtl="0">
            <a:lnSpc>
              <a:spcPct val="100000"/>
            </a:lnSpc>
            <a:spcBef>
              <a:spcPct val="0"/>
            </a:spcBef>
            <a:spcAft>
              <a:spcPts val="0"/>
            </a:spcAft>
            <a:buNone/>
          </a:pPr>
          <a:r>
            <a:rPr lang="en-US" sz="1800" kern="1200" dirty="0"/>
            <a:t>One-way or pre-image resistant</a:t>
          </a:r>
        </a:p>
        <a:p>
          <a:pPr marL="114300" lvl="1" indent="-114300" algn="l" defTabSz="533400" rtl="0">
            <a:lnSpc>
              <a:spcPct val="100000"/>
            </a:lnSpc>
            <a:spcBef>
              <a:spcPct val="0"/>
            </a:spcBef>
            <a:spcAft>
              <a:spcPts val="0"/>
            </a:spcAft>
            <a:buChar char="•"/>
          </a:pPr>
          <a:r>
            <a:rPr lang="en-US" sz="1200" kern="1200" dirty="0"/>
            <a:t>Computationally infeasible to find x such that H(x) = h</a:t>
          </a:r>
        </a:p>
      </dsp:txBody>
      <dsp:txXfrm>
        <a:off x="1055573" y="2690540"/>
        <a:ext cx="7585646" cy="538251"/>
      </dsp:txXfrm>
    </dsp:sp>
    <dsp:sp modelId="{EFF66B2C-21D5-B54C-8353-415B0BE1242E}">
      <dsp:nvSpPr>
        <dsp:cNvPr id="0" name=""/>
        <dsp:cNvSpPr/>
      </dsp:nvSpPr>
      <dsp:spPr>
        <a:xfrm>
          <a:off x="768611" y="2682597"/>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157EDB-C09D-A346-9965-3F2D7C3B2796}">
      <dsp:nvSpPr>
        <dsp:cNvPr id="0" name=""/>
        <dsp:cNvSpPr/>
      </dsp:nvSpPr>
      <dsp:spPr>
        <a:xfrm>
          <a:off x="853115" y="3497814"/>
          <a:ext cx="7788104"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a:t>Computationally infeasible to find y ≠ x such that H(y) = H(x)</a:t>
          </a:r>
        </a:p>
      </dsp:txBody>
      <dsp:txXfrm>
        <a:off x="853115" y="3497814"/>
        <a:ext cx="7788104" cy="538251"/>
      </dsp:txXfrm>
    </dsp:sp>
    <dsp:sp modelId="{184C4685-0A12-604C-804D-799D5DABB705}">
      <dsp:nvSpPr>
        <dsp:cNvPr id="0" name=""/>
        <dsp:cNvSpPr/>
      </dsp:nvSpPr>
      <dsp:spPr>
        <a:xfrm>
          <a:off x="566154" y="3489871"/>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6905BA-ECD1-2C46-A4C8-8EB01906446C}">
      <dsp:nvSpPr>
        <dsp:cNvPr id="0" name=""/>
        <dsp:cNvSpPr/>
      </dsp:nvSpPr>
      <dsp:spPr>
        <a:xfrm>
          <a:off x="410367" y="4305089"/>
          <a:ext cx="8230852"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45720" rIns="45720" bIns="45720" numCol="1" spcCol="1270" anchor="t" anchorCtr="0">
          <a:noAutofit/>
        </a:bodyPr>
        <a:lstStyle/>
        <a:p>
          <a:pPr marL="0" lvl="0" indent="0" algn="l" defTabSz="800100" rtl="0">
            <a:lnSpc>
              <a:spcPct val="100000"/>
            </a:lnSpc>
            <a:spcBef>
              <a:spcPct val="0"/>
            </a:spcBef>
            <a:spcAft>
              <a:spcPts val="0"/>
            </a:spcAft>
            <a:buNone/>
          </a:pPr>
          <a:r>
            <a:rPr lang="en-US" sz="1800" kern="1200" dirty="0"/>
            <a:t>Collision resistant or strong collision resistance </a:t>
          </a:r>
        </a:p>
        <a:p>
          <a:pPr marL="114300" lvl="1" indent="-114300" algn="l" defTabSz="533400" rtl="0">
            <a:lnSpc>
              <a:spcPct val="100000"/>
            </a:lnSpc>
            <a:spcBef>
              <a:spcPct val="0"/>
            </a:spcBef>
            <a:spcAft>
              <a:spcPts val="0"/>
            </a:spcAft>
            <a:buChar char="•"/>
          </a:pPr>
          <a:r>
            <a:rPr lang="en-US" sz="1200" kern="1200" dirty="0"/>
            <a:t>Computationally infeasible to find any pair (</a:t>
          </a:r>
          <a:r>
            <a:rPr lang="en-US" sz="1200" kern="1200" dirty="0" err="1"/>
            <a:t>x,y</a:t>
          </a:r>
          <a:r>
            <a:rPr lang="en-US" sz="1200" kern="1200" dirty="0"/>
            <a:t>) such that H(x) = H(y)</a:t>
          </a:r>
        </a:p>
      </dsp:txBody>
      <dsp:txXfrm>
        <a:off x="410367" y="4305089"/>
        <a:ext cx="8230852" cy="538251"/>
      </dsp:txXfrm>
    </dsp:sp>
    <dsp:sp modelId="{E0C06DCE-7FDC-BD41-AB14-3F0C4DAA63C8}">
      <dsp:nvSpPr>
        <dsp:cNvPr id="0" name=""/>
        <dsp:cNvSpPr/>
      </dsp:nvSpPr>
      <dsp:spPr>
        <a:xfrm>
          <a:off x="123405" y="4297146"/>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28530-9B83-C74D-91F6-77AB99468580}">
      <dsp:nvSpPr>
        <dsp:cNvPr id="0" name=""/>
        <dsp:cNvSpPr/>
      </dsp:nvSpPr>
      <dsp:spPr>
        <a:xfrm>
          <a:off x="1013"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There are two approaches to attacking a secure hash function:</a:t>
          </a:r>
        </a:p>
      </dsp:txBody>
      <dsp:txXfrm>
        <a:off x="35757" y="359100"/>
        <a:ext cx="2303018" cy="1116765"/>
      </dsp:txXfrm>
    </dsp:sp>
    <dsp:sp modelId="{4B463A52-E941-7E40-BC68-46C0B7843310}">
      <dsp:nvSpPr>
        <dsp:cNvPr id="0" name=""/>
        <dsp:cNvSpPr/>
      </dsp:nvSpPr>
      <dsp:spPr>
        <a:xfrm>
          <a:off x="238264" y="1510610"/>
          <a:ext cx="237250" cy="889689"/>
        </a:xfrm>
        <a:custGeom>
          <a:avLst/>
          <a:gdLst/>
          <a:ahLst/>
          <a:cxnLst/>
          <a:rect l="0" t="0" r="0" b="0"/>
          <a:pathLst>
            <a:path>
              <a:moveTo>
                <a:pt x="0" y="0"/>
              </a:moveTo>
              <a:lnTo>
                <a:pt x="0" y="889689"/>
              </a:lnTo>
              <a:lnTo>
                <a:pt x="237250" y="8896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1C9D78-D120-9543-BD2D-35A95506A619}">
      <dsp:nvSpPr>
        <dsp:cNvPr id="0" name=""/>
        <dsp:cNvSpPr/>
      </dsp:nvSpPr>
      <dsp:spPr>
        <a:xfrm>
          <a:off x="475515" y="1807173"/>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l" defTabSz="889000" rtl="0">
            <a:lnSpc>
              <a:spcPct val="90000"/>
            </a:lnSpc>
            <a:spcBef>
              <a:spcPct val="0"/>
            </a:spcBef>
            <a:spcAft>
              <a:spcPct val="35000"/>
            </a:spcAft>
            <a:buNone/>
          </a:pPr>
          <a:r>
            <a:rPr lang="en-US" sz="2000" kern="1200" dirty="0">
              <a:latin typeface="+mj-lt"/>
            </a:rPr>
            <a:t>Cryptanalysis</a:t>
          </a:r>
        </a:p>
        <a:p>
          <a:pPr marL="171450" lvl="1" indent="-171450" algn="l" defTabSz="711200" rtl="0">
            <a:lnSpc>
              <a:spcPct val="90000"/>
            </a:lnSpc>
            <a:spcBef>
              <a:spcPct val="0"/>
            </a:spcBef>
            <a:spcAft>
              <a:spcPct val="15000"/>
            </a:spcAft>
            <a:buChar char="•"/>
          </a:pPr>
          <a:r>
            <a:rPr lang="en-US" sz="1600" kern="1200" dirty="0">
              <a:latin typeface="+mj-lt"/>
            </a:rPr>
            <a:t>Exploit logical weaknesses in the algorithm</a:t>
          </a:r>
        </a:p>
      </dsp:txBody>
      <dsp:txXfrm>
        <a:off x="510259" y="1841917"/>
        <a:ext cx="1828517" cy="1116765"/>
      </dsp:txXfrm>
    </dsp:sp>
    <dsp:sp modelId="{7F611DE7-6419-224B-B36E-23270D19B614}">
      <dsp:nvSpPr>
        <dsp:cNvPr id="0" name=""/>
        <dsp:cNvSpPr/>
      </dsp:nvSpPr>
      <dsp:spPr>
        <a:xfrm>
          <a:off x="238264" y="1510610"/>
          <a:ext cx="237250" cy="2372506"/>
        </a:xfrm>
        <a:custGeom>
          <a:avLst/>
          <a:gdLst/>
          <a:ahLst/>
          <a:cxnLst/>
          <a:rect l="0" t="0" r="0" b="0"/>
          <a:pathLst>
            <a:path>
              <a:moveTo>
                <a:pt x="0" y="0"/>
              </a:moveTo>
              <a:lnTo>
                <a:pt x="0" y="2372506"/>
              </a:lnTo>
              <a:lnTo>
                <a:pt x="237250" y="2372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968010-9241-F44F-BC28-2669B635FD43}">
      <dsp:nvSpPr>
        <dsp:cNvPr id="0" name=""/>
        <dsp:cNvSpPr/>
      </dsp:nvSpPr>
      <dsp:spPr>
        <a:xfrm>
          <a:off x="475515" y="3289989"/>
          <a:ext cx="2191531" cy="11862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711200" rtl="0">
            <a:lnSpc>
              <a:spcPct val="90000"/>
            </a:lnSpc>
            <a:spcBef>
              <a:spcPct val="0"/>
            </a:spcBef>
            <a:spcAft>
              <a:spcPct val="35000"/>
            </a:spcAft>
            <a:buNone/>
          </a:pPr>
          <a:r>
            <a:rPr lang="en-US" sz="1600" kern="1200" dirty="0">
              <a:latin typeface="+mj-lt"/>
            </a:rPr>
            <a:t>Brute-force attack</a:t>
          </a:r>
        </a:p>
        <a:p>
          <a:pPr marL="114300" lvl="1" indent="-114300" algn="l" defTabSz="533400" rtl="0">
            <a:lnSpc>
              <a:spcPct val="90000"/>
            </a:lnSpc>
            <a:spcBef>
              <a:spcPct val="0"/>
            </a:spcBef>
            <a:spcAft>
              <a:spcPct val="15000"/>
            </a:spcAft>
            <a:buChar char="•"/>
          </a:pPr>
          <a:r>
            <a:rPr lang="en-US" sz="1200" kern="1200" dirty="0">
              <a:latin typeface="+mj-lt"/>
            </a:rPr>
            <a:t>Strength of hash function depends solely on the length of the hash code produced by the algorithm</a:t>
          </a:r>
        </a:p>
      </dsp:txBody>
      <dsp:txXfrm>
        <a:off x="510259" y="3324733"/>
        <a:ext cx="2122043" cy="1116765"/>
      </dsp:txXfrm>
    </dsp:sp>
    <dsp:sp modelId="{840280CE-60A5-C849-B404-9AB21DBE47A7}">
      <dsp:nvSpPr>
        <dsp:cNvPr id="0" name=""/>
        <dsp:cNvSpPr/>
      </dsp:nvSpPr>
      <dsp:spPr>
        <a:xfrm>
          <a:off x="2966646"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SHA most widely used hash algorithm</a:t>
          </a:r>
        </a:p>
      </dsp:txBody>
      <dsp:txXfrm>
        <a:off x="3001390" y="359100"/>
        <a:ext cx="2303018" cy="1116765"/>
      </dsp:txXfrm>
    </dsp:sp>
    <dsp:sp modelId="{4645D202-5DB6-6E4A-A9F9-2B1774BB297D}">
      <dsp:nvSpPr>
        <dsp:cNvPr id="0" name=""/>
        <dsp:cNvSpPr/>
      </dsp:nvSpPr>
      <dsp:spPr>
        <a:xfrm>
          <a:off x="5932279"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Additional secure hash function applications:</a:t>
          </a:r>
        </a:p>
      </dsp:txBody>
      <dsp:txXfrm>
        <a:off x="5967023" y="359100"/>
        <a:ext cx="2303018" cy="1116765"/>
      </dsp:txXfrm>
    </dsp:sp>
    <dsp:sp modelId="{CA53AD6B-B69A-E54E-AEBE-F2E47ADE0943}">
      <dsp:nvSpPr>
        <dsp:cNvPr id="0" name=""/>
        <dsp:cNvSpPr/>
      </dsp:nvSpPr>
      <dsp:spPr>
        <a:xfrm>
          <a:off x="6169530" y="1510610"/>
          <a:ext cx="237250" cy="889689"/>
        </a:xfrm>
        <a:custGeom>
          <a:avLst/>
          <a:gdLst/>
          <a:ahLst/>
          <a:cxnLst/>
          <a:rect l="0" t="0" r="0" b="0"/>
          <a:pathLst>
            <a:path>
              <a:moveTo>
                <a:pt x="0" y="0"/>
              </a:moveTo>
              <a:lnTo>
                <a:pt x="0" y="889689"/>
              </a:lnTo>
              <a:lnTo>
                <a:pt x="237250" y="8896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608FC6-4BCB-4B40-BEF0-33A0CABF22D8}">
      <dsp:nvSpPr>
        <dsp:cNvPr id="0" name=""/>
        <dsp:cNvSpPr/>
      </dsp:nvSpPr>
      <dsp:spPr>
        <a:xfrm>
          <a:off x="6406781" y="1807173"/>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711200" rtl="0">
            <a:lnSpc>
              <a:spcPct val="90000"/>
            </a:lnSpc>
            <a:spcBef>
              <a:spcPct val="0"/>
            </a:spcBef>
            <a:spcAft>
              <a:spcPct val="35000"/>
            </a:spcAft>
            <a:buNone/>
          </a:pPr>
          <a:r>
            <a:rPr lang="en-US" sz="1600" kern="1200" dirty="0">
              <a:latin typeface="+mj-lt"/>
            </a:rPr>
            <a:t>Passwords</a:t>
          </a:r>
        </a:p>
        <a:p>
          <a:pPr marL="114300" lvl="1" indent="-114300" algn="l" defTabSz="622300" rtl="0">
            <a:lnSpc>
              <a:spcPct val="90000"/>
            </a:lnSpc>
            <a:spcBef>
              <a:spcPct val="0"/>
            </a:spcBef>
            <a:spcAft>
              <a:spcPct val="15000"/>
            </a:spcAft>
            <a:buChar char="•"/>
          </a:pPr>
          <a:r>
            <a:rPr lang="en-US" sz="1400" kern="1200" dirty="0">
              <a:latin typeface="+mj-lt"/>
            </a:rPr>
            <a:t>Hash of a password is stored by an operating system</a:t>
          </a:r>
        </a:p>
      </dsp:txBody>
      <dsp:txXfrm>
        <a:off x="6441525" y="1841917"/>
        <a:ext cx="1828517" cy="1116765"/>
      </dsp:txXfrm>
    </dsp:sp>
    <dsp:sp modelId="{D9D42A1B-051C-F843-A787-3AAA2B7A73F0}">
      <dsp:nvSpPr>
        <dsp:cNvPr id="0" name=""/>
        <dsp:cNvSpPr/>
      </dsp:nvSpPr>
      <dsp:spPr>
        <a:xfrm>
          <a:off x="6169530" y="1510610"/>
          <a:ext cx="237250" cy="2372506"/>
        </a:xfrm>
        <a:custGeom>
          <a:avLst/>
          <a:gdLst/>
          <a:ahLst/>
          <a:cxnLst/>
          <a:rect l="0" t="0" r="0" b="0"/>
          <a:pathLst>
            <a:path>
              <a:moveTo>
                <a:pt x="0" y="0"/>
              </a:moveTo>
              <a:lnTo>
                <a:pt x="0" y="2372506"/>
              </a:lnTo>
              <a:lnTo>
                <a:pt x="237250" y="2372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5CC7F0-69C0-5441-A36F-08900F6D9661}">
      <dsp:nvSpPr>
        <dsp:cNvPr id="0" name=""/>
        <dsp:cNvSpPr/>
      </dsp:nvSpPr>
      <dsp:spPr>
        <a:xfrm>
          <a:off x="6406781" y="3289989"/>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t" anchorCtr="0">
          <a:noAutofit/>
        </a:bodyPr>
        <a:lstStyle/>
        <a:p>
          <a:pPr marL="0" lvl="0" indent="0" algn="l" defTabSz="666750" rtl="0">
            <a:lnSpc>
              <a:spcPct val="90000"/>
            </a:lnSpc>
            <a:spcBef>
              <a:spcPct val="0"/>
            </a:spcBef>
            <a:spcAft>
              <a:spcPct val="35000"/>
            </a:spcAft>
            <a:buNone/>
          </a:pPr>
          <a:r>
            <a:rPr lang="en-US" sz="1500" kern="1200" dirty="0">
              <a:latin typeface="+mj-lt"/>
            </a:rPr>
            <a:t>Intrusion detection</a:t>
          </a:r>
        </a:p>
        <a:p>
          <a:pPr marL="114300" lvl="1" indent="-114300" algn="l" defTabSz="533400" rtl="0">
            <a:lnSpc>
              <a:spcPct val="90000"/>
            </a:lnSpc>
            <a:spcBef>
              <a:spcPct val="0"/>
            </a:spcBef>
            <a:spcAft>
              <a:spcPct val="15000"/>
            </a:spcAft>
            <a:buChar char="•"/>
          </a:pPr>
          <a:r>
            <a:rPr lang="en-US" sz="1200" kern="1200" dirty="0">
              <a:latin typeface="+mj-lt"/>
            </a:rPr>
            <a:t>Store H(F) for each file on a system and secure the hash values</a:t>
          </a:r>
        </a:p>
      </dsp:txBody>
      <dsp:txXfrm>
        <a:off x="6441525" y="3324733"/>
        <a:ext cx="1828517" cy="11167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F313E-08D7-C74C-B243-12C7B35D646B}">
      <dsp:nvSpPr>
        <dsp:cNvPr id="0" name=""/>
        <dsp:cNvSpPr/>
      </dsp:nvSpPr>
      <dsp:spPr>
        <a:xfrm rot="16200000">
          <a:off x="-1287549"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marL="0" lvl="0" indent="0" algn="ctr" defTabSz="933450" rtl="0">
            <a:lnSpc>
              <a:spcPct val="90000"/>
            </a:lnSpc>
            <a:spcBef>
              <a:spcPct val="0"/>
            </a:spcBef>
            <a:spcAft>
              <a:spcPct val="35000"/>
            </a:spcAft>
            <a:buNone/>
          </a:pPr>
          <a:r>
            <a:rPr lang="en-US" sz="2100" b="1" kern="1200" dirty="0">
              <a:solidFill>
                <a:schemeClr val="tx1"/>
              </a:solidFill>
              <a:effectLst>
                <a:outerShdw blurRad="38100" dist="38100" dir="2700000" algn="tl">
                  <a:srgbClr val="000000">
                    <a:alpha val="43137"/>
                  </a:srgbClr>
                </a:outerShdw>
              </a:effectLst>
            </a:rPr>
            <a:t>Publicly proposed by </a:t>
          </a:r>
          <a:r>
            <a:rPr lang="en-US" sz="2100" b="1" kern="1200" dirty="0" err="1">
              <a:solidFill>
                <a:schemeClr val="tx1"/>
              </a:solidFill>
              <a:effectLst>
                <a:outerShdw blurRad="38100" dist="38100" dir="2700000" algn="tl">
                  <a:srgbClr val="000000">
                    <a:alpha val="43137"/>
                  </a:srgbClr>
                </a:outerShdw>
              </a:effectLst>
            </a:rPr>
            <a:t>Diffie</a:t>
          </a:r>
          <a:r>
            <a:rPr lang="en-US" sz="2100" b="1" kern="1200" dirty="0">
              <a:solidFill>
                <a:schemeClr val="tx1"/>
              </a:solidFill>
              <a:effectLst>
                <a:outerShdw blurRad="38100" dist="38100" dir="2700000" algn="tl">
                  <a:srgbClr val="000000">
                    <a:alpha val="43137"/>
                  </a:srgbClr>
                </a:outerShdw>
              </a:effectLst>
            </a:rPr>
            <a:t> and Hellman in 1976</a:t>
          </a:r>
        </a:p>
      </dsp:txBody>
      <dsp:txXfrm rot="5400000">
        <a:off x="1985" y="905192"/>
        <a:ext cx="1946895" cy="2715577"/>
      </dsp:txXfrm>
    </dsp:sp>
    <dsp:sp modelId="{9A5CAF2A-FD04-7B45-BE71-389250042074}">
      <dsp:nvSpPr>
        <dsp:cNvPr id="0" name=""/>
        <dsp:cNvSpPr/>
      </dsp:nvSpPr>
      <dsp:spPr>
        <a:xfrm rot="16200000">
          <a:off x="805362"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marL="0" lvl="0" indent="0" algn="ctr" defTabSz="933450" rtl="0">
            <a:lnSpc>
              <a:spcPct val="90000"/>
            </a:lnSpc>
            <a:spcBef>
              <a:spcPct val="0"/>
            </a:spcBef>
            <a:spcAft>
              <a:spcPct val="35000"/>
            </a:spcAft>
            <a:buNone/>
          </a:pPr>
          <a:r>
            <a:rPr lang="en-US" sz="2100" b="1" kern="1200" dirty="0">
              <a:solidFill>
                <a:srgbClr val="FFFFFF"/>
              </a:solidFill>
              <a:effectLst>
                <a:outerShdw blurRad="38100" dist="38100" dir="2700000" algn="tl">
                  <a:srgbClr val="000000">
                    <a:alpha val="43137"/>
                  </a:srgbClr>
                </a:outerShdw>
              </a:effectLst>
            </a:rPr>
            <a:t>Based on mathematical functions</a:t>
          </a:r>
        </a:p>
      </dsp:txBody>
      <dsp:txXfrm rot="5400000">
        <a:off x="2094896" y="905192"/>
        <a:ext cx="1946895" cy="2715577"/>
      </dsp:txXfrm>
    </dsp:sp>
    <dsp:sp modelId="{A961D2C1-B6A0-5D42-B626-37C7B94374F3}">
      <dsp:nvSpPr>
        <dsp:cNvPr id="0" name=""/>
        <dsp:cNvSpPr/>
      </dsp:nvSpPr>
      <dsp:spPr>
        <a:xfrm rot="16200000">
          <a:off x="2898274"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t" anchorCtr="0">
          <a:noAutofit/>
        </a:bodyPr>
        <a:lstStyle/>
        <a:p>
          <a:pPr marL="0" lvl="0" indent="0" algn="l" defTabSz="933450" rtl="0">
            <a:lnSpc>
              <a:spcPct val="90000"/>
            </a:lnSpc>
            <a:spcBef>
              <a:spcPct val="0"/>
            </a:spcBef>
            <a:spcAft>
              <a:spcPct val="35000"/>
            </a:spcAft>
            <a:buNone/>
          </a:pPr>
          <a:r>
            <a:rPr lang="en-US" sz="2100" b="1" kern="1200" dirty="0">
              <a:solidFill>
                <a:srgbClr val="FFFFFF"/>
              </a:solidFill>
              <a:effectLst>
                <a:outerShdw blurRad="38100" dist="38100" dir="2700000" algn="tl">
                  <a:srgbClr val="000000">
                    <a:alpha val="43137"/>
                  </a:srgbClr>
                </a:outerShdw>
              </a:effectLst>
            </a:rPr>
            <a:t>Asymmetric</a:t>
          </a:r>
        </a:p>
        <a:p>
          <a:pPr marL="171450" lvl="1" indent="-171450" algn="l" defTabSz="800100" rtl="0">
            <a:lnSpc>
              <a:spcPct val="90000"/>
            </a:lnSpc>
            <a:spcBef>
              <a:spcPct val="0"/>
            </a:spcBef>
            <a:spcAft>
              <a:spcPct val="15000"/>
            </a:spcAft>
            <a:buChar char="•"/>
          </a:pPr>
          <a:r>
            <a:rPr lang="en-US" sz="1800" b="1" kern="1200" dirty="0">
              <a:solidFill>
                <a:srgbClr val="FFFFFF"/>
              </a:solidFill>
              <a:effectLst>
                <a:outerShdw blurRad="38100" dist="38100" dir="2700000" algn="tl">
                  <a:srgbClr val="000000">
                    <a:alpha val="43137"/>
                  </a:srgbClr>
                </a:outerShdw>
              </a:effectLst>
            </a:rPr>
            <a:t>Uses two separate keys</a:t>
          </a:r>
        </a:p>
        <a:p>
          <a:pPr marL="171450" lvl="1" indent="-171450" algn="l" defTabSz="800100" rtl="0">
            <a:lnSpc>
              <a:spcPct val="90000"/>
            </a:lnSpc>
            <a:spcBef>
              <a:spcPct val="0"/>
            </a:spcBef>
            <a:spcAft>
              <a:spcPct val="15000"/>
            </a:spcAft>
            <a:buChar char="•"/>
          </a:pPr>
          <a:r>
            <a:rPr lang="en-US" sz="1800" b="1" kern="1200" dirty="0">
              <a:solidFill>
                <a:srgbClr val="FFFFFF"/>
              </a:solidFill>
              <a:effectLst>
                <a:outerShdw blurRad="38100" dist="38100" dir="2700000" algn="tl">
                  <a:srgbClr val="000000">
                    <a:alpha val="43137"/>
                  </a:srgbClr>
                </a:outerShdw>
              </a:effectLst>
            </a:rPr>
            <a:t>Public key and private key</a:t>
          </a:r>
        </a:p>
        <a:p>
          <a:pPr marL="171450" lvl="1" indent="-171450" algn="l" defTabSz="800100" rtl="0">
            <a:lnSpc>
              <a:spcPct val="90000"/>
            </a:lnSpc>
            <a:spcBef>
              <a:spcPct val="0"/>
            </a:spcBef>
            <a:spcAft>
              <a:spcPct val="15000"/>
            </a:spcAft>
            <a:buChar char="•"/>
          </a:pPr>
          <a:r>
            <a:rPr lang="en-US" sz="1800" b="1" kern="1200" dirty="0">
              <a:solidFill>
                <a:srgbClr val="FFFFFF"/>
              </a:solidFill>
              <a:effectLst>
                <a:outerShdw blurRad="38100" dist="38100" dir="2700000" algn="tl">
                  <a:srgbClr val="000000">
                    <a:alpha val="43137"/>
                  </a:srgbClr>
                </a:outerShdw>
              </a:effectLst>
            </a:rPr>
            <a:t>Public key is made public for others to use</a:t>
          </a:r>
        </a:p>
      </dsp:txBody>
      <dsp:txXfrm rot="5400000">
        <a:off x="4187808" y="905192"/>
        <a:ext cx="1946895" cy="2715577"/>
      </dsp:txXfrm>
    </dsp:sp>
    <dsp:sp modelId="{D91625BD-AF6B-2A40-9E51-4E3EAA7D7071}">
      <dsp:nvSpPr>
        <dsp:cNvPr id="0" name=""/>
        <dsp:cNvSpPr/>
      </dsp:nvSpPr>
      <dsp:spPr>
        <a:xfrm rot="16200000">
          <a:off x="4991186"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marL="0" lvl="0" indent="0" algn="ctr" defTabSz="933450" rtl="0">
            <a:lnSpc>
              <a:spcPct val="90000"/>
            </a:lnSpc>
            <a:spcBef>
              <a:spcPct val="0"/>
            </a:spcBef>
            <a:spcAft>
              <a:spcPct val="35000"/>
            </a:spcAft>
            <a:buNone/>
          </a:pPr>
          <a:r>
            <a:rPr lang="en-US" sz="2100" b="1" kern="1200" dirty="0">
              <a:solidFill>
                <a:srgbClr val="FFFFFF"/>
              </a:solidFill>
              <a:effectLst>
                <a:outerShdw blurRad="38100" dist="38100" dir="2700000" algn="tl">
                  <a:srgbClr val="000000">
                    <a:alpha val="43137"/>
                  </a:srgbClr>
                </a:outerShdw>
              </a:effectLst>
            </a:rPr>
            <a:t>Some form of protocol is needed for distribution</a:t>
          </a:r>
        </a:p>
      </dsp:txBody>
      <dsp:txXfrm rot="5400000">
        <a:off x="6280720" y="905192"/>
        <a:ext cx="1946895" cy="27155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903D8-CF10-5C46-AE3C-3F7FB8806E74}">
      <dsp:nvSpPr>
        <dsp:cNvPr id="0" name=""/>
        <dsp:cNvSpPr/>
      </dsp:nvSpPr>
      <dsp:spPr>
        <a:xfrm>
          <a:off x="3344" y="239055"/>
          <a:ext cx="2531045" cy="10124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bg1"/>
              </a:solidFill>
            </a:rPr>
            <a:t>RSA (</a:t>
          </a:r>
          <a:r>
            <a:rPr lang="en-US" sz="1600" b="1" kern="1200" dirty="0" err="1">
              <a:solidFill>
                <a:schemeClr val="bg1"/>
              </a:solidFill>
            </a:rPr>
            <a:t>Rivest</a:t>
          </a:r>
          <a:r>
            <a:rPr lang="en-US" sz="1600" b="1" kern="1200" dirty="0">
              <a:solidFill>
                <a:schemeClr val="bg1"/>
              </a:solidFill>
            </a:rPr>
            <a:t>, Shamir, </a:t>
          </a:r>
          <a:r>
            <a:rPr lang="en-US" sz="1600" b="1" kern="1200" dirty="0" err="1">
              <a:solidFill>
                <a:schemeClr val="bg1"/>
              </a:solidFill>
            </a:rPr>
            <a:t>Adleman</a:t>
          </a:r>
          <a:r>
            <a:rPr lang="en-US" sz="1600" b="1" kern="1200" dirty="0">
              <a:solidFill>
                <a:schemeClr val="bg1"/>
              </a:solidFill>
            </a:rPr>
            <a:t>)</a:t>
          </a:r>
        </a:p>
      </dsp:txBody>
      <dsp:txXfrm>
        <a:off x="509553" y="239055"/>
        <a:ext cx="1518627" cy="1012418"/>
      </dsp:txXfrm>
    </dsp:sp>
    <dsp:sp modelId="{28A2FC20-6003-8645-9A43-AC37AB0FF304}">
      <dsp:nvSpPr>
        <dsp:cNvPr id="0" name=""/>
        <dsp:cNvSpPr/>
      </dsp:nvSpPr>
      <dsp:spPr>
        <a:xfrm>
          <a:off x="2205354" y="325111"/>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mj-lt"/>
            </a:rPr>
            <a:t>Developed in 1977</a:t>
          </a:r>
        </a:p>
      </dsp:txBody>
      <dsp:txXfrm>
        <a:off x="2625508" y="325111"/>
        <a:ext cx="1260460" cy="840307"/>
      </dsp:txXfrm>
    </dsp:sp>
    <dsp:sp modelId="{4E672BD9-6E78-9049-960D-57B992DC6315}">
      <dsp:nvSpPr>
        <dsp:cNvPr id="0" name=""/>
        <dsp:cNvSpPr/>
      </dsp:nvSpPr>
      <dsp:spPr>
        <a:xfrm>
          <a:off x="4012014" y="327140"/>
          <a:ext cx="2540962" cy="836248"/>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Most widely accepted &amp; implemented approach to </a:t>
          </a:r>
          <a:r>
            <a:rPr lang="en-US" sz="1200" b="1" kern="1200" dirty="0">
              <a:latin typeface="+mj-lt"/>
            </a:rPr>
            <a:t>public-key</a:t>
          </a:r>
          <a:r>
            <a:rPr lang="en-US" sz="1400" b="1" kern="1200" dirty="0">
              <a:latin typeface="+mj-lt"/>
            </a:rPr>
            <a:t> encryption</a:t>
          </a:r>
          <a:endParaRPr lang="en-US" sz="1400" kern="1200" dirty="0">
            <a:latin typeface="+mj-lt"/>
          </a:endParaRPr>
        </a:p>
      </dsp:txBody>
      <dsp:txXfrm>
        <a:off x="4430138" y="327140"/>
        <a:ext cx="1704714" cy="836248"/>
      </dsp:txXfrm>
    </dsp:sp>
    <dsp:sp modelId="{B08EDA13-C7D8-284E-9D3B-ACA71EBF9B5B}">
      <dsp:nvSpPr>
        <dsp:cNvPr id="0" name=""/>
        <dsp:cNvSpPr/>
      </dsp:nvSpPr>
      <dsp:spPr>
        <a:xfrm>
          <a:off x="6258869" y="325111"/>
          <a:ext cx="2348385"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Block cipher in which the plaintext &amp; ciphertext are integers between 0 and </a:t>
          </a:r>
          <a:r>
            <a:rPr lang="en-US" sz="1200" b="1" i="1" kern="1200" dirty="0">
              <a:latin typeface="+mj-lt"/>
            </a:rPr>
            <a:t>n</a:t>
          </a:r>
          <a:r>
            <a:rPr lang="en-US" sz="1200" b="1" kern="1200" dirty="0">
              <a:latin typeface="+mj-lt"/>
            </a:rPr>
            <a:t>-1 for some </a:t>
          </a:r>
          <a:r>
            <a:rPr lang="en-US" sz="1200" b="1" i="1" kern="1200" dirty="0">
              <a:latin typeface="+mj-lt"/>
            </a:rPr>
            <a:t>n</a:t>
          </a:r>
          <a:r>
            <a:rPr lang="en-US" sz="1400" b="1" kern="1200" dirty="0">
              <a:latin typeface="+mj-lt"/>
            </a:rPr>
            <a:t>.</a:t>
          </a:r>
          <a:endParaRPr lang="en-US" sz="1400" kern="1200" dirty="0">
            <a:latin typeface="+mj-lt"/>
          </a:endParaRPr>
        </a:p>
      </dsp:txBody>
      <dsp:txXfrm>
        <a:off x="6679023" y="325111"/>
        <a:ext cx="1508078" cy="840307"/>
      </dsp:txXfrm>
    </dsp:sp>
    <dsp:sp modelId="{45A0C42B-B209-CF4E-B484-062F6062FA89}">
      <dsp:nvSpPr>
        <dsp:cNvPr id="0" name=""/>
        <dsp:cNvSpPr/>
      </dsp:nvSpPr>
      <dsp:spPr>
        <a:xfrm>
          <a:off x="3344" y="1393212"/>
          <a:ext cx="2531045" cy="10124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solidFill>
                <a:schemeClr val="bg1"/>
              </a:solidFill>
            </a:rPr>
            <a:t>Diffie</a:t>
          </a:r>
          <a:r>
            <a:rPr lang="en-US" sz="1600" b="1" kern="1200" dirty="0">
              <a:solidFill>
                <a:schemeClr val="bg1"/>
              </a:solidFill>
            </a:rPr>
            <a:t>-Hellman key exchange algorithm</a:t>
          </a:r>
        </a:p>
      </dsp:txBody>
      <dsp:txXfrm>
        <a:off x="509553" y="1393212"/>
        <a:ext cx="1518627" cy="1012418"/>
      </dsp:txXfrm>
    </dsp:sp>
    <dsp:sp modelId="{72A58BE9-107E-8547-9E30-596F655E4AA2}">
      <dsp:nvSpPr>
        <dsp:cNvPr id="0" name=""/>
        <dsp:cNvSpPr/>
      </dsp:nvSpPr>
      <dsp:spPr>
        <a:xfrm>
          <a:off x="2205354" y="1479268"/>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mj-lt"/>
            </a:rPr>
            <a:t>Enables two users to securely reach agreement about a shared secret that can be used as a secret key for subsequent symmetric encryption of messages</a:t>
          </a:r>
          <a:endParaRPr lang="en-US" sz="900" kern="1200" dirty="0">
            <a:latin typeface="+mj-lt"/>
          </a:endParaRPr>
        </a:p>
      </dsp:txBody>
      <dsp:txXfrm>
        <a:off x="2625508" y="1479268"/>
        <a:ext cx="1260460" cy="840307"/>
      </dsp:txXfrm>
    </dsp:sp>
    <dsp:sp modelId="{BBA6201A-A0D4-FE4F-99EF-FF32F623CC44}">
      <dsp:nvSpPr>
        <dsp:cNvPr id="0" name=""/>
        <dsp:cNvSpPr/>
      </dsp:nvSpPr>
      <dsp:spPr>
        <a:xfrm>
          <a:off x="4012014" y="1479268"/>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Limited to the exchange of the keys</a:t>
          </a:r>
          <a:endParaRPr lang="en-US" sz="1200" kern="1200" dirty="0">
            <a:latin typeface="+mj-lt"/>
          </a:endParaRPr>
        </a:p>
      </dsp:txBody>
      <dsp:txXfrm>
        <a:off x="4432168" y="1479268"/>
        <a:ext cx="1260460" cy="840307"/>
      </dsp:txXfrm>
    </dsp:sp>
    <dsp:sp modelId="{DF9F50C0-44D4-B348-AB9D-EF514E34339F}">
      <dsp:nvSpPr>
        <dsp:cNvPr id="0" name=""/>
        <dsp:cNvSpPr/>
      </dsp:nvSpPr>
      <dsp:spPr>
        <a:xfrm>
          <a:off x="3344" y="2547369"/>
          <a:ext cx="2531045" cy="10124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bg1"/>
              </a:solidFill>
            </a:rPr>
            <a:t>Digital Signature Standard (DSS)</a:t>
          </a:r>
        </a:p>
      </dsp:txBody>
      <dsp:txXfrm>
        <a:off x="509553" y="2547369"/>
        <a:ext cx="1518627" cy="1012418"/>
      </dsp:txXfrm>
    </dsp:sp>
    <dsp:sp modelId="{39C2AA06-02B6-5443-BF51-6BA6751BFB9F}">
      <dsp:nvSpPr>
        <dsp:cNvPr id="0" name=""/>
        <dsp:cNvSpPr/>
      </dsp:nvSpPr>
      <dsp:spPr>
        <a:xfrm>
          <a:off x="2205354" y="2633424"/>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Provides only a digital signature function with SHA-1</a:t>
          </a:r>
          <a:endParaRPr lang="en-US" sz="1200" kern="1200" dirty="0">
            <a:latin typeface="+mj-lt"/>
          </a:endParaRPr>
        </a:p>
      </dsp:txBody>
      <dsp:txXfrm>
        <a:off x="2625508" y="2633424"/>
        <a:ext cx="1260460" cy="840307"/>
      </dsp:txXfrm>
    </dsp:sp>
    <dsp:sp modelId="{72600144-09A5-2C43-90FB-A1DEEE3E4F9C}">
      <dsp:nvSpPr>
        <dsp:cNvPr id="0" name=""/>
        <dsp:cNvSpPr/>
      </dsp:nvSpPr>
      <dsp:spPr>
        <a:xfrm>
          <a:off x="4012014" y="2633424"/>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Cannot be used for encryption or key exchange</a:t>
          </a:r>
          <a:endParaRPr lang="en-US" sz="1200" kern="1200" dirty="0">
            <a:latin typeface="+mj-lt"/>
          </a:endParaRPr>
        </a:p>
      </dsp:txBody>
      <dsp:txXfrm>
        <a:off x="4432168" y="2633424"/>
        <a:ext cx="1260460" cy="840307"/>
      </dsp:txXfrm>
    </dsp:sp>
    <dsp:sp modelId="{4034E211-A785-1A4E-A7B1-3EDAEBCAEF14}">
      <dsp:nvSpPr>
        <dsp:cNvPr id="0" name=""/>
        <dsp:cNvSpPr/>
      </dsp:nvSpPr>
      <dsp:spPr>
        <a:xfrm>
          <a:off x="3344" y="3701526"/>
          <a:ext cx="2531045" cy="10124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bg1"/>
              </a:solidFill>
            </a:rPr>
            <a:t>Elliptic curve cryptography (ECC)</a:t>
          </a:r>
        </a:p>
      </dsp:txBody>
      <dsp:txXfrm>
        <a:off x="509553" y="3701526"/>
        <a:ext cx="1518627" cy="1012418"/>
      </dsp:txXfrm>
    </dsp:sp>
    <dsp:sp modelId="{0A76FF4F-63DB-0547-8889-A3810581EB5D}">
      <dsp:nvSpPr>
        <dsp:cNvPr id="0" name=""/>
        <dsp:cNvSpPr/>
      </dsp:nvSpPr>
      <dsp:spPr>
        <a:xfrm>
          <a:off x="2205354" y="3787581"/>
          <a:ext cx="2100767" cy="840307"/>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Security like RSA, but with much smaller keys</a:t>
          </a:r>
        </a:p>
      </dsp:txBody>
      <dsp:txXfrm>
        <a:off x="2625508" y="3787581"/>
        <a:ext cx="1260460" cy="8403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9D54F-474E-CC4B-95C2-81DB0A19FCA3}">
      <dsp:nvSpPr>
        <dsp:cNvPr id="0" name=""/>
        <dsp:cNvSpPr/>
      </dsp:nvSpPr>
      <dsp:spPr>
        <a:xfrm>
          <a:off x="10352" y="0"/>
          <a:ext cx="6995160" cy="14173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Cryptographic applications typically make use of algorithmic techniques for random number generation</a:t>
          </a:r>
        </a:p>
        <a:p>
          <a:pPr marL="114300" lvl="1" indent="-114300" algn="l" defTabSz="533400" rtl="0">
            <a:lnSpc>
              <a:spcPct val="90000"/>
            </a:lnSpc>
            <a:spcBef>
              <a:spcPct val="0"/>
            </a:spcBef>
            <a:spcAft>
              <a:spcPct val="15000"/>
            </a:spcAft>
            <a:buChar char="•"/>
          </a:pPr>
          <a:r>
            <a:rPr lang="en-US" sz="1200" kern="1200"/>
            <a:t>Algorithms are deterministic and therefore produce sequences of numbers that are not statistically random</a:t>
          </a:r>
        </a:p>
      </dsp:txBody>
      <dsp:txXfrm>
        <a:off x="51864" y="41512"/>
        <a:ext cx="5465760" cy="1334296"/>
      </dsp:txXfrm>
    </dsp:sp>
    <dsp:sp modelId="{32E07777-A947-E842-94D1-72551D4A26BB}">
      <dsp:nvSpPr>
        <dsp:cNvPr id="0" name=""/>
        <dsp:cNvSpPr/>
      </dsp:nvSpPr>
      <dsp:spPr>
        <a:xfrm>
          <a:off x="617219" y="1653539"/>
          <a:ext cx="6995160" cy="14173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Pseudorandom numbers are:</a:t>
          </a:r>
        </a:p>
        <a:p>
          <a:pPr marL="114300" lvl="1" indent="-114300" algn="l" defTabSz="533400" rtl="0">
            <a:lnSpc>
              <a:spcPct val="90000"/>
            </a:lnSpc>
            <a:spcBef>
              <a:spcPct val="0"/>
            </a:spcBef>
            <a:spcAft>
              <a:spcPct val="15000"/>
            </a:spcAft>
            <a:buChar char="•"/>
          </a:pPr>
          <a:r>
            <a:rPr lang="en-US" sz="1200" kern="1200"/>
            <a:t>Sequences produced that satisfy statistical randomness tests</a:t>
          </a:r>
        </a:p>
        <a:p>
          <a:pPr marL="114300" lvl="1" indent="-114300" algn="l" defTabSz="533400" rtl="0">
            <a:lnSpc>
              <a:spcPct val="90000"/>
            </a:lnSpc>
            <a:spcBef>
              <a:spcPct val="0"/>
            </a:spcBef>
            <a:spcAft>
              <a:spcPct val="15000"/>
            </a:spcAft>
            <a:buChar char="•"/>
          </a:pPr>
          <a:r>
            <a:rPr lang="en-US" sz="1200" kern="1200"/>
            <a:t>Likely to be predictable</a:t>
          </a:r>
        </a:p>
      </dsp:txBody>
      <dsp:txXfrm>
        <a:off x="658731" y="1695051"/>
        <a:ext cx="5373658" cy="1334296"/>
      </dsp:txXfrm>
    </dsp:sp>
    <dsp:sp modelId="{39F43FAA-70B5-AD48-AF88-5D3BF488095D}">
      <dsp:nvSpPr>
        <dsp:cNvPr id="0" name=""/>
        <dsp:cNvSpPr/>
      </dsp:nvSpPr>
      <dsp:spPr>
        <a:xfrm>
          <a:off x="1234439" y="3307079"/>
          <a:ext cx="6995160" cy="14173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True random number generator (TRNG):</a:t>
          </a:r>
        </a:p>
        <a:p>
          <a:pPr marL="114300" lvl="1" indent="-114300" algn="l" defTabSz="533400" rtl="0">
            <a:lnSpc>
              <a:spcPct val="90000"/>
            </a:lnSpc>
            <a:spcBef>
              <a:spcPct val="0"/>
            </a:spcBef>
            <a:spcAft>
              <a:spcPct val="15000"/>
            </a:spcAft>
            <a:buChar char="•"/>
          </a:pPr>
          <a:r>
            <a:rPr lang="en-US" sz="1200" kern="1200"/>
            <a:t>Uses a nondeterministic source to produce randomness</a:t>
          </a:r>
        </a:p>
        <a:p>
          <a:pPr marL="114300" lvl="1" indent="-114300" algn="l" defTabSz="533400" rtl="0">
            <a:lnSpc>
              <a:spcPct val="90000"/>
            </a:lnSpc>
            <a:spcBef>
              <a:spcPct val="0"/>
            </a:spcBef>
            <a:spcAft>
              <a:spcPct val="15000"/>
            </a:spcAft>
            <a:buChar char="•"/>
          </a:pPr>
          <a:r>
            <a:rPr lang="en-US" sz="1200" kern="1200"/>
            <a:t>Most operate by measuring unpredictable natural processes</a:t>
          </a:r>
        </a:p>
        <a:p>
          <a:pPr marL="228600" lvl="2" indent="-114300" algn="l" defTabSz="533400" rtl="0">
            <a:lnSpc>
              <a:spcPct val="90000"/>
            </a:lnSpc>
            <a:spcBef>
              <a:spcPct val="0"/>
            </a:spcBef>
            <a:spcAft>
              <a:spcPct val="15000"/>
            </a:spcAft>
            <a:buChar char="•"/>
          </a:pPr>
          <a:r>
            <a:rPr lang="en-US" sz="1200" kern="1200"/>
            <a:t>e.g. radiation, gas discharge, leaky capacitors</a:t>
          </a:r>
        </a:p>
        <a:p>
          <a:pPr marL="114300" lvl="1" indent="-114300" algn="l" defTabSz="533400" rtl="0">
            <a:lnSpc>
              <a:spcPct val="90000"/>
            </a:lnSpc>
            <a:spcBef>
              <a:spcPct val="0"/>
            </a:spcBef>
            <a:spcAft>
              <a:spcPct val="15000"/>
            </a:spcAft>
            <a:buChar char="•"/>
          </a:pPr>
          <a:r>
            <a:rPr lang="en-US" sz="1200" kern="1200"/>
            <a:t>Increasingly provided on modern processors </a:t>
          </a:r>
        </a:p>
      </dsp:txBody>
      <dsp:txXfrm>
        <a:off x="1275951" y="3348591"/>
        <a:ext cx="5373657" cy="1334296"/>
      </dsp:txXfrm>
    </dsp:sp>
    <dsp:sp modelId="{CBF80BE6-74D6-CD4B-8A65-7D0E999A8C05}">
      <dsp:nvSpPr>
        <dsp:cNvPr id="0" name=""/>
        <dsp:cNvSpPr/>
      </dsp:nvSpPr>
      <dsp:spPr>
        <a:xfrm>
          <a:off x="6073901" y="1074801"/>
          <a:ext cx="921258" cy="92125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81184" y="1074801"/>
        <a:ext cx="506692" cy="693247"/>
      </dsp:txXfrm>
    </dsp:sp>
    <dsp:sp modelId="{06D43A7C-8270-7D41-8AC0-8DD98C3B5E42}">
      <dsp:nvSpPr>
        <dsp:cNvPr id="0" name=""/>
        <dsp:cNvSpPr/>
      </dsp:nvSpPr>
      <dsp:spPr>
        <a:xfrm>
          <a:off x="6691121" y="2718892"/>
          <a:ext cx="921258" cy="92125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98404" y="2718892"/>
        <a:ext cx="506692" cy="6932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27BD4-6829-8C40-AB05-41ECB69BE522}">
      <dsp:nvSpPr>
        <dsp:cNvPr id="0" name=""/>
        <dsp:cNvSpPr/>
      </dsp:nvSpPr>
      <dsp:spPr>
        <a:xfrm>
          <a:off x="0" y="0"/>
          <a:ext cx="8229600" cy="4454525"/>
        </a:xfrm>
        <a:prstGeom prst="roundRect">
          <a:avLst>
            <a:gd name="adj" fmla="val 8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28575"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3457206" numCol="1" spcCol="1270" anchor="t" anchorCtr="0">
          <a:noAutofit/>
        </a:bodyPr>
        <a:lstStyle/>
        <a:p>
          <a:pPr marL="0" lvl="0" indent="0" algn="l" defTabSz="1066800" rtl="0">
            <a:lnSpc>
              <a:spcPct val="90000"/>
            </a:lnSpc>
            <a:spcBef>
              <a:spcPct val="0"/>
            </a:spcBef>
            <a:spcAft>
              <a:spcPct val="35000"/>
            </a:spcAft>
            <a:buNone/>
          </a:pPr>
          <a:r>
            <a:rPr lang="en-US" sz="2400" b="1" kern="1200" dirty="0">
              <a:solidFill>
                <a:schemeClr val="tx1"/>
              </a:solidFill>
              <a:effectLst/>
              <a:latin typeface="+mj-lt"/>
            </a:rPr>
            <a:t>Common to encrypt transmitted data</a:t>
          </a:r>
          <a:endParaRPr lang="en-US" sz="2400" kern="1200" dirty="0">
            <a:solidFill>
              <a:schemeClr val="tx1"/>
            </a:solidFill>
            <a:effectLst/>
            <a:latin typeface="+mj-lt"/>
          </a:endParaRPr>
        </a:p>
      </dsp:txBody>
      <dsp:txXfrm>
        <a:off x="110898" y="110898"/>
        <a:ext cx="8007804" cy="4232729"/>
      </dsp:txXfrm>
    </dsp:sp>
    <dsp:sp modelId="{93C49ED3-9BD3-5440-8F1D-4DCD6D962765}">
      <dsp:nvSpPr>
        <dsp:cNvPr id="0" name=""/>
        <dsp:cNvSpPr/>
      </dsp:nvSpPr>
      <dsp:spPr>
        <a:xfrm>
          <a:off x="205740" y="1113631"/>
          <a:ext cx="7818120" cy="3118167"/>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38100"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1980036" numCol="1" spcCol="1270" anchor="t" anchorCtr="0">
          <a:noAutofit/>
        </a:bodyPr>
        <a:lstStyle/>
        <a:p>
          <a:pPr marL="0" lvl="0" indent="0" algn="l" defTabSz="1066800" rtl="0">
            <a:lnSpc>
              <a:spcPct val="90000"/>
            </a:lnSpc>
            <a:spcBef>
              <a:spcPct val="0"/>
            </a:spcBef>
            <a:spcAft>
              <a:spcPct val="35000"/>
            </a:spcAft>
            <a:buNone/>
          </a:pPr>
          <a:r>
            <a:rPr lang="en-US" sz="2400" b="1" kern="1200" dirty="0">
              <a:solidFill>
                <a:schemeClr val="tx1"/>
              </a:solidFill>
              <a:latin typeface="+mj-lt"/>
            </a:rPr>
            <a:t>Much less common for stored data</a:t>
          </a:r>
        </a:p>
      </dsp:txBody>
      <dsp:txXfrm>
        <a:off x="301634" y="1209525"/>
        <a:ext cx="7626332" cy="2926379"/>
      </dsp:txXfrm>
    </dsp:sp>
    <dsp:sp modelId="{5FC9EDE9-9924-2240-AF38-EBDF3CB9104D}">
      <dsp:nvSpPr>
        <dsp:cNvPr id="0" name=""/>
        <dsp:cNvSpPr/>
      </dsp:nvSpPr>
      <dsp:spPr>
        <a:xfrm>
          <a:off x="381006" y="2016308"/>
          <a:ext cx="1563624" cy="616325"/>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There is often little protection beyond domain authentication and operating system access controls</a:t>
          </a:r>
        </a:p>
      </dsp:txBody>
      <dsp:txXfrm>
        <a:off x="399960" y="2035262"/>
        <a:ext cx="1525716" cy="578417"/>
      </dsp:txXfrm>
    </dsp:sp>
    <dsp:sp modelId="{6E83172A-5826-4341-BCA6-BDD68C8DA795}">
      <dsp:nvSpPr>
        <dsp:cNvPr id="0" name=""/>
        <dsp:cNvSpPr/>
      </dsp:nvSpPr>
      <dsp:spPr>
        <a:xfrm>
          <a:off x="381006" y="2819398"/>
          <a:ext cx="1596397" cy="475402"/>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Data are archived for indefinite periods</a:t>
          </a:r>
        </a:p>
      </dsp:txBody>
      <dsp:txXfrm>
        <a:off x="395626" y="2834018"/>
        <a:ext cx="1567157" cy="446162"/>
      </dsp:txXfrm>
    </dsp:sp>
    <dsp:sp modelId="{255611C6-259B-3745-9D82-1FE2FA70BB9A}">
      <dsp:nvSpPr>
        <dsp:cNvPr id="0" name=""/>
        <dsp:cNvSpPr/>
      </dsp:nvSpPr>
      <dsp:spPr>
        <a:xfrm>
          <a:off x="381006" y="3428999"/>
          <a:ext cx="1563624" cy="616325"/>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rPr>
            <a:t>Even though erased, until disk sectors are reused data are recoverable</a:t>
          </a:r>
        </a:p>
      </dsp:txBody>
      <dsp:txXfrm>
        <a:off x="399960" y="3447953"/>
        <a:ext cx="1525716" cy="578417"/>
      </dsp:txXfrm>
    </dsp:sp>
    <dsp:sp modelId="{188FBCD3-1600-D04D-8E8A-992194F0471C}">
      <dsp:nvSpPr>
        <dsp:cNvPr id="0" name=""/>
        <dsp:cNvSpPr/>
      </dsp:nvSpPr>
      <dsp:spPr>
        <a:xfrm>
          <a:off x="2139696" y="2227262"/>
          <a:ext cx="5678424" cy="1781810"/>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28575"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1005733" numCol="1" spcCol="1270" anchor="t" anchorCtr="0">
          <a:noAutofit/>
        </a:bodyPr>
        <a:lstStyle/>
        <a:p>
          <a:pPr marL="0" lvl="0" indent="0" algn="l" defTabSz="1066800" rtl="0">
            <a:lnSpc>
              <a:spcPct val="90000"/>
            </a:lnSpc>
            <a:spcBef>
              <a:spcPct val="0"/>
            </a:spcBef>
            <a:spcAft>
              <a:spcPct val="35000"/>
            </a:spcAft>
            <a:buNone/>
          </a:pPr>
          <a:r>
            <a:rPr lang="en-US" sz="2400" b="1" kern="1200" dirty="0">
              <a:solidFill>
                <a:schemeClr val="tx1"/>
              </a:solidFill>
              <a:latin typeface="+mj-lt"/>
            </a:rPr>
            <a:t>Approaches to encrypt stored data:</a:t>
          </a:r>
          <a:endParaRPr lang="en-US" sz="2400" kern="1200" dirty="0">
            <a:solidFill>
              <a:schemeClr val="tx1"/>
            </a:solidFill>
            <a:latin typeface="+mj-lt"/>
          </a:endParaRPr>
        </a:p>
      </dsp:txBody>
      <dsp:txXfrm>
        <a:off x="2194493" y="2282059"/>
        <a:ext cx="5568830" cy="1672216"/>
      </dsp:txXfrm>
    </dsp:sp>
    <dsp:sp modelId="{8CF22125-005B-ED4E-8441-F0AAC4C9ED8E}">
      <dsp:nvSpPr>
        <dsp:cNvPr id="0" name=""/>
        <dsp:cNvSpPr/>
      </dsp:nvSpPr>
      <dsp:spPr>
        <a:xfrm>
          <a:off x="2281656"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Use a commercially available encryption package</a:t>
          </a:r>
        </a:p>
      </dsp:txBody>
      <dsp:txXfrm>
        <a:off x="2306315" y="3053736"/>
        <a:ext cx="1275601" cy="752496"/>
      </dsp:txXfrm>
    </dsp:sp>
    <dsp:sp modelId="{63CE57F3-E9E1-9C47-9735-2F58AA6459EA}">
      <dsp:nvSpPr>
        <dsp:cNvPr id="0" name=""/>
        <dsp:cNvSpPr/>
      </dsp:nvSpPr>
      <dsp:spPr>
        <a:xfrm>
          <a:off x="3636894"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Back-end appliance</a:t>
          </a:r>
          <a:endParaRPr lang="en-US" sz="1400" kern="1200" dirty="0">
            <a:latin typeface="+mj-lt"/>
          </a:endParaRPr>
        </a:p>
      </dsp:txBody>
      <dsp:txXfrm>
        <a:off x="3661553" y="3053736"/>
        <a:ext cx="1275601" cy="752496"/>
      </dsp:txXfrm>
    </dsp:sp>
    <dsp:sp modelId="{55E054E3-CA31-BA4C-8F2E-C80ADFD26591}">
      <dsp:nvSpPr>
        <dsp:cNvPr id="0" name=""/>
        <dsp:cNvSpPr/>
      </dsp:nvSpPr>
      <dsp:spPr>
        <a:xfrm>
          <a:off x="4992132"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Library based tape encryption</a:t>
          </a:r>
          <a:endParaRPr lang="en-US" sz="1400" kern="1200" dirty="0">
            <a:latin typeface="+mj-lt"/>
          </a:endParaRPr>
        </a:p>
      </dsp:txBody>
      <dsp:txXfrm>
        <a:off x="5016791" y="3053736"/>
        <a:ext cx="1275601" cy="752496"/>
      </dsp:txXfrm>
    </dsp:sp>
    <dsp:sp modelId="{1887D0B3-502C-A445-A08A-951A81A766EC}">
      <dsp:nvSpPr>
        <dsp:cNvPr id="0" name=""/>
        <dsp:cNvSpPr/>
      </dsp:nvSpPr>
      <dsp:spPr>
        <a:xfrm>
          <a:off x="6347370"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Background laptop/PC data encryption</a:t>
          </a:r>
          <a:endParaRPr lang="en-US" sz="1400" kern="1200" dirty="0">
            <a:latin typeface="+mj-lt"/>
          </a:endParaRPr>
        </a:p>
      </dsp:txBody>
      <dsp:txXfrm>
        <a:off x="6372029" y="3053736"/>
        <a:ext cx="1275601" cy="75249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1D77E-6AC8-8E42-B99A-293D993351D8}">
      <dsp:nvSpPr>
        <dsp:cNvPr id="0" name=""/>
        <dsp:cNvSpPr/>
      </dsp:nvSpPr>
      <dsp:spPr>
        <a:xfrm>
          <a:off x="0" y="0"/>
          <a:ext cx="8229600" cy="1440180"/>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b="0" kern="1200" dirty="0">
              <a:solidFill>
                <a:srgbClr val="800000"/>
              </a:solidFill>
              <a:effectLst>
                <a:outerShdw blurRad="38100" dist="38100" dir="2700000" algn="tl">
                  <a:srgbClr val="000000">
                    <a:alpha val="43137"/>
                  </a:srgbClr>
                </a:outerShdw>
              </a:effectLst>
              <a:latin typeface="+mj-lt"/>
            </a:rPr>
            <a:t>The four means of authenticating user identity are based on:</a:t>
          </a:r>
        </a:p>
      </dsp:txBody>
      <dsp:txXfrm>
        <a:off x="0" y="0"/>
        <a:ext cx="8229600" cy="1440180"/>
      </dsp:txXfrm>
    </dsp:sp>
    <dsp:sp modelId="{198BB093-4285-EC44-88FF-71FB54257C73}">
      <dsp:nvSpPr>
        <dsp:cNvPr id="0" name=""/>
        <dsp:cNvSpPr/>
      </dsp:nvSpPr>
      <dsp:spPr>
        <a:xfrm>
          <a:off x="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Something</a:t>
          </a:r>
        </a:p>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you know</a:t>
          </a:r>
        </a:p>
        <a:p>
          <a:pPr marL="0" lvl="0" indent="0" algn="ctr" defTabSz="1066800" rtl="0">
            <a:lnSpc>
              <a:spcPct val="100000"/>
            </a:lnSpc>
            <a:spcBef>
              <a:spcPct val="0"/>
            </a:spcBef>
            <a:spcAft>
              <a:spcPts val="0"/>
            </a:spcAft>
            <a:buNone/>
          </a:pPr>
          <a:endParaRPr lang="en-US" sz="1800" b="0" kern="1200" dirty="0">
            <a:ln>
              <a:solidFill>
                <a:schemeClr val="bg2">
                  <a:lumMod val="50000"/>
                </a:schemeClr>
              </a:solidFill>
            </a:ln>
            <a:solidFill>
              <a:srgbClr val="0000FF"/>
            </a:solidFill>
            <a:latin typeface="+mj-lt"/>
          </a:endParaRPr>
        </a:p>
        <a:p>
          <a:pPr marL="0" lvl="0" indent="0" algn="ctr" defTabSz="1066800" rtl="0">
            <a:lnSpc>
              <a:spcPct val="100000"/>
            </a:lnSpc>
            <a:spcBef>
              <a:spcPct val="0"/>
            </a:spcBef>
            <a:spcAft>
              <a:spcPts val="0"/>
            </a:spcAft>
            <a:buNone/>
          </a:pPr>
          <a:endParaRPr lang="en-US" sz="1800" b="0" kern="1200" dirty="0">
            <a:ln>
              <a:solidFill>
                <a:schemeClr val="bg2">
                  <a:lumMod val="50000"/>
                </a:schemeClr>
              </a:solidFill>
            </a:ln>
            <a:solidFill>
              <a:srgbClr val="0000FF"/>
            </a:solidFill>
            <a:latin typeface="+mj-lt"/>
          </a:endParaRP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Password, PIN, answers to prearranged questions</a:t>
          </a:r>
        </a:p>
      </dsp:txBody>
      <dsp:txXfrm>
        <a:off x="0" y="1440180"/>
        <a:ext cx="2057399" cy="3024378"/>
      </dsp:txXfrm>
    </dsp:sp>
    <dsp:sp modelId="{0B6B2944-485F-D94E-91E5-D49764415E8F}">
      <dsp:nvSpPr>
        <dsp:cNvPr id="0" name=""/>
        <dsp:cNvSpPr/>
      </dsp:nvSpPr>
      <dsp:spPr>
        <a:xfrm>
          <a:off x="205740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Something</a:t>
          </a:r>
        </a:p>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you have</a:t>
          </a:r>
        </a:p>
        <a:p>
          <a:pPr marL="0" lvl="0" indent="0" algn="ctr" defTabSz="1066800" rtl="0">
            <a:lnSpc>
              <a:spcPct val="100000"/>
            </a:lnSpc>
            <a:spcBef>
              <a:spcPct val="0"/>
            </a:spcBef>
            <a:spcAft>
              <a:spcPts val="0"/>
            </a:spcAft>
            <a:buNone/>
          </a:pPr>
          <a:r>
            <a:rPr lang="en-US" sz="1800" b="0" kern="1200" dirty="0">
              <a:ln>
                <a:solidFill>
                  <a:schemeClr val="bg2">
                    <a:lumMod val="50000"/>
                  </a:schemeClr>
                </a:solidFill>
              </a:ln>
              <a:solidFill>
                <a:srgbClr val="0000FF"/>
              </a:solidFill>
              <a:latin typeface="+mj-lt"/>
            </a:rPr>
            <a:t> (token)</a:t>
          </a:r>
        </a:p>
        <a:p>
          <a:pPr marL="0" lvl="0" indent="0" algn="ctr" defTabSz="1066800" rtl="0">
            <a:lnSpc>
              <a:spcPct val="100000"/>
            </a:lnSpc>
            <a:spcBef>
              <a:spcPct val="0"/>
            </a:spcBef>
            <a:spcAft>
              <a:spcPts val="0"/>
            </a:spcAft>
            <a:buNone/>
          </a:pPr>
          <a:endParaRPr lang="en-US" sz="1800" b="0" kern="1200" dirty="0">
            <a:ln>
              <a:solidFill>
                <a:schemeClr val="bg2">
                  <a:lumMod val="50000"/>
                </a:schemeClr>
              </a:solidFill>
            </a:ln>
            <a:solidFill>
              <a:srgbClr val="0000FF"/>
            </a:solidFill>
            <a:latin typeface="+mj-lt"/>
          </a:endParaRP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Smartcard, electronic keycard, physical key</a:t>
          </a:r>
        </a:p>
      </dsp:txBody>
      <dsp:txXfrm>
        <a:off x="2057400" y="1440180"/>
        <a:ext cx="2057399" cy="3024378"/>
      </dsp:txXfrm>
    </dsp:sp>
    <dsp:sp modelId="{BCF55D28-D450-0B40-8AFF-C3F11E85BEFF}">
      <dsp:nvSpPr>
        <dsp:cNvPr id="0" name=""/>
        <dsp:cNvSpPr/>
      </dsp:nvSpPr>
      <dsp:spPr>
        <a:xfrm>
          <a:off x="411480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Something</a:t>
          </a:r>
        </a:p>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you are</a:t>
          </a:r>
        </a:p>
        <a:p>
          <a:pPr marL="0" lvl="0" indent="0" algn="ctr" defTabSz="1066800" rtl="0">
            <a:lnSpc>
              <a:spcPct val="100000"/>
            </a:lnSpc>
            <a:spcBef>
              <a:spcPct val="0"/>
            </a:spcBef>
            <a:spcAft>
              <a:spcPts val="0"/>
            </a:spcAft>
            <a:buNone/>
          </a:pPr>
          <a:r>
            <a:rPr lang="en-US" sz="1600" b="0" kern="1200" dirty="0">
              <a:ln>
                <a:solidFill>
                  <a:schemeClr val="bg2">
                    <a:lumMod val="50000"/>
                  </a:schemeClr>
                </a:solidFill>
              </a:ln>
              <a:solidFill>
                <a:srgbClr val="0000FF"/>
              </a:solidFill>
              <a:latin typeface="+mj-lt"/>
            </a:rPr>
            <a:t>(static biometrics)</a:t>
          </a:r>
        </a:p>
        <a:p>
          <a:pPr marL="0" lvl="0" indent="0" algn="ctr" defTabSz="1066800" rtl="0">
            <a:lnSpc>
              <a:spcPct val="100000"/>
            </a:lnSpc>
            <a:spcBef>
              <a:spcPct val="0"/>
            </a:spcBef>
            <a:spcAft>
              <a:spcPts val="0"/>
            </a:spcAft>
            <a:buNone/>
          </a:pPr>
          <a:endParaRPr lang="en-US" sz="1800" b="0" kern="1200" dirty="0">
            <a:ln>
              <a:solidFill>
                <a:schemeClr val="bg2">
                  <a:lumMod val="50000"/>
                </a:schemeClr>
              </a:solidFill>
            </a:ln>
            <a:solidFill>
              <a:srgbClr val="0000FF"/>
            </a:solidFill>
            <a:latin typeface="+mj-lt"/>
          </a:endParaRP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Fingerprint, retina, face</a:t>
          </a:r>
        </a:p>
      </dsp:txBody>
      <dsp:txXfrm>
        <a:off x="4114800" y="1440180"/>
        <a:ext cx="2057399" cy="3024378"/>
      </dsp:txXfrm>
    </dsp:sp>
    <dsp:sp modelId="{83BB62CB-8350-7548-AF1C-8700E4AF25F5}">
      <dsp:nvSpPr>
        <dsp:cNvPr id="0" name=""/>
        <dsp:cNvSpPr/>
      </dsp:nvSpPr>
      <dsp:spPr>
        <a:xfrm>
          <a:off x="6172199"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Something</a:t>
          </a:r>
        </a:p>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you do</a:t>
          </a:r>
        </a:p>
        <a:p>
          <a:pPr marL="0" lvl="0" indent="0" algn="ctr" defTabSz="1066800" rtl="0">
            <a:lnSpc>
              <a:spcPct val="100000"/>
            </a:lnSpc>
            <a:spcBef>
              <a:spcPct val="0"/>
            </a:spcBef>
            <a:spcAft>
              <a:spcPts val="0"/>
            </a:spcAft>
            <a:buNone/>
          </a:pPr>
          <a:r>
            <a:rPr lang="en-US" sz="1400" b="0" kern="1200" dirty="0">
              <a:ln>
                <a:solidFill>
                  <a:schemeClr val="bg2">
                    <a:lumMod val="50000"/>
                  </a:schemeClr>
                </a:solidFill>
              </a:ln>
              <a:solidFill>
                <a:srgbClr val="0000FF"/>
              </a:solidFill>
              <a:latin typeface="+mj-lt"/>
            </a:rPr>
            <a:t>(dynamic biometrics)</a:t>
          </a:r>
        </a:p>
        <a:p>
          <a:pPr marL="0" lvl="0" indent="0" algn="ctr" defTabSz="1066800" rtl="0">
            <a:lnSpc>
              <a:spcPct val="100000"/>
            </a:lnSpc>
            <a:spcBef>
              <a:spcPct val="0"/>
            </a:spcBef>
            <a:spcAft>
              <a:spcPts val="0"/>
            </a:spcAft>
            <a:buNone/>
          </a:pPr>
          <a:r>
            <a:rPr lang="en-US" sz="2400" b="0" kern="1200" dirty="0">
              <a:ln>
                <a:solidFill>
                  <a:schemeClr val="bg2">
                    <a:lumMod val="50000"/>
                  </a:schemeClr>
                </a:solidFill>
              </a:ln>
              <a:solidFill>
                <a:srgbClr val="0000FF"/>
              </a:solidFill>
              <a:latin typeface="+mj-lt"/>
            </a:rPr>
            <a:t> </a:t>
          </a:r>
        </a:p>
        <a:p>
          <a:pPr marL="171450" lvl="1" indent="-171450" algn="l" defTabSz="844550" rtl="0">
            <a:lnSpc>
              <a:spcPct val="90000"/>
            </a:lnSpc>
            <a:spcBef>
              <a:spcPct val="0"/>
            </a:spcBef>
            <a:spcAft>
              <a:spcPct val="15000"/>
            </a:spcAft>
            <a:buChar char="•"/>
          </a:pPr>
          <a:r>
            <a:rPr lang="en-US" sz="1900" b="0" kern="1200" dirty="0">
              <a:solidFill>
                <a:srgbClr val="800000"/>
              </a:solidFill>
              <a:latin typeface="+mj-lt"/>
            </a:rPr>
            <a:t>Voice pattern, handwriting, typing rhythm </a:t>
          </a:r>
        </a:p>
      </dsp:txBody>
      <dsp:txXfrm>
        <a:off x="6172199" y="1440180"/>
        <a:ext cx="2057399" cy="3024378"/>
      </dsp:txXfrm>
    </dsp:sp>
    <dsp:sp modelId="{216527E0-2AA5-794B-AC2B-3E3DC5EF240C}">
      <dsp:nvSpPr>
        <dsp:cNvPr id="0" name=""/>
        <dsp:cNvSpPr/>
      </dsp:nvSpPr>
      <dsp:spPr>
        <a:xfrm>
          <a:off x="0" y="4464558"/>
          <a:ext cx="8229600" cy="336042"/>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0F7F3-A1DD-5F43-804E-8C96C34E8E80}">
      <dsp:nvSpPr>
        <dsp:cNvPr id="0" name=""/>
        <dsp:cNvSpPr/>
      </dsp:nvSpPr>
      <dsp:spPr>
        <a:xfrm rot="5400000">
          <a:off x="976623" y="1187375"/>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9E0215A-C0BE-D140-B2CF-9D84742E39D9}">
      <dsp:nvSpPr>
        <dsp:cNvPr id="0" name=""/>
        <dsp:cNvSpPr/>
      </dsp:nvSpPr>
      <dsp:spPr>
        <a:xfrm>
          <a:off x="698402" y="23283"/>
          <a:ext cx="1767802" cy="1237404"/>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Assurance Level</a:t>
          </a:r>
        </a:p>
      </dsp:txBody>
      <dsp:txXfrm>
        <a:off x="758818" y="83699"/>
        <a:ext cx="1646970" cy="1116572"/>
      </dsp:txXfrm>
    </dsp:sp>
    <dsp:sp modelId="{B2CB29D6-A6C6-8044-B402-A60BB7F04896}">
      <dsp:nvSpPr>
        <dsp:cNvPr id="0" name=""/>
        <dsp:cNvSpPr/>
      </dsp:nvSpPr>
      <dsp:spPr>
        <a:xfrm>
          <a:off x="2466205" y="141298"/>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BF4B76E-58A4-5942-B229-14A274B7340E}">
      <dsp:nvSpPr>
        <dsp:cNvPr id="0" name=""/>
        <dsp:cNvSpPr/>
      </dsp:nvSpPr>
      <dsp:spPr>
        <a:xfrm rot="5400000">
          <a:off x="2442319" y="2577389"/>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6B1499-A36B-5849-9F15-CDCD337DBAA1}">
      <dsp:nvSpPr>
        <dsp:cNvPr id="0" name=""/>
        <dsp:cNvSpPr/>
      </dsp:nvSpPr>
      <dsp:spPr>
        <a:xfrm>
          <a:off x="2164098" y="1413297"/>
          <a:ext cx="1767802" cy="1237404"/>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Potential impact</a:t>
          </a:r>
        </a:p>
      </dsp:txBody>
      <dsp:txXfrm>
        <a:off x="2224514" y="1473713"/>
        <a:ext cx="1646970" cy="1116572"/>
      </dsp:txXfrm>
    </dsp:sp>
    <dsp:sp modelId="{CF5B2834-1426-A24A-BF89-E66E9ADEAB26}">
      <dsp:nvSpPr>
        <dsp:cNvPr id="0" name=""/>
        <dsp:cNvSpPr/>
      </dsp:nvSpPr>
      <dsp:spPr>
        <a:xfrm>
          <a:off x="3931901" y="1531312"/>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5AF4232-C73F-004E-BAAA-CBA395BB2B63}">
      <dsp:nvSpPr>
        <dsp:cNvPr id="0" name=""/>
        <dsp:cNvSpPr/>
      </dsp:nvSpPr>
      <dsp:spPr>
        <a:xfrm>
          <a:off x="3629794" y="2803311"/>
          <a:ext cx="1767802" cy="1237404"/>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Areas of risk</a:t>
          </a:r>
        </a:p>
      </dsp:txBody>
      <dsp:txXfrm>
        <a:off x="3690210" y="2863727"/>
        <a:ext cx="1646970" cy="11165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AEE09-94F7-6448-A0C0-E9068B05211E}">
      <dsp:nvSpPr>
        <dsp:cNvPr id="0" name=""/>
        <dsp:cNvSpPr/>
      </dsp:nvSpPr>
      <dsp:spPr>
        <a:xfrm>
          <a:off x="10355"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90000"/>
            </a:lnSpc>
            <a:spcBef>
              <a:spcPct val="0"/>
            </a:spcBef>
            <a:spcAft>
              <a:spcPct val="35000"/>
            </a:spcAft>
            <a:buNone/>
          </a:pPr>
          <a:r>
            <a:rPr lang="en-US" sz="2400" kern="1200" baseline="0" dirty="0">
              <a:latin typeface="+mn-lt"/>
            </a:rPr>
            <a:t>Describes an organization’s degree of certainty that a user has presented a credential that refers to his or her identity</a:t>
          </a:r>
        </a:p>
      </dsp:txBody>
      <dsp:txXfrm>
        <a:off x="10355" y="0"/>
        <a:ext cx="2611933" cy="1598577"/>
      </dsp:txXfrm>
    </dsp:sp>
    <dsp:sp modelId="{91019BAD-B543-2445-BBF8-E388510F8D37}">
      <dsp:nvSpPr>
        <dsp:cNvPr id="0" name=""/>
        <dsp:cNvSpPr/>
      </dsp:nvSpPr>
      <dsp:spPr>
        <a:xfrm>
          <a:off x="2808833"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More specifically is defined as:</a:t>
          </a:r>
        </a:p>
      </dsp:txBody>
      <dsp:txXfrm>
        <a:off x="2808833" y="0"/>
        <a:ext cx="2611933" cy="1598577"/>
      </dsp:txXfrm>
    </dsp:sp>
    <dsp:sp modelId="{B7A2F760-A94D-5B49-9422-16E77080565F}">
      <dsp:nvSpPr>
        <dsp:cNvPr id="0" name=""/>
        <dsp:cNvSpPr/>
      </dsp:nvSpPr>
      <dsp:spPr>
        <a:xfrm>
          <a:off x="3070026" y="1600138"/>
          <a:ext cx="2089546" cy="16066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a:t>The degree of confidence in the vetting process used to establish the identity of the individual to whom the credential was issued</a:t>
          </a:r>
        </a:p>
      </dsp:txBody>
      <dsp:txXfrm>
        <a:off x="3117083" y="1647195"/>
        <a:ext cx="1995432" cy="1512529"/>
      </dsp:txXfrm>
    </dsp:sp>
    <dsp:sp modelId="{1ECB4796-3FDF-354E-B39F-56EBB879956D}">
      <dsp:nvSpPr>
        <dsp:cNvPr id="0" name=""/>
        <dsp:cNvSpPr/>
      </dsp:nvSpPr>
      <dsp:spPr>
        <a:xfrm>
          <a:off x="3070026" y="3453957"/>
          <a:ext cx="2089546" cy="16066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a:t>The degree of confidence that the individual who uses the credential is the individual to whom the credential was issued</a:t>
          </a:r>
        </a:p>
      </dsp:txBody>
      <dsp:txXfrm>
        <a:off x="3117083" y="3501014"/>
        <a:ext cx="1995432" cy="1512529"/>
      </dsp:txXfrm>
    </dsp:sp>
    <dsp:sp modelId="{6042A813-5AF4-554E-884A-DEE78A8A344A}">
      <dsp:nvSpPr>
        <dsp:cNvPr id="0" name=""/>
        <dsp:cNvSpPr/>
      </dsp:nvSpPr>
      <dsp:spPr>
        <a:xfrm>
          <a:off x="5616661"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Four levels of assurance</a:t>
          </a:r>
        </a:p>
      </dsp:txBody>
      <dsp:txXfrm>
        <a:off x="5616661" y="0"/>
        <a:ext cx="2611933" cy="1598577"/>
      </dsp:txXfrm>
    </dsp:sp>
    <dsp:sp modelId="{72C8A79C-BC82-2844-9B2D-E9B9EDF6F508}">
      <dsp:nvSpPr>
        <dsp:cNvPr id="0" name=""/>
        <dsp:cNvSpPr/>
      </dsp:nvSpPr>
      <dsp:spPr>
        <a:xfrm>
          <a:off x="5877855" y="1598707"/>
          <a:ext cx="2089546" cy="7762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1</a:t>
          </a:r>
        </a:p>
        <a:p>
          <a:pPr marL="57150" lvl="1" indent="-57150" algn="l" defTabSz="444500" rtl="0">
            <a:lnSpc>
              <a:spcPct val="90000"/>
            </a:lnSpc>
            <a:spcBef>
              <a:spcPct val="0"/>
            </a:spcBef>
            <a:spcAft>
              <a:spcPct val="15000"/>
            </a:spcAft>
            <a:buChar char="•"/>
          </a:pPr>
          <a:r>
            <a:rPr lang="en-US" sz="1000" kern="1200"/>
            <a:t>Little or no confidence in the asserted identity's validity</a:t>
          </a:r>
        </a:p>
      </dsp:txBody>
      <dsp:txXfrm>
        <a:off x="5900591" y="1621443"/>
        <a:ext cx="2044074" cy="730790"/>
      </dsp:txXfrm>
    </dsp:sp>
    <dsp:sp modelId="{684B1449-EB48-6C42-9F0B-BD87224F03EB}">
      <dsp:nvSpPr>
        <dsp:cNvPr id="0" name=""/>
        <dsp:cNvSpPr/>
      </dsp:nvSpPr>
      <dsp:spPr>
        <a:xfrm>
          <a:off x="5877855" y="2494395"/>
          <a:ext cx="2089546" cy="7762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2</a:t>
          </a:r>
        </a:p>
        <a:p>
          <a:pPr marL="57150" lvl="1" indent="-57150" algn="l" defTabSz="444500" rtl="0">
            <a:lnSpc>
              <a:spcPct val="90000"/>
            </a:lnSpc>
            <a:spcBef>
              <a:spcPct val="0"/>
            </a:spcBef>
            <a:spcAft>
              <a:spcPct val="15000"/>
            </a:spcAft>
            <a:buChar char="•"/>
          </a:pPr>
          <a:r>
            <a:rPr lang="en-US" sz="1000" kern="1200"/>
            <a:t>Some confidence in the asserted identity’s validity</a:t>
          </a:r>
        </a:p>
      </dsp:txBody>
      <dsp:txXfrm>
        <a:off x="5900591" y="2517131"/>
        <a:ext cx="2044074" cy="730790"/>
      </dsp:txXfrm>
    </dsp:sp>
    <dsp:sp modelId="{72B11D98-B81E-8947-BCC4-9E4F523104B6}">
      <dsp:nvSpPr>
        <dsp:cNvPr id="0" name=""/>
        <dsp:cNvSpPr/>
      </dsp:nvSpPr>
      <dsp:spPr>
        <a:xfrm>
          <a:off x="5877855" y="3390082"/>
          <a:ext cx="2089546" cy="7762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3</a:t>
          </a:r>
        </a:p>
        <a:p>
          <a:pPr marL="57150" lvl="1" indent="-57150" algn="l" defTabSz="444500" rtl="0">
            <a:lnSpc>
              <a:spcPct val="90000"/>
            </a:lnSpc>
            <a:spcBef>
              <a:spcPct val="0"/>
            </a:spcBef>
            <a:spcAft>
              <a:spcPct val="15000"/>
            </a:spcAft>
            <a:buChar char="•"/>
          </a:pPr>
          <a:r>
            <a:rPr lang="en-US" sz="1000" kern="1200"/>
            <a:t>High confidence in the asserted identity's validity</a:t>
          </a:r>
        </a:p>
      </dsp:txBody>
      <dsp:txXfrm>
        <a:off x="5900591" y="3412818"/>
        <a:ext cx="2044074" cy="730790"/>
      </dsp:txXfrm>
    </dsp:sp>
    <dsp:sp modelId="{ED8B56E9-D6F4-E04A-AB90-AA3BAFC64B73}">
      <dsp:nvSpPr>
        <dsp:cNvPr id="0" name=""/>
        <dsp:cNvSpPr/>
      </dsp:nvSpPr>
      <dsp:spPr>
        <a:xfrm>
          <a:off x="5877855" y="4285769"/>
          <a:ext cx="2089546" cy="7762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4</a:t>
          </a:r>
        </a:p>
        <a:p>
          <a:pPr marL="57150" lvl="1" indent="-57150" algn="l" defTabSz="444500" rtl="0">
            <a:lnSpc>
              <a:spcPct val="90000"/>
            </a:lnSpc>
            <a:spcBef>
              <a:spcPct val="0"/>
            </a:spcBef>
            <a:spcAft>
              <a:spcPct val="15000"/>
            </a:spcAft>
            <a:buChar char="•"/>
          </a:pPr>
          <a:r>
            <a:rPr lang="en-US" sz="1000" kern="1200"/>
            <a:t>Very high confidence in the asserted identity’s validity</a:t>
          </a:r>
        </a:p>
      </dsp:txBody>
      <dsp:txXfrm>
        <a:off x="5900591" y="4308505"/>
        <a:ext cx="2044074" cy="730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t>Low</a:t>
          </a:r>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The loss could be expected to have a limited adverse effect on organizational operations, organizational assets, or individuals</a:t>
          </a:r>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a:t>Moderate</a:t>
          </a:r>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t>The loss could be expected to have a serious adverse effect on organizational operations, organizational assets, or individuals</a:t>
          </a:r>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a:t>High</a:t>
          </a:r>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t>The loss could be expected to have a severe or catastrophic adverse effect on organizational operations, organizational assets, or individuals</a:t>
          </a:r>
        </a:p>
      </dsp:txBody>
      <dsp:txXfrm>
        <a:off x="5939056" y="1401583"/>
        <a:ext cx="1967144" cy="27817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34737-CE83-3143-83D9-F0D9AAC36C9A}">
      <dsp:nvSpPr>
        <dsp:cNvPr id="0" name=""/>
        <dsp:cNvSpPr/>
      </dsp:nvSpPr>
      <dsp:spPr>
        <a:xfrm>
          <a:off x="4018" y="506556"/>
          <a:ext cx="1494829" cy="1494829"/>
        </a:xfrm>
        <a:prstGeom prst="ellipse">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a:t>Offline dictionary attack</a:t>
          </a:r>
          <a:endParaRPr lang="en-US" sz="1500" kern="1200" dirty="0"/>
        </a:p>
      </dsp:txBody>
      <dsp:txXfrm>
        <a:off x="222931" y="725469"/>
        <a:ext cx="1057003" cy="1057003"/>
      </dsp:txXfrm>
    </dsp:sp>
    <dsp:sp modelId="{14D8DB91-30DD-1F4B-9602-EACE316B8E7F}">
      <dsp:nvSpPr>
        <dsp:cNvPr id="0" name=""/>
        <dsp:cNvSpPr/>
      </dsp:nvSpPr>
      <dsp:spPr>
        <a:xfrm rot="10800000">
          <a:off x="489838" y="2190289"/>
          <a:ext cx="523190" cy="319703"/>
        </a:xfrm>
        <a:prstGeom prst="triangle">
          <a:avLst/>
        </a:prstGeom>
        <a:gradFill rotWithShape="0">
          <a:gsLst>
            <a:gs pos="0">
              <a:schemeClr val="accent1">
                <a:shade val="90000"/>
                <a:hueOff val="0"/>
                <a:satOff val="0"/>
                <a:lumOff val="0"/>
                <a:alphaOff val="0"/>
                <a:shade val="51000"/>
                <a:satMod val="130000"/>
              </a:schemeClr>
            </a:gs>
            <a:gs pos="80000">
              <a:schemeClr val="accent1">
                <a:shade val="90000"/>
                <a:hueOff val="0"/>
                <a:satOff val="0"/>
                <a:lumOff val="0"/>
                <a:alphaOff val="0"/>
                <a:shade val="93000"/>
                <a:satMod val="130000"/>
              </a:schemeClr>
            </a:gs>
            <a:gs pos="100000">
              <a:schemeClr val="accent1">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0FC4BE4-CEB1-EF4A-8AAB-E46C3930F92F}">
      <dsp:nvSpPr>
        <dsp:cNvPr id="0" name=""/>
        <dsp:cNvSpPr/>
      </dsp:nvSpPr>
      <dsp:spPr>
        <a:xfrm>
          <a:off x="131267" y="2680799"/>
          <a:ext cx="1240331" cy="1182383"/>
        </a:xfrm>
        <a:prstGeom prst="ellipse">
          <a:avLst/>
        </a:prstGeom>
        <a:gradFill rotWithShape="0">
          <a:gsLst>
            <a:gs pos="0">
              <a:schemeClr val="accent1">
                <a:alpha val="90000"/>
                <a:hueOff val="0"/>
                <a:satOff val="0"/>
                <a:lumOff val="0"/>
                <a:alphaOff val="-5714"/>
                <a:shade val="51000"/>
                <a:satMod val="130000"/>
              </a:schemeClr>
            </a:gs>
            <a:gs pos="80000">
              <a:schemeClr val="accent1">
                <a:alpha val="90000"/>
                <a:hueOff val="0"/>
                <a:satOff val="0"/>
                <a:lumOff val="0"/>
                <a:alphaOff val="-5714"/>
                <a:shade val="93000"/>
                <a:satMod val="130000"/>
              </a:schemeClr>
            </a:gs>
            <a:gs pos="100000">
              <a:schemeClr val="accent1">
                <a:alpha val="90000"/>
                <a:hueOff val="0"/>
                <a:satOff val="0"/>
                <a:lumOff val="0"/>
                <a:alphaOff val="-5714"/>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Specific account attack</a:t>
          </a:r>
          <a:endParaRPr lang="en-US" sz="1300" kern="1200" dirty="0"/>
        </a:p>
      </dsp:txBody>
      <dsp:txXfrm>
        <a:off x="312909" y="2853955"/>
        <a:ext cx="877047" cy="836071"/>
      </dsp:txXfrm>
    </dsp:sp>
    <dsp:sp modelId="{7110291D-E623-3843-9649-7144616D27E9}">
      <dsp:nvSpPr>
        <dsp:cNvPr id="0" name=""/>
        <dsp:cNvSpPr/>
      </dsp:nvSpPr>
      <dsp:spPr>
        <a:xfrm rot="5400000">
          <a:off x="1560030" y="3112139"/>
          <a:ext cx="523190" cy="319703"/>
        </a:xfrm>
        <a:prstGeom prst="triangle">
          <a:avLst/>
        </a:prstGeom>
        <a:gradFill rotWithShape="0">
          <a:gsLst>
            <a:gs pos="0">
              <a:schemeClr val="accent1">
                <a:shade val="90000"/>
                <a:hueOff val="-46086"/>
                <a:satOff val="-907"/>
                <a:lumOff val="5158"/>
                <a:alphaOff val="0"/>
                <a:shade val="51000"/>
                <a:satMod val="130000"/>
              </a:schemeClr>
            </a:gs>
            <a:gs pos="80000">
              <a:schemeClr val="accent1">
                <a:shade val="90000"/>
                <a:hueOff val="-46086"/>
                <a:satOff val="-907"/>
                <a:lumOff val="5158"/>
                <a:alphaOff val="0"/>
                <a:shade val="93000"/>
                <a:satMod val="130000"/>
              </a:schemeClr>
            </a:gs>
            <a:gs pos="100000">
              <a:schemeClr val="accent1">
                <a:shade val="90000"/>
                <a:hueOff val="-46086"/>
                <a:satOff val="-907"/>
                <a:lumOff val="51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07F337-7CE3-BD40-B64C-C0FF56A8DD0E}">
      <dsp:nvSpPr>
        <dsp:cNvPr id="0" name=""/>
        <dsp:cNvSpPr/>
      </dsp:nvSpPr>
      <dsp:spPr>
        <a:xfrm>
          <a:off x="2253556" y="2604600"/>
          <a:ext cx="1480242" cy="1334782"/>
        </a:xfrm>
        <a:prstGeom prst="ellipse">
          <a:avLst/>
        </a:prstGeom>
        <a:gradFill rotWithShape="0">
          <a:gsLst>
            <a:gs pos="0">
              <a:schemeClr val="accent1">
                <a:alpha val="90000"/>
                <a:hueOff val="0"/>
                <a:satOff val="0"/>
                <a:lumOff val="0"/>
                <a:alphaOff val="-11429"/>
                <a:shade val="51000"/>
                <a:satMod val="130000"/>
              </a:schemeClr>
            </a:gs>
            <a:gs pos="80000">
              <a:schemeClr val="accent1">
                <a:alpha val="90000"/>
                <a:hueOff val="0"/>
                <a:satOff val="0"/>
                <a:lumOff val="0"/>
                <a:alphaOff val="-11429"/>
                <a:shade val="93000"/>
                <a:satMod val="130000"/>
              </a:schemeClr>
            </a:gs>
            <a:gs pos="100000">
              <a:schemeClr val="accent1">
                <a:alpha val="90000"/>
                <a:hueOff val="0"/>
                <a:satOff val="0"/>
                <a:lumOff val="0"/>
                <a:alphaOff val="-11429"/>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Popular password attack</a:t>
          </a:r>
          <a:endParaRPr lang="en-US" sz="1300" kern="1200" dirty="0"/>
        </a:p>
      </dsp:txBody>
      <dsp:txXfrm>
        <a:off x="2470332" y="2800074"/>
        <a:ext cx="1046690" cy="943834"/>
      </dsp:txXfrm>
    </dsp:sp>
    <dsp:sp modelId="{A4B81387-6C75-D74E-9438-E6056232F542}">
      <dsp:nvSpPr>
        <dsp:cNvPr id="0" name=""/>
        <dsp:cNvSpPr/>
      </dsp:nvSpPr>
      <dsp:spPr>
        <a:xfrm>
          <a:off x="2732082" y="2094081"/>
          <a:ext cx="523190" cy="319703"/>
        </a:xfrm>
        <a:prstGeom prst="triangle">
          <a:avLst/>
        </a:prstGeom>
        <a:gradFill rotWithShape="0">
          <a:gsLst>
            <a:gs pos="0">
              <a:schemeClr val="accent1">
                <a:shade val="90000"/>
                <a:hueOff val="-92171"/>
                <a:satOff val="-1813"/>
                <a:lumOff val="10315"/>
                <a:alphaOff val="0"/>
                <a:shade val="51000"/>
                <a:satMod val="130000"/>
              </a:schemeClr>
            </a:gs>
            <a:gs pos="80000">
              <a:schemeClr val="accent1">
                <a:shade val="90000"/>
                <a:hueOff val="-92171"/>
                <a:satOff val="-1813"/>
                <a:lumOff val="10315"/>
                <a:alphaOff val="0"/>
                <a:shade val="93000"/>
                <a:satMod val="130000"/>
              </a:schemeClr>
            </a:gs>
            <a:gs pos="100000">
              <a:schemeClr val="accent1">
                <a:shade val="90000"/>
                <a:hueOff val="-92171"/>
                <a:satOff val="-1813"/>
                <a:lumOff val="103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C26490-6BC3-224A-AE77-3E7D7AB42E4E}">
      <dsp:nvSpPr>
        <dsp:cNvPr id="0" name=""/>
        <dsp:cNvSpPr/>
      </dsp:nvSpPr>
      <dsp:spPr>
        <a:xfrm>
          <a:off x="2329756" y="586580"/>
          <a:ext cx="1327843" cy="1334782"/>
        </a:xfrm>
        <a:prstGeom prst="ellipse">
          <a:avLst/>
        </a:prstGeom>
        <a:gradFill rotWithShape="0">
          <a:gsLst>
            <a:gs pos="0">
              <a:schemeClr val="accent1">
                <a:alpha val="90000"/>
                <a:hueOff val="0"/>
                <a:satOff val="0"/>
                <a:lumOff val="0"/>
                <a:alphaOff val="-17143"/>
                <a:shade val="51000"/>
                <a:satMod val="130000"/>
              </a:schemeClr>
            </a:gs>
            <a:gs pos="80000">
              <a:schemeClr val="accent1">
                <a:alpha val="90000"/>
                <a:hueOff val="0"/>
                <a:satOff val="0"/>
                <a:lumOff val="0"/>
                <a:alphaOff val="-17143"/>
                <a:shade val="93000"/>
                <a:satMod val="130000"/>
              </a:schemeClr>
            </a:gs>
            <a:gs pos="100000">
              <a:schemeClr val="accent1">
                <a:alpha val="90000"/>
                <a:hueOff val="0"/>
                <a:satOff val="0"/>
                <a:lumOff val="0"/>
                <a:alphaOff val="-1714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Password guessing against single user</a:t>
          </a:r>
          <a:endParaRPr lang="en-US" sz="1300" kern="1200" dirty="0"/>
        </a:p>
      </dsp:txBody>
      <dsp:txXfrm>
        <a:off x="2524214" y="782054"/>
        <a:ext cx="938927" cy="943834"/>
      </dsp:txXfrm>
    </dsp:sp>
    <dsp:sp modelId="{F3AF0029-63F6-A547-8E01-F670199B57B6}">
      <dsp:nvSpPr>
        <dsp:cNvPr id="0" name=""/>
        <dsp:cNvSpPr/>
      </dsp:nvSpPr>
      <dsp:spPr>
        <a:xfrm rot="5400000">
          <a:off x="3840375" y="1094119"/>
          <a:ext cx="523190" cy="319703"/>
        </a:xfrm>
        <a:prstGeom prst="triangle">
          <a:avLst/>
        </a:prstGeom>
        <a:gradFill rotWithShape="0">
          <a:gsLst>
            <a:gs pos="0">
              <a:schemeClr val="accent1">
                <a:shade val="90000"/>
                <a:hueOff val="-138257"/>
                <a:satOff val="-2720"/>
                <a:lumOff val="15473"/>
                <a:alphaOff val="0"/>
                <a:shade val="51000"/>
                <a:satMod val="130000"/>
              </a:schemeClr>
            </a:gs>
            <a:gs pos="80000">
              <a:schemeClr val="accent1">
                <a:shade val="90000"/>
                <a:hueOff val="-138257"/>
                <a:satOff val="-2720"/>
                <a:lumOff val="15473"/>
                <a:alphaOff val="0"/>
                <a:shade val="93000"/>
                <a:satMod val="130000"/>
              </a:schemeClr>
            </a:gs>
            <a:gs pos="100000">
              <a:schemeClr val="accent1">
                <a:shade val="90000"/>
                <a:hueOff val="-138257"/>
                <a:satOff val="-2720"/>
                <a:lumOff val="154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4118A6-7A71-4240-829D-048F905ACA57}">
      <dsp:nvSpPr>
        <dsp:cNvPr id="0" name=""/>
        <dsp:cNvSpPr/>
      </dsp:nvSpPr>
      <dsp:spPr>
        <a:xfrm>
          <a:off x="4528245" y="586580"/>
          <a:ext cx="1415354" cy="1334782"/>
        </a:xfrm>
        <a:prstGeom prst="ellipse">
          <a:avLst/>
        </a:prstGeom>
        <a:gradFill rotWithShape="0">
          <a:gsLst>
            <a:gs pos="0">
              <a:schemeClr val="accent1">
                <a:alpha val="90000"/>
                <a:hueOff val="0"/>
                <a:satOff val="0"/>
                <a:lumOff val="0"/>
                <a:alphaOff val="-22857"/>
                <a:shade val="51000"/>
                <a:satMod val="130000"/>
              </a:schemeClr>
            </a:gs>
            <a:gs pos="80000">
              <a:schemeClr val="accent1">
                <a:alpha val="90000"/>
                <a:hueOff val="0"/>
                <a:satOff val="0"/>
                <a:lumOff val="0"/>
                <a:alphaOff val="-22857"/>
                <a:shade val="93000"/>
                <a:satMod val="130000"/>
              </a:schemeClr>
            </a:gs>
            <a:gs pos="100000">
              <a:schemeClr val="accent1">
                <a:alpha val="90000"/>
                <a:hueOff val="0"/>
                <a:satOff val="0"/>
                <a:lumOff val="0"/>
                <a:alphaOff val="-2285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Workstation hijacking</a:t>
          </a:r>
          <a:endParaRPr lang="en-US" sz="1300" kern="1200" dirty="0"/>
        </a:p>
      </dsp:txBody>
      <dsp:txXfrm>
        <a:off x="4735519" y="782054"/>
        <a:ext cx="1000806" cy="943834"/>
      </dsp:txXfrm>
    </dsp:sp>
    <dsp:sp modelId="{6A84EEC0-8140-A148-BB53-49176517D957}">
      <dsp:nvSpPr>
        <dsp:cNvPr id="0" name=""/>
        <dsp:cNvSpPr/>
      </dsp:nvSpPr>
      <dsp:spPr>
        <a:xfrm rot="10800000">
          <a:off x="4974327" y="2112178"/>
          <a:ext cx="523190" cy="319703"/>
        </a:xfrm>
        <a:prstGeom prst="triangle">
          <a:avLst/>
        </a:prstGeom>
        <a:gradFill rotWithShape="0">
          <a:gsLst>
            <a:gs pos="0">
              <a:schemeClr val="accent1">
                <a:shade val="90000"/>
                <a:hueOff val="-184342"/>
                <a:satOff val="-3627"/>
                <a:lumOff val="20630"/>
                <a:alphaOff val="0"/>
                <a:shade val="51000"/>
                <a:satMod val="130000"/>
              </a:schemeClr>
            </a:gs>
            <a:gs pos="80000">
              <a:schemeClr val="accent1">
                <a:shade val="90000"/>
                <a:hueOff val="-184342"/>
                <a:satOff val="-3627"/>
                <a:lumOff val="20630"/>
                <a:alphaOff val="0"/>
                <a:shade val="93000"/>
                <a:satMod val="130000"/>
              </a:schemeClr>
            </a:gs>
            <a:gs pos="100000">
              <a:schemeClr val="accent1">
                <a:shade val="90000"/>
                <a:hueOff val="-184342"/>
                <a:satOff val="-3627"/>
                <a:lumOff val="206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E8DB7D-1FEC-E74E-8647-F64BF509981D}">
      <dsp:nvSpPr>
        <dsp:cNvPr id="0" name=""/>
        <dsp:cNvSpPr/>
      </dsp:nvSpPr>
      <dsp:spPr>
        <a:xfrm>
          <a:off x="4528245" y="2604600"/>
          <a:ext cx="1415354" cy="1334782"/>
        </a:xfrm>
        <a:prstGeom prst="ellipse">
          <a:avLst/>
        </a:prstGeom>
        <a:gradFill rotWithShape="0">
          <a:gsLst>
            <a:gs pos="0">
              <a:schemeClr val="accent1">
                <a:alpha val="90000"/>
                <a:hueOff val="0"/>
                <a:satOff val="0"/>
                <a:lumOff val="0"/>
                <a:alphaOff val="-28571"/>
                <a:shade val="51000"/>
                <a:satMod val="130000"/>
              </a:schemeClr>
            </a:gs>
            <a:gs pos="80000">
              <a:schemeClr val="accent1">
                <a:alpha val="90000"/>
                <a:hueOff val="0"/>
                <a:satOff val="0"/>
                <a:lumOff val="0"/>
                <a:alphaOff val="-28571"/>
                <a:shade val="93000"/>
                <a:satMod val="130000"/>
              </a:schemeClr>
            </a:gs>
            <a:gs pos="100000">
              <a:schemeClr val="accent1">
                <a:alpha val="90000"/>
                <a:hueOff val="0"/>
                <a:satOff val="0"/>
                <a:lumOff val="0"/>
                <a:alphaOff val="-28571"/>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Exploiting user mistakes</a:t>
          </a:r>
          <a:endParaRPr lang="en-US" sz="1300" kern="1200" dirty="0"/>
        </a:p>
      </dsp:txBody>
      <dsp:txXfrm>
        <a:off x="4735519" y="2800074"/>
        <a:ext cx="1000806" cy="943834"/>
      </dsp:txXfrm>
    </dsp:sp>
    <dsp:sp modelId="{60729F42-5F23-E34D-9492-3A41A175F76A}">
      <dsp:nvSpPr>
        <dsp:cNvPr id="0" name=""/>
        <dsp:cNvSpPr/>
      </dsp:nvSpPr>
      <dsp:spPr>
        <a:xfrm rot="5400000">
          <a:off x="6148253" y="3112139"/>
          <a:ext cx="523190" cy="319703"/>
        </a:xfrm>
        <a:prstGeom prst="triangle">
          <a:avLst/>
        </a:prstGeom>
        <a:gradFill rotWithShape="0">
          <a:gsLst>
            <a:gs pos="0">
              <a:schemeClr val="accent1">
                <a:shade val="90000"/>
                <a:hueOff val="-230428"/>
                <a:satOff val="-4533"/>
                <a:lumOff val="25788"/>
                <a:alphaOff val="0"/>
                <a:shade val="51000"/>
                <a:satMod val="130000"/>
              </a:schemeClr>
            </a:gs>
            <a:gs pos="80000">
              <a:schemeClr val="accent1">
                <a:shade val="90000"/>
                <a:hueOff val="-230428"/>
                <a:satOff val="-4533"/>
                <a:lumOff val="25788"/>
                <a:alphaOff val="0"/>
                <a:shade val="93000"/>
                <a:satMod val="130000"/>
              </a:schemeClr>
            </a:gs>
            <a:gs pos="100000">
              <a:schemeClr val="accent1">
                <a:shade val="90000"/>
                <a:hueOff val="-230428"/>
                <a:satOff val="-4533"/>
                <a:lumOff val="257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1CE769-5CE1-884A-BE4F-74BB2E158621}">
      <dsp:nvSpPr>
        <dsp:cNvPr id="0" name=""/>
        <dsp:cNvSpPr/>
      </dsp:nvSpPr>
      <dsp:spPr>
        <a:xfrm>
          <a:off x="6858000" y="2604600"/>
          <a:ext cx="1240331" cy="1334782"/>
        </a:xfrm>
        <a:prstGeom prst="ellipse">
          <a:avLst/>
        </a:prstGeom>
        <a:gradFill rotWithShape="0">
          <a:gsLst>
            <a:gs pos="0">
              <a:schemeClr val="accent1">
                <a:alpha val="90000"/>
                <a:hueOff val="0"/>
                <a:satOff val="0"/>
                <a:lumOff val="0"/>
                <a:alphaOff val="-34286"/>
                <a:shade val="51000"/>
                <a:satMod val="130000"/>
              </a:schemeClr>
            </a:gs>
            <a:gs pos="80000">
              <a:schemeClr val="accent1">
                <a:alpha val="90000"/>
                <a:hueOff val="0"/>
                <a:satOff val="0"/>
                <a:lumOff val="0"/>
                <a:alphaOff val="-34286"/>
                <a:shade val="93000"/>
                <a:satMod val="130000"/>
              </a:schemeClr>
            </a:gs>
            <a:gs pos="100000">
              <a:schemeClr val="accent1">
                <a:alpha val="90000"/>
                <a:hueOff val="0"/>
                <a:satOff val="0"/>
                <a:lumOff val="0"/>
                <a:alphaOff val="-34286"/>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Exploiting multiple password use</a:t>
          </a:r>
          <a:endParaRPr lang="en-US" sz="1300" kern="1200" dirty="0"/>
        </a:p>
      </dsp:txBody>
      <dsp:txXfrm>
        <a:off x="7039642" y="2800074"/>
        <a:ext cx="877047" cy="943834"/>
      </dsp:txXfrm>
    </dsp:sp>
    <dsp:sp modelId="{64F2EA67-D912-3245-9163-F5DDF92103F4}">
      <dsp:nvSpPr>
        <dsp:cNvPr id="0" name=""/>
        <dsp:cNvSpPr/>
      </dsp:nvSpPr>
      <dsp:spPr>
        <a:xfrm>
          <a:off x="7216571" y="2134093"/>
          <a:ext cx="523190" cy="319703"/>
        </a:xfrm>
        <a:prstGeom prst="triangle">
          <a:avLst/>
        </a:prstGeom>
        <a:gradFill rotWithShape="0">
          <a:gsLst>
            <a:gs pos="0">
              <a:schemeClr val="accent1">
                <a:shade val="90000"/>
                <a:hueOff val="-276513"/>
                <a:satOff val="-5440"/>
                <a:lumOff val="30945"/>
                <a:alphaOff val="0"/>
                <a:shade val="51000"/>
                <a:satMod val="130000"/>
              </a:schemeClr>
            </a:gs>
            <a:gs pos="80000">
              <a:schemeClr val="accent1">
                <a:shade val="90000"/>
                <a:hueOff val="-276513"/>
                <a:satOff val="-5440"/>
                <a:lumOff val="30945"/>
                <a:alphaOff val="0"/>
                <a:shade val="93000"/>
                <a:satMod val="130000"/>
              </a:schemeClr>
            </a:gs>
            <a:gs pos="100000">
              <a:schemeClr val="accent1">
                <a:shade val="90000"/>
                <a:hueOff val="-276513"/>
                <a:satOff val="-5440"/>
                <a:lumOff val="309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758A8E-96DE-D847-832C-B868C55D6BDB}">
      <dsp:nvSpPr>
        <dsp:cNvPr id="0" name=""/>
        <dsp:cNvSpPr/>
      </dsp:nvSpPr>
      <dsp:spPr>
        <a:xfrm>
          <a:off x="6730751" y="506556"/>
          <a:ext cx="1494829" cy="1494829"/>
        </a:xfrm>
        <a:prstGeom prst="ellipse">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a:t>Electronic </a:t>
          </a:r>
          <a:r>
            <a:rPr lang="en-US" sz="1500" b="1" kern="1200" dirty="0"/>
            <a:t>monitoring</a:t>
          </a:r>
          <a:endParaRPr lang="en-US" sz="1500" kern="1200" dirty="0"/>
        </a:p>
      </dsp:txBody>
      <dsp:txXfrm>
        <a:off x="6949664" y="725469"/>
        <a:ext cx="1057003" cy="105700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4E973-0463-3F47-82D1-505F7E3AE315}">
      <dsp:nvSpPr>
        <dsp:cNvPr id="0" name=""/>
        <dsp:cNvSpPr/>
      </dsp:nvSpPr>
      <dsp:spPr>
        <a:xfrm>
          <a:off x="4526" y="0"/>
          <a:ext cx="2715768" cy="2377440"/>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BD196A2-31F0-4C4B-81E7-1FDB6BBAB15E}">
      <dsp:nvSpPr>
        <dsp:cNvPr id="0" name=""/>
        <dsp:cNvSpPr/>
      </dsp:nvSpPr>
      <dsp:spPr>
        <a:xfrm>
          <a:off x="2801767" y="0"/>
          <a:ext cx="4608576"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1"/>
              </a:solidFill>
              <a:latin typeface="+mj-lt"/>
            </a:rPr>
            <a:t>Original scheme</a:t>
          </a:r>
        </a:p>
        <a:p>
          <a:pPr marL="171450" lvl="1" indent="-171450" algn="l" defTabSz="711200" rtl="0">
            <a:lnSpc>
              <a:spcPct val="90000"/>
            </a:lnSpc>
            <a:spcBef>
              <a:spcPct val="0"/>
            </a:spcBef>
            <a:spcAft>
              <a:spcPct val="15000"/>
            </a:spcAft>
            <a:buChar char="•"/>
          </a:pPr>
          <a:r>
            <a:rPr lang="en-US" sz="1600" b="0" kern="1200" dirty="0">
              <a:solidFill>
                <a:schemeClr val="bg1"/>
              </a:solidFill>
              <a:latin typeface="+mj-lt"/>
            </a:rPr>
            <a:t>Up to eight printable characters in length</a:t>
          </a:r>
        </a:p>
        <a:p>
          <a:pPr marL="171450" lvl="1" indent="-171450" algn="l" defTabSz="711200" rtl="0">
            <a:lnSpc>
              <a:spcPct val="90000"/>
            </a:lnSpc>
            <a:spcBef>
              <a:spcPct val="0"/>
            </a:spcBef>
            <a:spcAft>
              <a:spcPct val="15000"/>
            </a:spcAft>
            <a:buChar char="•"/>
          </a:pPr>
          <a:r>
            <a:rPr lang="en-US" sz="1600" b="0" kern="1200" dirty="0">
              <a:solidFill>
                <a:schemeClr val="bg1"/>
              </a:solidFill>
              <a:latin typeface="+mj-lt"/>
            </a:rPr>
            <a:t>12-bit salt used to modify DES encryption into a one-way hash function</a:t>
          </a:r>
        </a:p>
        <a:p>
          <a:pPr marL="171450" lvl="1" indent="-171450" algn="l" defTabSz="711200" rtl="0">
            <a:lnSpc>
              <a:spcPct val="90000"/>
            </a:lnSpc>
            <a:spcBef>
              <a:spcPct val="0"/>
            </a:spcBef>
            <a:spcAft>
              <a:spcPct val="15000"/>
            </a:spcAft>
            <a:buChar char="•"/>
          </a:pPr>
          <a:r>
            <a:rPr lang="en-US" sz="1600" b="0" kern="1200" dirty="0">
              <a:solidFill>
                <a:schemeClr val="bg1"/>
              </a:solidFill>
              <a:latin typeface="+mj-lt"/>
            </a:rPr>
            <a:t>Zero value repeatedly encrypted 25 times</a:t>
          </a:r>
        </a:p>
        <a:p>
          <a:pPr marL="171450" lvl="1" indent="-171450" algn="l" defTabSz="711200" rtl="0">
            <a:lnSpc>
              <a:spcPct val="90000"/>
            </a:lnSpc>
            <a:spcBef>
              <a:spcPct val="0"/>
            </a:spcBef>
            <a:spcAft>
              <a:spcPct val="15000"/>
            </a:spcAft>
            <a:buChar char="•"/>
          </a:pPr>
          <a:r>
            <a:rPr lang="en-US" sz="1600" b="0" kern="1200" dirty="0">
              <a:solidFill>
                <a:schemeClr val="bg1"/>
              </a:solidFill>
              <a:latin typeface="+mj-lt"/>
            </a:rPr>
            <a:t>Output translated to 11 character sequence</a:t>
          </a:r>
        </a:p>
      </dsp:txBody>
      <dsp:txXfrm>
        <a:off x="2801767" y="0"/>
        <a:ext cx="4608576" cy="2377440"/>
      </dsp:txXfrm>
    </dsp:sp>
    <dsp:sp modelId="{E25E2C7C-CF8C-FA49-A4AA-E90064661ACF}">
      <dsp:nvSpPr>
        <dsp:cNvPr id="0" name=""/>
        <dsp:cNvSpPr/>
      </dsp:nvSpPr>
      <dsp:spPr>
        <a:xfrm>
          <a:off x="819256" y="2382464"/>
          <a:ext cx="2715768" cy="2377440"/>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B09E3E5-F031-E245-BF1A-EE60BFD352E3}">
      <dsp:nvSpPr>
        <dsp:cNvPr id="0" name=""/>
        <dsp:cNvSpPr/>
      </dsp:nvSpPr>
      <dsp:spPr>
        <a:xfrm>
          <a:off x="3616497" y="2435671"/>
          <a:ext cx="4608576"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1"/>
              </a:solidFill>
              <a:latin typeface="+mj-lt"/>
            </a:rPr>
            <a:t>Now regarded as inadequate</a:t>
          </a:r>
        </a:p>
        <a:p>
          <a:pPr marL="171450" lvl="1" indent="-171450" algn="l" defTabSz="711200" rtl="0">
            <a:lnSpc>
              <a:spcPct val="90000"/>
            </a:lnSpc>
            <a:spcBef>
              <a:spcPct val="0"/>
            </a:spcBef>
            <a:spcAft>
              <a:spcPct val="15000"/>
            </a:spcAft>
            <a:buChar char="•"/>
          </a:pPr>
          <a:r>
            <a:rPr lang="en-US" sz="1600" b="0" kern="1200" dirty="0">
              <a:solidFill>
                <a:schemeClr val="bg1"/>
              </a:solidFill>
              <a:latin typeface="+mj-lt"/>
            </a:rPr>
            <a:t>Still often required for compatibility with existing account management software or multivendor environments</a:t>
          </a:r>
        </a:p>
      </dsp:txBody>
      <dsp:txXfrm>
        <a:off x="3616497" y="2435671"/>
        <a:ext cx="4608576" cy="23774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09C79-7B52-F849-B3E3-6AB99B6D27D0}">
      <dsp:nvSpPr>
        <dsp:cNvPr id="0" name=""/>
        <dsp:cNvSpPr/>
      </dsp:nvSpPr>
      <dsp:spPr>
        <a:xfrm>
          <a:off x="0" y="1440179"/>
          <a:ext cx="8229600" cy="1920240"/>
        </a:xfrm>
        <a:prstGeom prst="notchedRightArrow">
          <a:avLst/>
        </a:prstGeom>
        <a:solidFill>
          <a:schemeClr val="accent1">
            <a:tint val="40000"/>
            <a:hueOff val="0"/>
            <a:satOff val="0"/>
            <a:lumOff val="0"/>
            <a:alphaOff val="0"/>
          </a:schemeClr>
        </a:solidFill>
        <a:ln>
          <a:solidFill>
            <a:srgbClr val="0E0A99"/>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67F4C7F-00DA-A04E-AE55-1964B28CA6B7}">
      <dsp:nvSpPr>
        <dsp:cNvPr id="0" name=""/>
        <dsp:cNvSpPr/>
      </dsp:nvSpPr>
      <dsp:spPr>
        <a:xfrm>
          <a:off x="218" y="0"/>
          <a:ext cx="1282057"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b="0" kern="1200" dirty="0">
              <a:solidFill>
                <a:schemeClr val="bg1"/>
              </a:solidFill>
              <a:latin typeface="+mj-lt"/>
            </a:rPr>
            <a:t>Much stronger hash/salt schemes available for Unix</a:t>
          </a:r>
        </a:p>
      </dsp:txBody>
      <dsp:txXfrm>
        <a:off x="218" y="0"/>
        <a:ext cx="1282057" cy="1920240"/>
      </dsp:txXfrm>
    </dsp:sp>
    <dsp:sp modelId="{66B322AE-1A24-904E-9164-10938B2826B2}">
      <dsp:nvSpPr>
        <dsp:cNvPr id="0" name=""/>
        <dsp:cNvSpPr/>
      </dsp:nvSpPr>
      <dsp:spPr>
        <a:xfrm>
          <a:off x="401217" y="2160269"/>
          <a:ext cx="480060" cy="480060"/>
        </a:xfrm>
        <a:prstGeom prst="ellipse">
          <a:avLst/>
        </a:prstGeom>
        <a:solidFill>
          <a:schemeClr val="accent1"/>
        </a:soli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 modelId="{EA1AA598-B9CD-5844-8E01-F1F1D8265817}">
      <dsp:nvSpPr>
        <dsp:cNvPr id="0" name=""/>
        <dsp:cNvSpPr/>
      </dsp:nvSpPr>
      <dsp:spPr>
        <a:xfrm>
          <a:off x="1506225" y="2880359"/>
          <a:ext cx="3246169"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l" defTabSz="800100" rtl="0">
            <a:lnSpc>
              <a:spcPct val="90000"/>
            </a:lnSpc>
            <a:spcBef>
              <a:spcPct val="0"/>
            </a:spcBef>
            <a:spcAft>
              <a:spcPct val="35000"/>
            </a:spcAft>
            <a:buNone/>
          </a:pPr>
          <a:r>
            <a:rPr lang="en-US" sz="1800" b="0" kern="1200" dirty="0">
              <a:solidFill>
                <a:schemeClr val="bg1"/>
              </a:solidFill>
              <a:latin typeface="+mj-lt"/>
            </a:rPr>
            <a:t>Recommended hash function is based on MD5</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Salt of up to 48-bits</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Password length is unlimited</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Produces 128-bit hash</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Uses an inner loop with 1000 iterations to achieve slowdown</a:t>
          </a:r>
        </a:p>
      </dsp:txBody>
      <dsp:txXfrm>
        <a:off x="1506225" y="2880359"/>
        <a:ext cx="3246169" cy="1920240"/>
      </dsp:txXfrm>
    </dsp:sp>
    <dsp:sp modelId="{995AF48A-CF50-7049-B347-398F41F04A91}">
      <dsp:nvSpPr>
        <dsp:cNvPr id="0" name=""/>
        <dsp:cNvSpPr/>
      </dsp:nvSpPr>
      <dsp:spPr>
        <a:xfrm>
          <a:off x="2729433" y="2160269"/>
          <a:ext cx="480060" cy="48006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 modelId="{93A11318-3ADD-CC44-BBB9-987C9916C54F}">
      <dsp:nvSpPr>
        <dsp:cNvPr id="0" name=""/>
        <dsp:cNvSpPr/>
      </dsp:nvSpPr>
      <dsp:spPr>
        <a:xfrm>
          <a:off x="4656651" y="0"/>
          <a:ext cx="2749769"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l" defTabSz="800100" rtl="0">
            <a:lnSpc>
              <a:spcPct val="90000"/>
            </a:lnSpc>
            <a:spcBef>
              <a:spcPct val="0"/>
            </a:spcBef>
            <a:spcAft>
              <a:spcPct val="35000"/>
            </a:spcAft>
            <a:buNone/>
          </a:pPr>
          <a:r>
            <a:rPr lang="en-US" sz="1800" b="0" kern="1200" dirty="0">
              <a:solidFill>
                <a:schemeClr val="bg1"/>
              </a:solidFill>
              <a:latin typeface="+mj-lt"/>
            </a:rPr>
            <a:t>OpenBSD uses Blowfish block cipher based hash algorithm called Bcrypt</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Most secure version of Unix hash/salt scheme</a:t>
          </a:r>
        </a:p>
        <a:p>
          <a:pPr marL="114300" lvl="1" indent="-114300" algn="l" defTabSz="622300" rtl="0">
            <a:lnSpc>
              <a:spcPct val="90000"/>
            </a:lnSpc>
            <a:spcBef>
              <a:spcPct val="0"/>
            </a:spcBef>
            <a:spcAft>
              <a:spcPct val="15000"/>
            </a:spcAft>
            <a:buChar char="•"/>
          </a:pPr>
          <a:r>
            <a:rPr lang="en-US" sz="1400" b="0" kern="1200" dirty="0">
              <a:solidFill>
                <a:schemeClr val="bg1"/>
              </a:solidFill>
              <a:latin typeface="+mj-lt"/>
            </a:rPr>
            <a:t>Uses 128-bit salt to create    192-bit hash value</a:t>
          </a:r>
        </a:p>
      </dsp:txBody>
      <dsp:txXfrm>
        <a:off x="4656651" y="0"/>
        <a:ext cx="2749769" cy="1920240"/>
      </dsp:txXfrm>
    </dsp:sp>
    <dsp:sp modelId="{EDF5C529-7B3C-974A-A357-9988E66E655B}">
      <dsp:nvSpPr>
        <dsp:cNvPr id="0" name=""/>
        <dsp:cNvSpPr/>
      </dsp:nvSpPr>
      <dsp:spPr>
        <a:xfrm>
          <a:off x="5791506" y="2160269"/>
          <a:ext cx="480060" cy="48006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1F6E-90E6-6945-ACF9-519CE5143683}">
      <dsp:nvSpPr>
        <dsp:cNvPr id="0" name=""/>
        <dsp:cNvSpPr/>
      </dsp:nvSpPr>
      <dsp:spPr>
        <a:xfrm>
          <a:off x="1457907" y="0"/>
          <a:ext cx="5832648" cy="5832648"/>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8BA154D-3448-C247-9480-F48D86360482}">
      <dsp:nvSpPr>
        <dsp:cNvPr id="0" name=""/>
        <dsp:cNvSpPr/>
      </dsp:nvSpPr>
      <dsp:spPr>
        <a:xfrm>
          <a:off x="2012009" y="554101"/>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Dictionary attacks</a:t>
          </a:r>
        </a:p>
        <a:p>
          <a:pPr marL="114300" lvl="1" indent="-114300" algn="l" defTabSz="533400" rtl="0">
            <a:lnSpc>
              <a:spcPct val="90000"/>
            </a:lnSpc>
            <a:spcBef>
              <a:spcPct val="0"/>
            </a:spcBef>
            <a:spcAft>
              <a:spcPct val="15000"/>
            </a:spcAft>
            <a:buChar char="•"/>
          </a:pPr>
          <a:r>
            <a:rPr lang="en-US" sz="1200" kern="1200"/>
            <a:t>Develop a large dictionary of possible passwords and try each against the password file</a:t>
          </a:r>
        </a:p>
        <a:p>
          <a:pPr marL="114300" lvl="1" indent="-114300" algn="l" defTabSz="533400" rtl="0">
            <a:lnSpc>
              <a:spcPct val="90000"/>
            </a:lnSpc>
            <a:spcBef>
              <a:spcPct val="0"/>
            </a:spcBef>
            <a:spcAft>
              <a:spcPct val="15000"/>
            </a:spcAft>
            <a:buChar char="•"/>
          </a:pPr>
          <a:r>
            <a:rPr lang="en-US" sz="1200" kern="1200"/>
            <a:t>Each password must be hashed using each salt value and then compared to stored hash values</a:t>
          </a:r>
        </a:p>
      </dsp:txBody>
      <dsp:txXfrm>
        <a:off x="2123052" y="665144"/>
        <a:ext cx="2052646" cy="2052646"/>
      </dsp:txXfrm>
    </dsp:sp>
    <dsp:sp modelId="{E594EFE1-0725-5945-B830-29EC1BECF1D1}">
      <dsp:nvSpPr>
        <dsp:cNvPr id="0" name=""/>
        <dsp:cNvSpPr/>
      </dsp:nvSpPr>
      <dsp:spPr>
        <a:xfrm>
          <a:off x="4461721" y="554101"/>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Rainbow table attacks</a:t>
          </a:r>
        </a:p>
        <a:p>
          <a:pPr marL="114300" lvl="1" indent="-114300" algn="l" defTabSz="533400" rtl="0">
            <a:lnSpc>
              <a:spcPct val="90000"/>
            </a:lnSpc>
            <a:spcBef>
              <a:spcPct val="0"/>
            </a:spcBef>
            <a:spcAft>
              <a:spcPct val="15000"/>
            </a:spcAft>
            <a:buChar char="•"/>
          </a:pPr>
          <a:r>
            <a:rPr lang="en-US" sz="1200" kern="1200"/>
            <a:t>Pre-compute tables of hash values for all salts</a:t>
          </a:r>
        </a:p>
        <a:p>
          <a:pPr marL="114300" lvl="1" indent="-114300" algn="l" defTabSz="533400" rtl="0">
            <a:lnSpc>
              <a:spcPct val="90000"/>
            </a:lnSpc>
            <a:spcBef>
              <a:spcPct val="0"/>
            </a:spcBef>
            <a:spcAft>
              <a:spcPct val="15000"/>
            </a:spcAft>
            <a:buChar char="•"/>
          </a:pPr>
          <a:r>
            <a:rPr lang="en-US" sz="1200" kern="1200"/>
            <a:t>A mammoth table of hash values </a:t>
          </a:r>
        </a:p>
        <a:p>
          <a:pPr marL="114300" lvl="1" indent="-114300" algn="l" defTabSz="533400" rtl="0">
            <a:lnSpc>
              <a:spcPct val="90000"/>
            </a:lnSpc>
            <a:spcBef>
              <a:spcPct val="0"/>
            </a:spcBef>
            <a:spcAft>
              <a:spcPct val="15000"/>
            </a:spcAft>
            <a:buChar char="•"/>
          </a:pPr>
          <a:r>
            <a:rPr lang="en-US" sz="1200" kern="1200"/>
            <a:t>Can be countered by using a sufficiently large salt value and a sufficiently large hash length</a:t>
          </a:r>
        </a:p>
      </dsp:txBody>
      <dsp:txXfrm>
        <a:off x="4572764" y="665144"/>
        <a:ext cx="2052646" cy="2052646"/>
      </dsp:txXfrm>
    </dsp:sp>
    <dsp:sp modelId="{D43425A1-F2CE-2843-B729-57B95437EA87}">
      <dsp:nvSpPr>
        <dsp:cNvPr id="0" name=""/>
        <dsp:cNvSpPr/>
      </dsp:nvSpPr>
      <dsp:spPr>
        <a:xfrm>
          <a:off x="2012009" y="3003813"/>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Password crackers exploit the fact that people choose easily guessable passwords</a:t>
          </a:r>
        </a:p>
        <a:p>
          <a:pPr marL="114300" lvl="1" indent="-114300" algn="l" defTabSz="533400" rtl="0">
            <a:lnSpc>
              <a:spcPct val="90000"/>
            </a:lnSpc>
            <a:spcBef>
              <a:spcPct val="0"/>
            </a:spcBef>
            <a:spcAft>
              <a:spcPct val="15000"/>
            </a:spcAft>
            <a:buChar char="•"/>
          </a:pPr>
          <a:r>
            <a:rPr lang="en-US" sz="1200" kern="1200"/>
            <a:t>Shorter password lengths are also easier to crack</a:t>
          </a:r>
        </a:p>
      </dsp:txBody>
      <dsp:txXfrm>
        <a:off x="2123052" y="3114856"/>
        <a:ext cx="2052646" cy="2052646"/>
      </dsp:txXfrm>
    </dsp:sp>
    <dsp:sp modelId="{17C992AA-187E-DF43-AC6D-09A34233146C}">
      <dsp:nvSpPr>
        <dsp:cNvPr id="0" name=""/>
        <dsp:cNvSpPr/>
      </dsp:nvSpPr>
      <dsp:spPr>
        <a:xfrm>
          <a:off x="4461721" y="3003813"/>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John the Ripper</a:t>
          </a:r>
        </a:p>
        <a:p>
          <a:pPr marL="114300" lvl="1" indent="-114300" algn="l" defTabSz="533400" rtl="0">
            <a:lnSpc>
              <a:spcPct val="90000"/>
            </a:lnSpc>
            <a:spcBef>
              <a:spcPct val="0"/>
            </a:spcBef>
            <a:spcAft>
              <a:spcPct val="15000"/>
            </a:spcAft>
            <a:buChar char="•"/>
          </a:pPr>
          <a:r>
            <a:rPr lang="en-US" sz="1200" kern="1200"/>
            <a:t>Open-source password cracker first developed in in 1996</a:t>
          </a:r>
        </a:p>
        <a:p>
          <a:pPr marL="114300" lvl="1" indent="-114300" algn="l" defTabSz="533400" rtl="0">
            <a:lnSpc>
              <a:spcPct val="90000"/>
            </a:lnSpc>
            <a:spcBef>
              <a:spcPct val="0"/>
            </a:spcBef>
            <a:spcAft>
              <a:spcPct val="15000"/>
            </a:spcAft>
            <a:buChar char="•"/>
          </a:pPr>
          <a:r>
            <a:rPr lang="en-US" sz="1200" kern="1200"/>
            <a:t>Uses a combination of brute-force and dictionary techniques</a:t>
          </a:r>
        </a:p>
      </dsp:txBody>
      <dsp:txXfrm>
        <a:off x="4572764" y="3114856"/>
        <a:ext cx="2052646" cy="20526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B4F51-D1CF-4443-BE04-6F5ACD740CF2}">
      <dsp:nvSpPr>
        <dsp:cNvPr id="0" name=""/>
        <dsp:cNvSpPr/>
      </dsp:nvSpPr>
      <dsp:spPr>
        <a:xfrm>
          <a:off x="0" y="0"/>
          <a:ext cx="8229600" cy="4876800"/>
        </a:xfrm>
        <a:prstGeom prst="roundRect">
          <a:avLst>
            <a:gd name="adj" fmla="val 85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3784939" numCol="1" spcCol="1270" anchor="t" anchorCtr="0">
          <a:noAutofit/>
        </a:bodyPr>
        <a:lstStyle/>
        <a:p>
          <a:pPr marL="0" lvl="0" indent="0" algn="l" defTabSz="1066800" rtl="0">
            <a:lnSpc>
              <a:spcPct val="90000"/>
            </a:lnSpc>
            <a:spcBef>
              <a:spcPct val="0"/>
            </a:spcBef>
            <a:spcAft>
              <a:spcPct val="35000"/>
            </a:spcAft>
            <a:buNone/>
          </a:pPr>
          <a:r>
            <a:rPr lang="en-US" sz="2400" b="1" kern="1200" dirty="0"/>
            <a:t>Can block offline guessing attacks by denying access to encrypted passwords</a:t>
          </a:r>
          <a:endParaRPr lang="en-US" sz="2400" kern="1200" dirty="0"/>
        </a:p>
      </dsp:txBody>
      <dsp:txXfrm>
        <a:off x="121411" y="121411"/>
        <a:ext cx="7986778" cy="4633978"/>
      </dsp:txXfrm>
    </dsp:sp>
    <dsp:sp modelId="{955D1949-407F-0449-9ED5-CF9744A5A142}">
      <dsp:nvSpPr>
        <dsp:cNvPr id="0" name=""/>
        <dsp:cNvSpPr/>
      </dsp:nvSpPr>
      <dsp:spPr>
        <a:xfrm>
          <a:off x="205740" y="1219200"/>
          <a:ext cx="1234440" cy="1675209"/>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n-lt"/>
            </a:rPr>
            <a:t>Make available only to privileged users</a:t>
          </a:r>
        </a:p>
      </dsp:txBody>
      <dsp:txXfrm>
        <a:off x="243703" y="1257163"/>
        <a:ext cx="1158514" cy="1599283"/>
      </dsp:txXfrm>
    </dsp:sp>
    <dsp:sp modelId="{7DDFFBAD-B46D-724C-B292-164A0482CCC6}">
      <dsp:nvSpPr>
        <dsp:cNvPr id="0" name=""/>
        <dsp:cNvSpPr/>
      </dsp:nvSpPr>
      <dsp:spPr>
        <a:xfrm>
          <a:off x="205740" y="2954986"/>
          <a:ext cx="1234440" cy="1675209"/>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Shadow password file</a:t>
          </a:r>
          <a:endParaRPr lang="en-US" sz="1400" kern="1200" dirty="0"/>
        </a:p>
      </dsp:txBody>
      <dsp:txXfrm>
        <a:off x="243703" y="2992949"/>
        <a:ext cx="1158514" cy="1599283"/>
      </dsp:txXfrm>
    </dsp:sp>
    <dsp:sp modelId="{A0C6AC60-17B5-7E4B-BC19-69896EED7098}">
      <dsp:nvSpPr>
        <dsp:cNvPr id="0" name=""/>
        <dsp:cNvSpPr/>
      </dsp:nvSpPr>
      <dsp:spPr>
        <a:xfrm>
          <a:off x="1645920" y="1219200"/>
          <a:ext cx="6377940" cy="3413760"/>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2167738" numCol="1" spcCol="1270" anchor="t" anchorCtr="0">
          <a:noAutofit/>
        </a:bodyPr>
        <a:lstStyle/>
        <a:p>
          <a:pPr marL="0" lvl="0" indent="0" algn="l" defTabSz="1778000" rtl="0">
            <a:lnSpc>
              <a:spcPct val="90000"/>
            </a:lnSpc>
            <a:spcBef>
              <a:spcPct val="0"/>
            </a:spcBef>
            <a:spcAft>
              <a:spcPct val="35000"/>
            </a:spcAft>
            <a:buNone/>
          </a:pPr>
          <a:r>
            <a:rPr lang="en-US" sz="4000" b="1" kern="1200" dirty="0">
              <a:solidFill>
                <a:srgbClr val="0000FF"/>
              </a:solidFill>
              <a:effectLst>
                <a:outerShdw blurRad="38100" dist="38100" dir="2700000" algn="tl">
                  <a:srgbClr val="000000">
                    <a:alpha val="43137"/>
                  </a:srgbClr>
                </a:outerShdw>
              </a:effectLst>
            </a:rPr>
            <a:t> </a:t>
          </a:r>
          <a:r>
            <a:rPr lang="en-US" sz="4000" b="1" kern="1200" dirty="0">
              <a:solidFill>
                <a:schemeClr val="tx1"/>
              </a:solidFill>
              <a:effectLst>
                <a:outerShdw blurRad="38100" dist="38100" dir="2700000" algn="tl">
                  <a:srgbClr val="000000">
                    <a:alpha val="43137"/>
                  </a:srgbClr>
                </a:outerShdw>
              </a:effectLst>
            </a:rPr>
            <a:t>V</a:t>
          </a:r>
          <a:r>
            <a:rPr lang="en-US" sz="4000" b="1" kern="1200" dirty="0">
              <a:ln>
                <a:noFill/>
              </a:ln>
              <a:solidFill>
                <a:schemeClr val="tx1"/>
              </a:solidFill>
              <a:effectLst>
                <a:outerShdw blurRad="38100" dist="38100" dir="2700000" algn="tl">
                  <a:srgbClr val="000000">
                    <a:alpha val="43137"/>
                  </a:srgbClr>
                </a:outerShdw>
              </a:effectLst>
            </a:rPr>
            <a:t>ulnerabilities</a:t>
          </a:r>
        </a:p>
        <a:p>
          <a:pPr marL="0" lvl="0" indent="0" algn="l" defTabSz="1778000" rtl="0">
            <a:lnSpc>
              <a:spcPct val="90000"/>
            </a:lnSpc>
            <a:spcBef>
              <a:spcPct val="0"/>
            </a:spcBef>
            <a:spcAft>
              <a:spcPct val="35000"/>
            </a:spcAft>
            <a:buNone/>
          </a:pPr>
          <a:endParaRPr lang="en-US" sz="2800" kern="1200" dirty="0">
            <a:solidFill>
              <a:srgbClr val="0000FF"/>
            </a:solidFill>
            <a:effectLst>
              <a:outerShdw blurRad="38100" dist="38100" dir="2700000" algn="tl">
                <a:srgbClr val="000000">
                  <a:alpha val="43137"/>
                </a:srgbClr>
              </a:outerShdw>
            </a:effectLst>
          </a:endParaRPr>
        </a:p>
      </dsp:txBody>
      <dsp:txXfrm>
        <a:off x="1750905" y="1324185"/>
        <a:ext cx="6167970" cy="3203790"/>
      </dsp:txXfrm>
    </dsp:sp>
    <dsp:sp modelId="{195436B9-F9FB-9E45-AE92-EEE154C28D7E}">
      <dsp:nvSpPr>
        <dsp:cNvPr id="0" name=""/>
        <dsp:cNvSpPr/>
      </dsp:nvSpPr>
      <dsp:spPr>
        <a:xfrm>
          <a:off x="1805368"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Weakness in the OS that allows access to the file</a:t>
          </a:r>
          <a:endParaRPr lang="en-US" sz="1400" kern="1200" dirty="0"/>
        </a:p>
      </dsp:txBody>
      <dsp:txXfrm>
        <a:off x="1842035" y="2792059"/>
        <a:ext cx="1118948" cy="1462858"/>
      </dsp:txXfrm>
    </dsp:sp>
    <dsp:sp modelId="{AF05F6A7-5066-B24E-8586-327B8204F75F}">
      <dsp:nvSpPr>
        <dsp:cNvPr id="0" name=""/>
        <dsp:cNvSpPr/>
      </dsp:nvSpPr>
      <dsp:spPr>
        <a:xfrm>
          <a:off x="3021941"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Accident with permissions making it readable</a:t>
          </a:r>
          <a:endParaRPr lang="en-US" sz="1400" kern="1200" dirty="0"/>
        </a:p>
      </dsp:txBody>
      <dsp:txXfrm>
        <a:off x="3058608" y="2792059"/>
        <a:ext cx="1118948" cy="1462858"/>
      </dsp:txXfrm>
    </dsp:sp>
    <dsp:sp modelId="{063D7BA3-6514-804D-B44C-9600FFACCBE7}">
      <dsp:nvSpPr>
        <dsp:cNvPr id="0" name=""/>
        <dsp:cNvSpPr/>
      </dsp:nvSpPr>
      <dsp:spPr>
        <a:xfrm>
          <a:off x="4238515"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Users with same password on other systems</a:t>
          </a:r>
          <a:endParaRPr lang="en-US" sz="1400" kern="1200" dirty="0"/>
        </a:p>
      </dsp:txBody>
      <dsp:txXfrm>
        <a:off x="4275182" y="2792059"/>
        <a:ext cx="1118948" cy="1462858"/>
      </dsp:txXfrm>
    </dsp:sp>
    <dsp:sp modelId="{8DA745AB-B8AE-C147-94E3-3DAA288D050C}">
      <dsp:nvSpPr>
        <dsp:cNvPr id="0" name=""/>
        <dsp:cNvSpPr/>
      </dsp:nvSpPr>
      <dsp:spPr>
        <a:xfrm>
          <a:off x="5455088"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Access from backup media</a:t>
          </a:r>
          <a:endParaRPr lang="en-US" sz="1400" kern="1200" dirty="0"/>
        </a:p>
      </dsp:txBody>
      <dsp:txXfrm>
        <a:off x="5491755" y="2792059"/>
        <a:ext cx="1118948" cy="1462858"/>
      </dsp:txXfrm>
    </dsp:sp>
    <dsp:sp modelId="{21D0FFE2-CBAA-204F-94B9-2B0C42E67233}">
      <dsp:nvSpPr>
        <dsp:cNvPr id="0" name=""/>
        <dsp:cNvSpPr/>
      </dsp:nvSpPr>
      <dsp:spPr>
        <a:xfrm>
          <a:off x="6671661"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Sniff passwords in network traffic</a:t>
          </a:r>
          <a:endParaRPr lang="en-US" sz="1400" kern="1200" dirty="0"/>
        </a:p>
      </dsp:txBody>
      <dsp:txXfrm>
        <a:off x="6708328" y="2792059"/>
        <a:ext cx="1118948" cy="14628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8A043-AEB7-DF49-B0C7-99C98D85774A}">
      <dsp:nvSpPr>
        <dsp:cNvPr id="0" name=""/>
        <dsp:cNvSpPr/>
      </dsp:nvSpPr>
      <dsp:spPr>
        <a:xfrm>
          <a:off x="0" y="4457791"/>
          <a:ext cx="8519864" cy="97485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1" kern="1200" dirty="0">
              <a:ln>
                <a:noFill/>
              </a:ln>
              <a:solidFill>
                <a:schemeClr val="tx1"/>
              </a:solidFill>
              <a:effectLst/>
            </a:rPr>
            <a:t>Complex password policy</a:t>
          </a:r>
        </a:p>
      </dsp:txBody>
      <dsp:txXfrm>
        <a:off x="0" y="4457791"/>
        <a:ext cx="8519864" cy="526420"/>
      </dsp:txXfrm>
    </dsp:sp>
    <dsp:sp modelId="{3C44AD89-49B6-D943-ACA0-428E0665597D}">
      <dsp:nvSpPr>
        <dsp:cNvPr id="0" name=""/>
        <dsp:cNvSpPr/>
      </dsp:nvSpPr>
      <dsp:spPr>
        <a:xfrm>
          <a:off x="827" y="4962872"/>
          <a:ext cx="4805897" cy="44843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l" defTabSz="533400" rtl="0">
            <a:lnSpc>
              <a:spcPct val="90000"/>
            </a:lnSpc>
            <a:spcBef>
              <a:spcPct val="0"/>
            </a:spcBef>
            <a:spcAft>
              <a:spcPct val="35000"/>
            </a:spcAft>
            <a:buNone/>
          </a:pPr>
          <a:r>
            <a:rPr lang="en-US" sz="1200" b="1" kern="1200" dirty="0"/>
            <a:t>User is allowed to select their own password, however the system checks to see if the password is allowable, and if  not, rejects it.</a:t>
          </a:r>
          <a:endParaRPr lang="en-US" sz="1200" kern="1200" dirty="0"/>
        </a:p>
      </dsp:txBody>
      <dsp:txXfrm>
        <a:off x="827" y="4962872"/>
        <a:ext cx="4805897" cy="448432"/>
      </dsp:txXfrm>
    </dsp:sp>
    <dsp:sp modelId="{81731248-7954-A04A-A7D9-1C4288DF32D6}">
      <dsp:nvSpPr>
        <dsp:cNvPr id="0" name=""/>
        <dsp:cNvSpPr/>
      </dsp:nvSpPr>
      <dsp:spPr>
        <a:xfrm>
          <a:off x="4806725" y="4962872"/>
          <a:ext cx="3712311" cy="44843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l" defTabSz="533400" rtl="0">
            <a:lnSpc>
              <a:spcPct val="90000"/>
            </a:lnSpc>
            <a:spcBef>
              <a:spcPct val="0"/>
            </a:spcBef>
            <a:spcAft>
              <a:spcPct val="35000"/>
            </a:spcAft>
            <a:buNone/>
          </a:pPr>
          <a:r>
            <a:rPr lang="en-US" sz="1200" b="1" kern="1200" dirty="0"/>
            <a:t>Goal is to  eliminate guessable passwords while allow user to select a password that is memorable.</a:t>
          </a:r>
          <a:endParaRPr lang="en-US" sz="1200" kern="1200" dirty="0"/>
        </a:p>
      </dsp:txBody>
      <dsp:txXfrm>
        <a:off x="4806725" y="4962872"/>
        <a:ext cx="3712311" cy="448432"/>
      </dsp:txXfrm>
    </dsp:sp>
    <dsp:sp modelId="{573FB75E-857C-1949-B778-45CABA8452C7}">
      <dsp:nvSpPr>
        <dsp:cNvPr id="0" name=""/>
        <dsp:cNvSpPr/>
      </dsp:nvSpPr>
      <dsp:spPr>
        <a:xfrm rot="10800000">
          <a:off x="0" y="2971248"/>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1" kern="1200" dirty="0">
              <a:ln>
                <a:noFill/>
              </a:ln>
              <a:solidFill>
                <a:schemeClr val="tx1"/>
              </a:solidFill>
              <a:effectLst/>
            </a:rPr>
            <a:t>Reactive password checking</a:t>
          </a:r>
        </a:p>
      </dsp:txBody>
      <dsp:txXfrm rot="-10800000">
        <a:off x="0" y="2971248"/>
        <a:ext cx="8519864" cy="526262"/>
      </dsp:txXfrm>
    </dsp:sp>
    <dsp:sp modelId="{87C515BD-8FB6-6145-9EF2-5A9D1AF6403D}">
      <dsp:nvSpPr>
        <dsp:cNvPr id="0" name=""/>
        <dsp:cNvSpPr/>
      </dsp:nvSpPr>
      <dsp:spPr>
        <a:xfrm>
          <a:off x="0" y="3497511"/>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System periodically runs its own password cracker to find guessable passwords</a:t>
          </a:r>
          <a:endParaRPr lang="en-US" sz="1600" kern="1200" dirty="0"/>
        </a:p>
      </dsp:txBody>
      <dsp:txXfrm>
        <a:off x="0" y="3497511"/>
        <a:ext cx="8519864" cy="448297"/>
      </dsp:txXfrm>
    </dsp:sp>
    <dsp:sp modelId="{E5F5AB94-6F42-3045-A75B-DECAB4E676C4}">
      <dsp:nvSpPr>
        <dsp:cNvPr id="0" name=""/>
        <dsp:cNvSpPr/>
      </dsp:nvSpPr>
      <dsp:spPr>
        <a:xfrm rot="10800000">
          <a:off x="0" y="1486547"/>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1" kern="1200" dirty="0">
              <a:ln>
                <a:noFill/>
              </a:ln>
              <a:solidFill>
                <a:schemeClr val="tx1"/>
              </a:solidFill>
              <a:effectLst/>
            </a:rPr>
            <a:t>Computer generated passwords</a:t>
          </a:r>
        </a:p>
      </dsp:txBody>
      <dsp:txXfrm rot="-10800000">
        <a:off x="0" y="1486547"/>
        <a:ext cx="8519864" cy="526262"/>
      </dsp:txXfrm>
    </dsp:sp>
    <dsp:sp modelId="{473476BE-03A0-034D-8273-ADB6465722C2}">
      <dsp:nvSpPr>
        <dsp:cNvPr id="0" name=""/>
        <dsp:cNvSpPr/>
      </dsp:nvSpPr>
      <dsp:spPr>
        <a:xfrm>
          <a:off x="0" y="2012810"/>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Users have trouble remembering them</a:t>
          </a:r>
          <a:endParaRPr lang="en-US" sz="1600" kern="1200" dirty="0"/>
        </a:p>
      </dsp:txBody>
      <dsp:txXfrm>
        <a:off x="0" y="2012810"/>
        <a:ext cx="8519864" cy="448297"/>
      </dsp:txXfrm>
    </dsp:sp>
    <dsp:sp modelId="{0AFDD328-F6FE-8742-B842-B0DB5587933C}">
      <dsp:nvSpPr>
        <dsp:cNvPr id="0" name=""/>
        <dsp:cNvSpPr/>
      </dsp:nvSpPr>
      <dsp:spPr>
        <a:xfrm rot="10800000">
          <a:off x="0" y="0"/>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1" kern="1200" dirty="0">
              <a:ln>
                <a:noFill/>
              </a:ln>
              <a:solidFill>
                <a:schemeClr val="tx1"/>
              </a:solidFill>
              <a:effectLst/>
            </a:rPr>
            <a:t>User education</a:t>
          </a:r>
        </a:p>
      </dsp:txBody>
      <dsp:txXfrm rot="-10800000">
        <a:off x="0" y="0"/>
        <a:ext cx="8519864" cy="526262"/>
      </dsp:txXfrm>
    </dsp:sp>
    <dsp:sp modelId="{57322FFB-B0D4-8943-B89E-579608E192F2}">
      <dsp:nvSpPr>
        <dsp:cNvPr id="0" name=""/>
        <dsp:cNvSpPr/>
      </dsp:nvSpPr>
      <dsp:spPr>
        <a:xfrm>
          <a:off x="0" y="528109"/>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Users can be told the importance of using hard to guess passwords and can be provided with guidelines for selecting strong passwords</a:t>
          </a:r>
          <a:endParaRPr lang="en-US" sz="1600" kern="1200" dirty="0"/>
        </a:p>
      </dsp:txBody>
      <dsp:txXfrm>
        <a:off x="0" y="528109"/>
        <a:ext cx="8519864" cy="44829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0D54F-D4E4-C040-9258-85E8D8F23643}">
      <dsp:nvSpPr>
        <dsp:cNvPr id="0" name=""/>
        <dsp:cNvSpPr/>
      </dsp:nvSpPr>
      <dsp:spPr>
        <a:xfrm>
          <a:off x="2204370" y="428624"/>
          <a:ext cx="3809047" cy="132283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92573-36DF-164D-B8C9-ED43B11D410D}">
      <dsp:nvSpPr>
        <dsp:cNvPr id="0" name=""/>
        <dsp:cNvSpPr/>
      </dsp:nvSpPr>
      <dsp:spPr>
        <a:xfrm>
          <a:off x="3745706" y="3667791"/>
          <a:ext cx="738187" cy="472440"/>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C8665B0D-A402-5044-B440-2F86F22097AD}">
      <dsp:nvSpPr>
        <dsp:cNvPr id="0" name=""/>
        <dsp:cNvSpPr/>
      </dsp:nvSpPr>
      <dsp:spPr>
        <a:xfrm>
          <a:off x="2343150" y="4045743"/>
          <a:ext cx="3543300" cy="88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endParaRPr lang="en-US" sz="2900" b="1" kern="1200" dirty="0"/>
        </a:p>
      </dsp:txBody>
      <dsp:txXfrm>
        <a:off x="2343150" y="4045743"/>
        <a:ext cx="3543300" cy="885825"/>
      </dsp:txXfrm>
    </dsp:sp>
    <dsp:sp modelId="{A0AF731D-8D39-AF49-8969-C3096B907946}">
      <dsp:nvSpPr>
        <dsp:cNvPr id="0" name=""/>
        <dsp:cNvSpPr/>
      </dsp:nvSpPr>
      <dsp:spPr>
        <a:xfrm>
          <a:off x="3401758" y="1759381"/>
          <a:ext cx="1703640" cy="151721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bg1"/>
              </a:solidFill>
              <a:latin typeface="+mj-lt"/>
            </a:rPr>
            <a:t>Bloom filter</a:t>
          </a:r>
          <a:endParaRPr lang="en-US" sz="1100" kern="1200" dirty="0">
            <a:solidFill>
              <a:schemeClr val="bg1"/>
            </a:solidFill>
            <a:latin typeface="+mj-lt"/>
          </a:endParaRPr>
        </a:p>
        <a:p>
          <a:pPr marL="57150" lvl="1" indent="-57150" algn="l" defTabSz="444500" rtl="0">
            <a:lnSpc>
              <a:spcPct val="90000"/>
            </a:lnSpc>
            <a:spcBef>
              <a:spcPct val="0"/>
            </a:spcBef>
            <a:spcAft>
              <a:spcPct val="15000"/>
            </a:spcAft>
            <a:buChar char="•"/>
          </a:pPr>
          <a:r>
            <a:rPr lang="en-US" sz="1000" b="1" kern="1200" dirty="0">
              <a:solidFill>
                <a:schemeClr val="bg1"/>
              </a:solidFill>
              <a:latin typeface="+mj-lt"/>
            </a:rPr>
            <a:t>Used to build a table based on dictionary using hashes</a:t>
          </a:r>
          <a:endParaRPr lang="en-US" sz="1000" kern="1200" dirty="0">
            <a:solidFill>
              <a:schemeClr val="bg1"/>
            </a:solidFill>
            <a:latin typeface="+mj-lt"/>
          </a:endParaRPr>
        </a:p>
        <a:p>
          <a:pPr marL="57150" lvl="1" indent="-57150" algn="l" defTabSz="444500" rtl="0">
            <a:lnSpc>
              <a:spcPct val="90000"/>
            </a:lnSpc>
            <a:spcBef>
              <a:spcPct val="0"/>
            </a:spcBef>
            <a:spcAft>
              <a:spcPct val="15000"/>
            </a:spcAft>
            <a:buChar char="•"/>
          </a:pPr>
          <a:r>
            <a:rPr lang="en-US" sz="1000" b="1" kern="1200" dirty="0">
              <a:solidFill>
                <a:schemeClr val="bg1"/>
              </a:solidFill>
              <a:latin typeface="+mj-lt"/>
            </a:rPr>
            <a:t>Check desired password against this table</a:t>
          </a:r>
          <a:endParaRPr lang="en-US" sz="1000" kern="1200" dirty="0">
            <a:solidFill>
              <a:schemeClr val="bg1"/>
            </a:solidFill>
            <a:latin typeface="+mj-lt"/>
          </a:endParaRPr>
        </a:p>
      </dsp:txBody>
      <dsp:txXfrm>
        <a:off x="3651250" y="1981572"/>
        <a:ext cx="1204656" cy="1072836"/>
      </dsp:txXfrm>
    </dsp:sp>
    <dsp:sp modelId="{B2B0ED53-40E2-194C-9D48-09031BB71C0C}">
      <dsp:nvSpPr>
        <dsp:cNvPr id="0" name=""/>
        <dsp:cNvSpPr/>
      </dsp:nvSpPr>
      <dsp:spPr>
        <a:xfrm>
          <a:off x="2667006" y="457202"/>
          <a:ext cx="1576387" cy="15182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rtl="0">
            <a:lnSpc>
              <a:spcPct val="90000"/>
            </a:lnSpc>
            <a:spcBef>
              <a:spcPct val="0"/>
            </a:spcBef>
            <a:spcAft>
              <a:spcPct val="35000"/>
            </a:spcAft>
            <a:buNone/>
          </a:pPr>
          <a:r>
            <a:rPr lang="en-US" sz="1400" b="1" kern="1200" dirty="0">
              <a:solidFill>
                <a:schemeClr val="bg1"/>
              </a:solidFill>
              <a:latin typeface="+mj-lt"/>
            </a:rPr>
            <a:t>Password cracker</a:t>
          </a:r>
          <a:endParaRPr lang="en-US" sz="1400" kern="1200" dirty="0">
            <a:solidFill>
              <a:schemeClr val="bg1"/>
            </a:solidFill>
            <a:latin typeface="+mj-lt"/>
          </a:endParaRPr>
        </a:p>
        <a:p>
          <a:pPr marL="57150" lvl="1" indent="-57150" algn="l" defTabSz="488950" rtl="0">
            <a:lnSpc>
              <a:spcPct val="90000"/>
            </a:lnSpc>
            <a:spcBef>
              <a:spcPct val="0"/>
            </a:spcBef>
            <a:spcAft>
              <a:spcPct val="15000"/>
            </a:spcAft>
            <a:buChar char="•"/>
          </a:pPr>
          <a:r>
            <a:rPr lang="en-US" sz="1100" b="1" kern="1200" dirty="0">
              <a:solidFill>
                <a:schemeClr val="bg1"/>
              </a:solidFill>
              <a:latin typeface="+mj-lt"/>
            </a:rPr>
            <a:t>Compile a large dictionary of passwords </a:t>
          </a:r>
          <a:r>
            <a:rPr lang="en-US" sz="1200" b="1" kern="1200" dirty="0">
              <a:solidFill>
                <a:schemeClr val="bg1"/>
              </a:solidFill>
              <a:latin typeface="+mj-lt"/>
            </a:rPr>
            <a:t>not</a:t>
          </a:r>
          <a:r>
            <a:rPr lang="en-US" sz="1100" b="1" kern="1200" dirty="0">
              <a:solidFill>
                <a:schemeClr val="bg1"/>
              </a:solidFill>
              <a:latin typeface="+mj-lt"/>
            </a:rPr>
            <a:t> to use</a:t>
          </a:r>
        </a:p>
      </dsp:txBody>
      <dsp:txXfrm>
        <a:off x="2897863" y="679549"/>
        <a:ext cx="1114673" cy="1073587"/>
      </dsp:txXfrm>
    </dsp:sp>
    <dsp:sp modelId="{B8ED131F-ABF5-714E-ACB2-531364E2E5D3}">
      <dsp:nvSpPr>
        <dsp:cNvPr id="0" name=""/>
        <dsp:cNvSpPr/>
      </dsp:nvSpPr>
      <dsp:spPr>
        <a:xfrm>
          <a:off x="4038605" y="228595"/>
          <a:ext cx="1702099" cy="163776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rtl="0">
            <a:lnSpc>
              <a:spcPct val="90000"/>
            </a:lnSpc>
            <a:spcBef>
              <a:spcPct val="0"/>
            </a:spcBef>
            <a:spcAft>
              <a:spcPct val="35000"/>
            </a:spcAft>
            <a:buNone/>
          </a:pPr>
          <a:r>
            <a:rPr lang="en-US" sz="1400" b="1" kern="1200" dirty="0">
              <a:solidFill>
                <a:schemeClr val="bg1"/>
              </a:solidFill>
              <a:latin typeface="+mj-lt"/>
            </a:rPr>
            <a:t>Rule enforcement</a:t>
          </a:r>
          <a:endParaRPr lang="en-US" sz="1400" kern="1200" dirty="0">
            <a:solidFill>
              <a:schemeClr val="bg1"/>
            </a:solidFill>
            <a:latin typeface="+mj-lt"/>
          </a:endParaRPr>
        </a:p>
        <a:p>
          <a:pPr marL="57150" lvl="1" indent="-57150" algn="l" defTabSz="488950" rtl="0">
            <a:lnSpc>
              <a:spcPct val="90000"/>
            </a:lnSpc>
            <a:spcBef>
              <a:spcPct val="0"/>
            </a:spcBef>
            <a:spcAft>
              <a:spcPct val="15000"/>
            </a:spcAft>
            <a:buChar char="•"/>
          </a:pPr>
          <a:r>
            <a:rPr lang="en-US" sz="1100" b="1" kern="1200" dirty="0">
              <a:solidFill>
                <a:schemeClr val="bg1"/>
              </a:solidFill>
              <a:latin typeface="+mj-lt"/>
            </a:rPr>
            <a:t>Specific rules that passwords must adhere to</a:t>
          </a:r>
          <a:endParaRPr lang="en-US" sz="1100" kern="1200" dirty="0">
            <a:solidFill>
              <a:schemeClr val="bg1"/>
            </a:solidFill>
            <a:latin typeface="+mj-lt"/>
          </a:endParaRPr>
        </a:p>
      </dsp:txBody>
      <dsp:txXfrm>
        <a:off x="4287872" y="468440"/>
        <a:ext cx="1203565" cy="1158071"/>
      </dsp:txXfrm>
    </dsp:sp>
    <dsp:sp modelId="{BCCB88A9-902C-074C-8364-60111B1778F8}">
      <dsp:nvSpPr>
        <dsp:cNvPr id="0" name=""/>
        <dsp:cNvSpPr/>
      </dsp:nvSpPr>
      <dsp:spPr>
        <a:xfrm>
          <a:off x="1371597" y="-12"/>
          <a:ext cx="5486404" cy="425386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17F9A-DFF2-424D-9955-A68F61044AB5}">
      <dsp:nvSpPr>
        <dsp:cNvPr id="0" name=""/>
        <dsp:cNvSpPr/>
      </dsp:nvSpPr>
      <dsp:spPr>
        <a:xfrm>
          <a:off x="4424" y="109650"/>
          <a:ext cx="3841472" cy="96036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Use of a smart card as a national identity card for citizens</a:t>
          </a:r>
        </a:p>
      </dsp:txBody>
      <dsp:txXfrm>
        <a:off x="32552" y="137778"/>
        <a:ext cx="3785216" cy="904112"/>
      </dsp:txXfrm>
    </dsp:sp>
    <dsp:sp modelId="{08AACE95-A38A-2446-A1C5-80738DEFD3F9}">
      <dsp:nvSpPr>
        <dsp:cNvPr id="0" name=""/>
        <dsp:cNvSpPr/>
      </dsp:nvSpPr>
      <dsp:spPr>
        <a:xfrm rot="5400000">
          <a:off x="1841128" y="1154050"/>
          <a:ext cx="168064" cy="168064"/>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D7D8058-0A66-334B-A1A8-826C145DCC34}">
      <dsp:nvSpPr>
        <dsp:cNvPr id="0" name=""/>
        <dsp:cNvSpPr/>
      </dsp:nvSpPr>
      <dsp:spPr>
        <a:xfrm>
          <a:off x="4424" y="1406147"/>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Can serve the same purposes as other national ID cards, and similar cards such as a driver’s license, for access to government and commercial services</a:t>
          </a:r>
        </a:p>
      </dsp:txBody>
      <dsp:txXfrm>
        <a:off x="32552" y="1434275"/>
        <a:ext cx="3785216" cy="904112"/>
      </dsp:txXfrm>
    </dsp:sp>
    <dsp:sp modelId="{418F19D3-6009-B84D-8023-07D0760682EE}">
      <dsp:nvSpPr>
        <dsp:cNvPr id="0" name=""/>
        <dsp:cNvSpPr/>
      </dsp:nvSpPr>
      <dsp:spPr>
        <a:xfrm rot="5400000">
          <a:off x="1841128" y="2450547"/>
          <a:ext cx="168064" cy="168064"/>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BCA81D-7D86-4D40-8F7C-CD95230169C0}">
      <dsp:nvSpPr>
        <dsp:cNvPr id="0" name=""/>
        <dsp:cNvSpPr/>
      </dsp:nvSpPr>
      <dsp:spPr>
        <a:xfrm>
          <a:off x="4424" y="2702644"/>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Can provide stronger proof of identity and can be used in a wider variety of applications</a:t>
          </a:r>
        </a:p>
      </dsp:txBody>
      <dsp:txXfrm>
        <a:off x="32552" y="2730772"/>
        <a:ext cx="3785216" cy="904112"/>
      </dsp:txXfrm>
    </dsp:sp>
    <dsp:sp modelId="{F1725AF0-0565-4040-88ED-9513DE94B247}">
      <dsp:nvSpPr>
        <dsp:cNvPr id="0" name=""/>
        <dsp:cNvSpPr/>
      </dsp:nvSpPr>
      <dsp:spPr>
        <a:xfrm rot="5400000">
          <a:off x="1841128" y="3747044"/>
          <a:ext cx="168064" cy="168064"/>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1B7A8F7-C657-E146-BA5A-C62EEE25BE2D}">
      <dsp:nvSpPr>
        <dsp:cNvPr id="0" name=""/>
        <dsp:cNvSpPr/>
      </dsp:nvSpPr>
      <dsp:spPr>
        <a:xfrm>
          <a:off x="4424" y="3999141"/>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t>In effect, is a smart card that has been verified by the national government as valid and authentic</a:t>
          </a:r>
        </a:p>
      </dsp:txBody>
      <dsp:txXfrm>
        <a:off x="32552" y="4027269"/>
        <a:ext cx="3785216" cy="904112"/>
      </dsp:txXfrm>
    </dsp:sp>
    <dsp:sp modelId="{D72E6201-16A1-F148-8785-1A3C3F1A8607}">
      <dsp:nvSpPr>
        <dsp:cNvPr id="0" name=""/>
        <dsp:cNvSpPr/>
      </dsp:nvSpPr>
      <dsp:spPr>
        <a:xfrm>
          <a:off x="4383703" y="109650"/>
          <a:ext cx="3841472" cy="96036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Most advanced deployment is the German card </a:t>
          </a:r>
          <a:r>
            <a:rPr lang="en-US" sz="1900" i="1" kern="1200"/>
            <a:t>neuer Personalausweis</a:t>
          </a:r>
          <a:endParaRPr lang="en-US" sz="1900" kern="1200"/>
        </a:p>
      </dsp:txBody>
      <dsp:txXfrm>
        <a:off x="4411831" y="137778"/>
        <a:ext cx="3785216" cy="904112"/>
      </dsp:txXfrm>
    </dsp:sp>
    <dsp:sp modelId="{446929B8-4632-CA42-BA85-42C5E4D85027}">
      <dsp:nvSpPr>
        <dsp:cNvPr id="0" name=""/>
        <dsp:cNvSpPr/>
      </dsp:nvSpPr>
      <dsp:spPr>
        <a:xfrm rot="5400000">
          <a:off x="6220407" y="1154050"/>
          <a:ext cx="168064" cy="168064"/>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CD14C2-0716-AA46-8C1D-AD38F342E91E}">
      <dsp:nvSpPr>
        <dsp:cNvPr id="0" name=""/>
        <dsp:cNvSpPr/>
      </dsp:nvSpPr>
      <dsp:spPr>
        <a:xfrm>
          <a:off x="4383703" y="1406147"/>
          <a:ext cx="3841472" cy="161313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kern="1200" dirty="0"/>
            <a:t>Has human-readable data printed on its surface</a:t>
          </a:r>
        </a:p>
        <a:p>
          <a:pPr marL="114300" lvl="1" indent="-114300" algn="l" defTabSz="622300" rtl="0">
            <a:lnSpc>
              <a:spcPct val="90000"/>
            </a:lnSpc>
            <a:spcBef>
              <a:spcPct val="0"/>
            </a:spcBef>
            <a:spcAft>
              <a:spcPct val="15000"/>
            </a:spcAft>
            <a:buChar char="•"/>
          </a:pPr>
          <a:r>
            <a:rPr lang="en-US" sz="1400" kern="1200" dirty="0"/>
            <a:t>Personal data</a:t>
          </a:r>
        </a:p>
        <a:p>
          <a:pPr marL="114300" lvl="1" indent="-114300" algn="l" defTabSz="622300" rtl="0">
            <a:lnSpc>
              <a:spcPct val="90000"/>
            </a:lnSpc>
            <a:spcBef>
              <a:spcPct val="0"/>
            </a:spcBef>
            <a:spcAft>
              <a:spcPct val="15000"/>
            </a:spcAft>
            <a:buChar char="•"/>
          </a:pPr>
          <a:r>
            <a:rPr lang="en-US" sz="1400" kern="1200" dirty="0"/>
            <a:t>Document number</a:t>
          </a:r>
        </a:p>
        <a:p>
          <a:pPr marL="114300" lvl="1" indent="-114300" algn="l" defTabSz="622300" rtl="0">
            <a:lnSpc>
              <a:spcPct val="90000"/>
            </a:lnSpc>
            <a:spcBef>
              <a:spcPct val="0"/>
            </a:spcBef>
            <a:spcAft>
              <a:spcPct val="15000"/>
            </a:spcAft>
            <a:buChar char="•"/>
          </a:pPr>
          <a:r>
            <a:rPr lang="en-US" sz="1400" kern="1200" dirty="0"/>
            <a:t>Card access number (CAN)</a:t>
          </a:r>
        </a:p>
        <a:p>
          <a:pPr marL="114300" lvl="1" indent="-114300" algn="l" defTabSz="622300" rtl="0">
            <a:lnSpc>
              <a:spcPct val="90000"/>
            </a:lnSpc>
            <a:spcBef>
              <a:spcPct val="0"/>
            </a:spcBef>
            <a:spcAft>
              <a:spcPct val="15000"/>
            </a:spcAft>
            <a:buChar char="•"/>
          </a:pPr>
          <a:r>
            <a:rPr lang="en-US" sz="1400" kern="1200" dirty="0"/>
            <a:t>Machine readable zone (MRZ)</a:t>
          </a:r>
        </a:p>
      </dsp:txBody>
      <dsp:txXfrm>
        <a:off x="4430950" y="1453394"/>
        <a:ext cx="3746978" cy="1518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D7912-D956-F443-8587-3BA1DE842FA0}">
      <dsp:nvSpPr>
        <dsp:cNvPr id="0" name=""/>
        <dsp:cNvSpPr/>
      </dsp:nvSpPr>
      <dsp:spPr>
        <a:xfrm rot="5400000">
          <a:off x="513948" y="1312414"/>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1F68229-0417-8946-9F21-2C92F459BDA4}">
      <dsp:nvSpPr>
        <dsp:cNvPr id="0" name=""/>
        <dsp:cNvSpPr/>
      </dsp:nvSpPr>
      <dsp:spPr>
        <a:xfrm>
          <a:off x="257157" y="2077240"/>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rPr>
            <a:t>Ensures that the contactless RF chip in the </a:t>
          </a:r>
          <a:r>
            <a:rPr lang="en-US" sz="1600" kern="1200" dirty="0" err="1">
              <a:solidFill>
                <a:schemeClr val="bg1"/>
              </a:solidFill>
            </a:rPr>
            <a:t>eID</a:t>
          </a:r>
          <a:r>
            <a:rPr lang="en-US" sz="1600" kern="1200" dirty="0">
              <a:solidFill>
                <a:schemeClr val="bg1"/>
              </a:solidFill>
            </a:rPr>
            <a:t> card cannot be read without explicit access control</a:t>
          </a:r>
        </a:p>
      </dsp:txBody>
      <dsp:txXfrm>
        <a:off x="257157" y="2077240"/>
        <a:ext cx="2310994" cy="2025722"/>
      </dsp:txXfrm>
    </dsp:sp>
    <dsp:sp modelId="{FCAADD36-B27C-BD4A-A3A7-456D96FEDBE9}">
      <dsp:nvSpPr>
        <dsp:cNvPr id="0" name=""/>
        <dsp:cNvSpPr/>
      </dsp:nvSpPr>
      <dsp:spPr>
        <a:xfrm>
          <a:off x="2132115" y="1123959"/>
          <a:ext cx="436036" cy="43603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BC4705-3EEE-4748-A4BE-6354FD6594F5}">
      <dsp:nvSpPr>
        <dsp:cNvPr id="0" name=""/>
        <dsp:cNvSpPr/>
      </dsp:nvSpPr>
      <dsp:spPr>
        <a:xfrm rot="5400000">
          <a:off x="3343056" y="612348"/>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7553290-8C24-D64E-A2C5-6C3C4781B7F8}">
      <dsp:nvSpPr>
        <dsp:cNvPr id="0" name=""/>
        <dsp:cNvSpPr/>
      </dsp:nvSpPr>
      <dsp:spPr>
        <a:xfrm>
          <a:off x="3086266" y="1377174"/>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rPr>
            <a:t>For online applications, access is established by the user entering the 6-digit PIN (which should only be known to the holder of the card)</a:t>
          </a:r>
        </a:p>
      </dsp:txBody>
      <dsp:txXfrm>
        <a:off x="3086266" y="1377174"/>
        <a:ext cx="2310994" cy="2025722"/>
      </dsp:txXfrm>
    </dsp:sp>
    <dsp:sp modelId="{85A3A005-D192-C245-BFDF-671FFA105593}">
      <dsp:nvSpPr>
        <dsp:cNvPr id="0" name=""/>
        <dsp:cNvSpPr/>
      </dsp:nvSpPr>
      <dsp:spPr>
        <a:xfrm>
          <a:off x="4961224" y="423894"/>
          <a:ext cx="436036" cy="43603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823D4CF-DD20-BF4E-B138-4AF79BFCE2A0}">
      <dsp:nvSpPr>
        <dsp:cNvPr id="0" name=""/>
        <dsp:cNvSpPr/>
      </dsp:nvSpPr>
      <dsp:spPr>
        <a:xfrm rot="5400000">
          <a:off x="6172165" y="-87716"/>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34D8713-968C-DB42-8202-5E4FA04F565E}">
      <dsp:nvSpPr>
        <dsp:cNvPr id="0" name=""/>
        <dsp:cNvSpPr/>
      </dsp:nvSpPr>
      <dsp:spPr>
        <a:xfrm>
          <a:off x="5915374" y="677109"/>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rPr>
            <a:t>For offline applications, either the MRZ printed on the back of the card or the six-digit card access number (CAN) printed on the front is used</a:t>
          </a:r>
        </a:p>
      </dsp:txBody>
      <dsp:txXfrm>
        <a:off x="5915374" y="677109"/>
        <a:ext cx="2310994" cy="20257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E7FB-61E5-954C-BCED-5276058B0501}">
      <dsp:nvSpPr>
        <dsp:cNvPr id="0" name=""/>
        <dsp:cNvSpPr/>
      </dsp:nvSpPr>
      <dsp:spPr>
        <a:xfrm>
          <a:off x="2661963" y="1577451"/>
          <a:ext cx="3804046" cy="3804046"/>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Authentication</a:t>
          </a:r>
          <a:r>
            <a:rPr lang="en-US"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         Security Issues</a:t>
          </a:r>
          <a:endParaRPr lang="en-US"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endParaRPr>
        </a:p>
      </dsp:txBody>
      <dsp:txXfrm>
        <a:off x="3219053" y="2134541"/>
        <a:ext cx="2689866" cy="2689866"/>
      </dsp:txXfrm>
    </dsp:sp>
    <dsp:sp modelId="{B435D657-C144-8741-9BC2-C7249D5BD679}">
      <dsp:nvSpPr>
        <dsp:cNvPr id="0" name=""/>
        <dsp:cNvSpPr/>
      </dsp:nvSpPr>
      <dsp:spPr>
        <a:xfrm>
          <a:off x="3178939" y="46859"/>
          <a:ext cx="2835555" cy="2598715"/>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rPr>
            <a:t>Eavesdropping</a:t>
          </a:r>
        </a:p>
        <a:p>
          <a:pPr marL="0" lvl="0" indent="0" algn="ctr" defTabSz="889000" rtl="0">
            <a:lnSpc>
              <a:spcPct val="90000"/>
            </a:lnSpc>
            <a:spcBef>
              <a:spcPct val="0"/>
            </a:spcBef>
            <a:spcAft>
              <a:spcPct val="35000"/>
            </a:spcAft>
            <a:buNone/>
          </a:pPr>
          <a:r>
            <a:rPr lang="en-US" sz="1600" b="1" kern="1200" dirty="0">
              <a:solidFill>
                <a:schemeClr val="bg1"/>
              </a:solidFill>
            </a:rPr>
            <a:t>Adversary attempts to learn the password by some sort of attack that involves the physical proximity of user and adversary</a:t>
          </a:r>
        </a:p>
      </dsp:txBody>
      <dsp:txXfrm>
        <a:off x="3594196" y="427432"/>
        <a:ext cx="2005041" cy="1837569"/>
      </dsp:txXfrm>
    </dsp:sp>
    <dsp:sp modelId="{5008F7C2-3B2F-E648-A07F-1C856BC2504D}">
      <dsp:nvSpPr>
        <dsp:cNvPr id="0" name=""/>
        <dsp:cNvSpPr/>
      </dsp:nvSpPr>
      <dsp:spPr>
        <a:xfrm>
          <a:off x="5504757" y="990593"/>
          <a:ext cx="2638144" cy="2441703"/>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rPr>
            <a:t>Host Attacks</a:t>
          </a:r>
        </a:p>
        <a:p>
          <a:pPr marL="0" lvl="0" indent="0" algn="ctr" defTabSz="889000" rtl="0">
            <a:lnSpc>
              <a:spcPct val="90000"/>
            </a:lnSpc>
            <a:spcBef>
              <a:spcPct val="0"/>
            </a:spcBef>
            <a:spcAft>
              <a:spcPct val="35000"/>
            </a:spcAft>
            <a:buNone/>
          </a:pPr>
          <a:r>
            <a:rPr lang="en-US" sz="1600" b="1" kern="1200" dirty="0">
              <a:solidFill>
                <a:schemeClr val="bg1"/>
              </a:solidFill>
            </a:rPr>
            <a:t>Directed at the user file at the host where passwords, token passcodes, or biometric templates are stored</a:t>
          </a:r>
          <a:endParaRPr lang="en-US" sz="1600" kern="1200" dirty="0">
            <a:solidFill>
              <a:schemeClr val="bg1"/>
            </a:solidFill>
          </a:endParaRPr>
        </a:p>
      </dsp:txBody>
      <dsp:txXfrm>
        <a:off x="5891104" y="1348172"/>
        <a:ext cx="1865450" cy="1726545"/>
      </dsp:txXfrm>
    </dsp:sp>
    <dsp:sp modelId="{003E0A61-2997-D14C-9833-807AF7126595}">
      <dsp:nvSpPr>
        <dsp:cNvPr id="0" name=""/>
        <dsp:cNvSpPr/>
      </dsp:nvSpPr>
      <dsp:spPr>
        <a:xfrm>
          <a:off x="5809553" y="3276599"/>
          <a:ext cx="2476662" cy="2524080"/>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Replay</a:t>
          </a:r>
        </a:p>
        <a:p>
          <a:pPr marL="0" lvl="0" indent="0" algn="ctr" defTabSz="889000" rtl="0">
            <a:lnSpc>
              <a:spcPct val="90000"/>
            </a:lnSpc>
            <a:spcBef>
              <a:spcPct val="0"/>
            </a:spcBef>
            <a:spcAft>
              <a:spcPct val="35000"/>
            </a:spcAft>
            <a:buNone/>
          </a:pPr>
          <a:r>
            <a:rPr lang="en-US" sz="1600" b="1" kern="1200" dirty="0">
              <a:solidFill>
                <a:schemeClr val="bg1"/>
              </a:solidFill>
            </a:rPr>
            <a:t>Adversary repeats a previously captured user response</a:t>
          </a:r>
          <a:endParaRPr lang="en-US" sz="1600" kern="1200" dirty="0">
            <a:solidFill>
              <a:schemeClr val="bg1"/>
            </a:solidFill>
          </a:endParaRPr>
        </a:p>
      </dsp:txBody>
      <dsp:txXfrm>
        <a:off x="6172252" y="3646242"/>
        <a:ext cx="1751264" cy="1784794"/>
      </dsp:txXfrm>
    </dsp:sp>
    <dsp:sp modelId="{A46758A4-57EB-5C4E-8B9E-2702AAF1C17A}">
      <dsp:nvSpPr>
        <dsp:cNvPr id="0" name=""/>
        <dsp:cNvSpPr/>
      </dsp:nvSpPr>
      <dsp:spPr>
        <a:xfrm>
          <a:off x="3615589" y="4267210"/>
          <a:ext cx="2612124" cy="2396815"/>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rPr>
            <a:t>Client Attacks</a:t>
          </a:r>
        </a:p>
        <a:p>
          <a:pPr marL="0" lvl="0" indent="0" algn="ctr" defTabSz="889000" rtl="0">
            <a:lnSpc>
              <a:spcPct val="90000"/>
            </a:lnSpc>
            <a:spcBef>
              <a:spcPct val="0"/>
            </a:spcBef>
            <a:spcAft>
              <a:spcPct val="35000"/>
            </a:spcAft>
            <a:buNone/>
          </a:pPr>
          <a:r>
            <a:rPr lang="en-US" sz="1600" b="1" kern="1200" dirty="0">
              <a:solidFill>
                <a:schemeClr val="bg1"/>
              </a:solidFill>
            </a:rPr>
            <a:t>Adversary attempts to achieve user authentication without access to the remote host or the intervening communications path</a:t>
          </a:r>
          <a:endParaRPr lang="en-US" sz="1600" kern="1200" dirty="0">
            <a:solidFill>
              <a:schemeClr val="bg1"/>
            </a:solidFill>
          </a:endParaRPr>
        </a:p>
      </dsp:txBody>
      <dsp:txXfrm>
        <a:off x="3998126" y="4618215"/>
        <a:ext cx="1847050" cy="1694805"/>
      </dsp:txXfrm>
    </dsp:sp>
    <dsp:sp modelId="{73CC81F9-E056-5D48-AB2E-5424D642560D}">
      <dsp:nvSpPr>
        <dsp:cNvPr id="0" name=""/>
        <dsp:cNvSpPr/>
      </dsp:nvSpPr>
      <dsp:spPr>
        <a:xfrm>
          <a:off x="1061506" y="3602834"/>
          <a:ext cx="2747358" cy="2629699"/>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Trojan Horse                                  </a:t>
          </a:r>
          <a:r>
            <a:rPr lang="en-US" sz="1400" b="1" kern="1200" dirty="0">
              <a:solidFill>
                <a:schemeClr val="bg1"/>
              </a:solidFill>
            </a:rPr>
            <a:t>An application or physical device masquerades as an authentic application or device for the purpose of capturing a user password, passcode, or biometric</a:t>
          </a:r>
          <a:endParaRPr lang="en-US" sz="1800" b="1" kern="1200" dirty="0">
            <a:solidFill>
              <a:schemeClr val="bg1"/>
            </a:solidFill>
          </a:endParaRPr>
        </a:p>
      </dsp:txBody>
      <dsp:txXfrm>
        <a:off x="1463847" y="3987945"/>
        <a:ext cx="1942676" cy="1859477"/>
      </dsp:txXfrm>
    </dsp:sp>
    <dsp:sp modelId="{905CC022-C6AF-0E41-B566-BB7DFF9510F7}">
      <dsp:nvSpPr>
        <dsp:cNvPr id="0" name=""/>
        <dsp:cNvSpPr/>
      </dsp:nvSpPr>
      <dsp:spPr>
        <a:xfrm>
          <a:off x="505916" y="1080974"/>
          <a:ext cx="3215693" cy="2652828"/>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rPr>
            <a:t>Denial-of-Service                  </a:t>
          </a:r>
        </a:p>
        <a:p>
          <a:pPr marL="0" lvl="0" indent="0" algn="ctr" defTabSz="889000" rtl="0">
            <a:lnSpc>
              <a:spcPct val="90000"/>
            </a:lnSpc>
            <a:spcBef>
              <a:spcPct val="0"/>
            </a:spcBef>
            <a:spcAft>
              <a:spcPct val="35000"/>
            </a:spcAft>
            <a:buNone/>
          </a:pPr>
          <a:r>
            <a:rPr lang="en-US" sz="1600" b="1" kern="1200" dirty="0">
              <a:solidFill>
                <a:schemeClr val="bg1"/>
              </a:solidFill>
            </a:rPr>
            <a:t>Attempts to disable a user authentication service by flooding the service with numerous authentication attempts</a:t>
          </a:r>
          <a:endParaRPr lang="en-US" sz="2000" b="1" kern="1200" dirty="0">
            <a:solidFill>
              <a:schemeClr val="bg1"/>
            </a:solidFill>
          </a:endParaRPr>
        </a:p>
      </dsp:txBody>
      <dsp:txXfrm>
        <a:off x="976843" y="1469472"/>
        <a:ext cx="2273839" cy="1875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6CB17-6359-4640-972B-2307AE1451FD}">
      <dsp:nvSpPr>
        <dsp:cNvPr id="0" name=""/>
        <dsp:cNvSpPr/>
      </dsp:nvSpPr>
      <dsp:spPr>
        <a:xfrm>
          <a:off x="2061921" y="0"/>
          <a:ext cx="3076958" cy="3076958"/>
        </a:xfrm>
        <a:prstGeom prst="triangle">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mj-lt"/>
            </a:rPr>
            <a:t>Means used to deal with security attacks</a:t>
          </a:r>
        </a:p>
        <a:p>
          <a:pPr marL="57150" lvl="1" indent="-57150" algn="l" defTabSz="488950" rtl="0">
            <a:lnSpc>
              <a:spcPct val="90000"/>
            </a:lnSpc>
            <a:spcBef>
              <a:spcPct val="0"/>
            </a:spcBef>
            <a:spcAft>
              <a:spcPct val="15000"/>
            </a:spcAft>
            <a:buChar char="•"/>
          </a:pPr>
          <a:r>
            <a:rPr lang="en-US" sz="1100" b="1" kern="1200" dirty="0">
              <a:latin typeface="+mj-lt"/>
            </a:rPr>
            <a:t>Prevent</a:t>
          </a:r>
        </a:p>
        <a:p>
          <a:pPr marL="57150" lvl="1" indent="-57150" algn="l" defTabSz="488950" rtl="0">
            <a:lnSpc>
              <a:spcPct val="90000"/>
            </a:lnSpc>
            <a:spcBef>
              <a:spcPct val="0"/>
            </a:spcBef>
            <a:spcAft>
              <a:spcPct val="15000"/>
            </a:spcAft>
            <a:buChar char="•"/>
          </a:pPr>
          <a:r>
            <a:rPr lang="en-US" sz="1100" b="1" kern="1200" dirty="0">
              <a:latin typeface="+mj-lt"/>
            </a:rPr>
            <a:t>Detect</a:t>
          </a:r>
        </a:p>
        <a:p>
          <a:pPr marL="57150" lvl="1" indent="-57150" algn="l" defTabSz="488950" rtl="0">
            <a:lnSpc>
              <a:spcPct val="90000"/>
            </a:lnSpc>
            <a:spcBef>
              <a:spcPct val="0"/>
            </a:spcBef>
            <a:spcAft>
              <a:spcPct val="15000"/>
            </a:spcAft>
            <a:buChar char="•"/>
          </a:pPr>
          <a:r>
            <a:rPr lang="en-US" sz="1100" b="1" kern="1200" dirty="0">
              <a:latin typeface="+mj-lt"/>
            </a:rPr>
            <a:t>Recover</a:t>
          </a:r>
        </a:p>
      </dsp:txBody>
      <dsp:txXfrm>
        <a:off x="2831161" y="1538479"/>
        <a:ext cx="1538479" cy="1538479"/>
      </dsp:txXfrm>
    </dsp:sp>
    <dsp:sp modelId="{54BFD341-D1F9-D24B-95CE-68C4722408FC}">
      <dsp:nvSpPr>
        <dsp:cNvPr id="0" name=""/>
        <dsp:cNvSpPr/>
      </dsp:nvSpPr>
      <dsp:spPr>
        <a:xfrm>
          <a:off x="523441" y="3076958"/>
          <a:ext cx="3076958" cy="3076958"/>
        </a:xfrm>
        <a:prstGeom prst="triangle">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May itself introduce new vulnerabilities</a:t>
          </a:r>
        </a:p>
      </dsp:txBody>
      <dsp:txXfrm>
        <a:off x="1292681" y="4615437"/>
        <a:ext cx="1538479" cy="1538479"/>
      </dsp:txXfrm>
    </dsp:sp>
    <dsp:sp modelId="{A8BE4F15-01F3-5946-9983-265B187E7DB5}">
      <dsp:nvSpPr>
        <dsp:cNvPr id="0" name=""/>
        <dsp:cNvSpPr/>
      </dsp:nvSpPr>
      <dsp:spPr>
        <a:xfrm rot="10800000">
          <a:off x="2061921" y="3076958"/>
          <a:ext cx="3076958" cy="3076958"/>
        </a:xfrm>
        <a:prstGeom prst="triangle">
          <a:avLst/>
        </a:prstGeom>
        <a:solidFill>
          <a:schemeClr val="accent3">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Residual vulnerabilities may remain</a:t>
          </a:r>
        </a:p>
      </dsp:txBody>
      <dsp:txXfrm rot="10800000">
        <a:off x="2831160" y="3076958"/>
        <a:ext cx="1538479" cy="1538479"/>
      </dsp:txXfrm>
    </dsp:sp>
    <dsp:sp modelId="{ED3A1D36-57FE-1B43-8609-452710F6D51C}">
      <dsp:nvSpPr>
        <dsp:cNvPr id="0" name=""/>
        <dsp:cNvSpPr/>
      </dsp:nvSpPr>
      <dsp:spPr>
        <a:xfrm>
          <a:off x="3600400" y="3076958"/>
          <a:ext cx="3076958" cy="3076958"/>
        </a:xfrm>
        <a:prstGeom prst="triangle">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j-lt"/>
            </a:rPr>
            <a:t>Goal is to minimize residual level of risk to the assets</a:t>
          </a:r>
        </a:p>
      </dsp:txBody>
      <dsp:txXfrm>
        <a:off x="4369640" y="4615437"/>
        <a:ext cx="1538479" cy="153847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489962" y="129"/>
          <a:ext cx="2094142" cy="104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rtl="0">
            <a:lnSpc>
              <a:spcPct val="90000"/>
            </a:lnSpc>
            <a:spcBef>
              <a:spcPct val="0"/>
            </a:spcBef>
            <a:spcAft>
              <a:spcPct val="35000"/>
            </a:spcAft>
            <a:buNone/>
          </a:pPr>
          <a:r>
            <a:rPr lang="en-US" sz="4000" kern="1200" dirty="0"/>
            <a:t>Subject</a:t>
          </a:r>
        </a:p>
      </dsp:txBody>
      <dsp:txXfrm>
        <a:off x="520630" y="30797"/>
        <a:ext cx="2032806" cy="985735"/>
      </dsp:txXfrm>
    </dsp:sp>
    <dsp:sp modelId="{4D9BCE03-01E7-8442-869B-F522DB954724}">
      <dsp:nvSpPr>
        <dsp:cNvPr id="0" name=""/>
        <dsp:cNvSpPr/>
      </dsp:nvSpPr>
      <dsp:spPr>
        <a:xfrm>
          <a:off x="699377" y="1047201"/>
          <a:ext cx="209414" cy="785303"/>
        </a:xfrm>
        <a:custGeom>
          <a:avLst/>
          <a:gdLst/>
          <a:ahLst/>
          <a:cxnLst/>
          <a:rect l="0" t="0" r="0" b="0"/>
          <a:pathLst>
            <a:path>
              <a:moveTo>
                <a:pt x="0" y="0"/>
              </a:moveTo>
              <a:lnTo>
                <a:pt x="0" y="785303"/>
              </a:lnTo>
              <a:lnTo>
                <a:pt x="209414" y="78530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908791" y="1308968"/>
          <a:ext cx="1675314" cy="1047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100000"/>
            </a:lnSpc>
            <a:spcBef>
              <a:spcPct val="0"/>
            </a:spcBef>
            <a:spcAft>
              <a:spcPts val="0"/>
            </a:spcAft>
            <a:buNone/>
          </a:pPr>
          <a:r>
            <a:rPr lang="en-US" sz="2000" kern="1200" dirty="0">
              <a:latin typeface="+mj-lt"/>
            </a:rPr>
            <a:t>An entity capable of accessing objects</a:t>
          </a:r>
        </a:p>
      </dsp:txBody>
      <dsp:txXfrm>
        <a:off x="939459" y="1339636"/>
        <a:ext cx="1613978" cy="985735"/>
      </dsp:txXfrm>
    </dsp:sp>
    <dsp:sp modelId="{69A672A6-2F67-DE42-BA13-99F6E1FB1730}">
      <dsp:nvSpPr>
        <dsp:cNvPr id="0" name=""/>
        <dsp:cNvSpPr/>
      </dsp:nvSpPr>
      <dsp:spPr>
        <a:xfrm>
          <a:off x="699377" y="1047201"/>
          <a:ext cx="209414" cy="2557717"/>
        </a:xfrm>
        <a:custGeom>
          <a:avLst/>
          <a:gdLst/>
          <a:ahLst/>
          <a:cxnLst/>
          <a:rect l="0" t="0" r="0" b="0"/>
          <a:pathLst>
            <a:path>
              <a:moveTo>
                <a:pt x="0" y="0"/>
              </a:moveTo>
              <a:lnTo>
                <a:pt x="0" y="2557717"/>
              </a:lnTo>
              <a:lnTo>
                <a:pt x="209414" y="255771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908791" y="2597117"/>
          <a:ext cx="1861474" cy="201560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l" defTabSz="889000" rtl="0">
            <a:lnSpc>
              <a:spcPct val="100000"/>
            </a:lnSpc>
            <a:spcBef>
              <a:spcPct val="0"/>
            </a:spcBef>
            <a:spcAft>
              <a:spcPts val="0"/>
            </a:spcAft>
            <a:buNone/>
          </a:pPr>
          <a:r>
            <a:rPr lang="en-US" sz="2000" kern="1200" dirty="0">
              <a:latin typeface="+mj-lt"/>
            </a:rPr>
            <a:t>Three classes</a:t>
          </a:r>
        </a:p>
        <a:p>
          <a:pPr marL="171450" lvl="1" indent="-171450" algn="l" defTabSz="800100" rtl="0">
            <a:lnSpc>
              <a:spcPct val="100000"/>
            </a:lnSpc>
            <a:spcBef>
              <a:spcPct val="0"/>
            </a:spcBef>
            <a:spcAft>
              <a:spcPts val="0"/>
            </a:spcAft>
            <a:buChar char="•"/>
          </a:pPr>
          <a:r>
            <a:rPr lang="en-US" sz="1800" kern="1200" dirty="0">
              <a:latin typeface="+mj-lt"/>
            </a:rPr>
            <a:t>Owner</a:t>
          </a:r>
        </a:p>
        <a:p>
          <a:pPr marL="171450" lvl="1" indent="-171450" algn="l" defTabSz="800100" rtl="0">
            <a:lnSpc>
              <a:spcPct val="100000"/>
            </a:lnSpc>
            <a:spcBef>
              <a:spcPct val="0"/>
            </a:spcBef>
            <a:spcAft>
              <a:spcPts val="0"/>
            </a:spcAft>
            <a:buChar char="•"/>
          </a:pPr>
          <a:r>
            <a:rPr lang="en-US" sz="1800" kern="1200" dirty="0">
              <a:latin typeface="+mj-lt"/>
            </a:rPr>
            <a:t>Group</a:t>
          </a:r>
        </a:p>
        <a:p>
          <a:pPr marL="171450" lvl="1" indent="-171450" algn="l" defTabSz="800100" rtl="0">
            <a:lnSpc>
              <a:spcPct val="100000"/>
            </a:lnSpc>
            <a:spcBef>
              <a:spcPct val="0"/>
            </a:spcBef>
            <a:spcAft>
              <a:spcPts val="0"/>
            </a:spcAft>
            <a:buChar char="•"/>
          </a:pPr>
          <a:r>
            <a:rPr lang="en-US" sz="1800" kern="1200" dirty="0">
              <a:latin typeface="+mj-lt"/>
            </a:rPr>
            <a:t>World </a:t>
          </a:r>
        </a:p>
      </dsp:txBody>
      <dsp:txXfrm>
        <a:off x="963312" y="2651638"/>
        <a:ext cx="1752432" cy="1906559"/>
      </dsp:txXfrm>
    </dsp:sp>
    <dsp:sp modelId="{48B88BE4-134C-C84A-B477-DFC03883A819}">
      <dsp:nvSpPr>
        <dsp:cNvPr id="0" name=""/>
        <dsp:cNvSpPr/>
      </dsp:nvSpPr>
      <dsp:spPr>
        <a:xfrm>
          <a:off x="3107641" y="129"/>
          <a:ext cx="2094142" cy="104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rtl="0">
            <a:lnSpc>
              <a:spcPct val="90000"/>
            </a:lnSpc>
            <a:spcBef>
              <a:spcPct val="0"/>
            </a:spcBef>
            <a:spcAft>
              <a:spcPct val="35000"/>
            </a:spcAft>
            <a:buNone/>
          </a:pPr>
          <a:r>
            <a:rPr lang="en-US" sz="4000" kern="1200" dirty="0"/>
            <a:t>Object</a:t>
          </a:r>
        </a:p>
      </dsp:txBody>
      <dsp:txXfrm>
        <a:off x="3138309" y="30797"/>
        <a:ext cx="2032806" cy="985735"/>
      </dsp:txXfrm>
    </dsp:sp>
    <dsp:sp modelId="{33D72060-E235-0E41-8D2F-EB3C45D4CE02}">
      <dsp:nvSpPr>
        <dsp:cNvPr id="0" name=""/>
        <dsp:cNvSpPr/>
      </dsp:nvSpPr>
      <dsp:spPr>
        <a:xfrm>
          <a:off x="3317055" y="1047201"/>
          <a:ext cx="209414" cy="785303"/>
        </a:xfrm>
        <a:custGeom>
          <a:avLst/>
          <a:gdLst/>
          <a:ahLst/>
          <a:cxnLst/>
          <a:rect l="0" t="0" r="0" b="0"/>
          <a:pathLst>
            <a:path>
              <a:moveTo>
                <a:pt x="0" y="0"/>
              </a:moveTo>
              <a:lnTo>
                <a:pt x="0" y="785303"/>
              </a:lnTo>
              <a:lnTo>
                <a:pt x="209414" y="78530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526469" y="1308968"/>
          <a:ext cx="1675314" cy="1047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j-lt"/>
            </a:rPr>
            <a:t>A resource to which access is controlled</a:t>
          </a:r>
        </a:p>
      </dsp:txBody>
      <dsp:txXfrm>
        <a:off x="3557137" y="1339636"/>
        <a:ext cx="1613978" cy="985735"/>
      </dsp:txXfrm>
    </dsp:sp>
    <dsp:sp modelId="{04BFF2C1-8F72-EE47-AEC2-0DD134469338}">
      <dsp:nvSpPr>
        <dsp:cNvPr id="0" name=""/>
        <dsp:cNvSpPr/>
      </dsp:nvSpPr>
      <dsp:spPr>
        <a:xfrm>
          <a:off x="3317055" y="1047201"/>
          <a:ext cx="209414" cy="2284945"/>
        </a:xfrm>
        <a:custGeom>
          <a:avLst/>
          <a:gdLst/>
          <a:ahLst/>
          <a:cxnLst/>
          <a:rect l="0" t="0" r="0" b="0"/>
          <a:pathLst>
            <a:path>
              <a:moveTo>
                <a:pt x="0" y="0"/>
              </a:moveTo>
              <a:lnTo>
                <a:pt x="0" y="2284945"/>
              </a:lnTo>
              <a:lnTo>
                <a:pt x="209414" y="228494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526469" y="2617808"/>
          <a:ext cx="1675314" cy="142867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j-lt"/>
            </a:rPr>
            <a:t>Entity used to contain and/or receive information</a:t>
          </a:r>
        </a:p>
      </dsp:txBody>
      <dsp:txXfrm>
        <a:off x="3568313" y="2659652"/>
        <a:ext cx="1591626" cy="1344988"/>
      </dsp:txXfrm>
    </dsp:sp>
    <dsp:sp modelId="{D5A2FB43-E767-9348-8AA1-AA50D365A6F3}">
      <dsp:nvSpPr>
        <dsp:cNvPr id="0" name=""/>
        <dsp:cNvSpPr/>
      </dsp:nvSpPr>
      <dsp:spPr>
        <a:xfrm>
          <a:off x="5725319" y="129"/>
          <a:ext cx="2094142" cy="104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rtl="0">
            <a:lnSpc>
              <a:spcPct val="90000"/>
            </a:lnSpc>
            <a:spcBef>
              <a:spcPct val="0"/>
            </a:spcBef>
            <a:spcAft>
              <a:spcPct val="35000"/>
            </a:spcAft>
            <a:buNone/>
          </a:pPr>
          <a:r>
            <a:rPr lang="en-US" sz="4000" kern="1200" dirty="0"/>
            <a:t>Access right</a:t>
          </a:r>
        </a:p>
      </dsp:txBody>
      <dsp:txXfrm>
        <a:off x="5755987" y="30797"/>
        <a:ext cx="2032806" cy="985735"/>
      </dsp:txXfrm>
    </dsp:sp>
    <dsp:sp modelId="{6D843FA0-C694-9346-AC8A-DE12C2286F40}">
      <dsp:nvSpPr>
        <dsp:cNvPr id="0" name=""/>
        <dsp:cNvSpPr/>
      </dsp:nvSpPr>
      <dsp:spPr>
        <a:xfrm>
          <a:off x="5934733" y="1047201"/>
          <a:ext cx="209414" cy="785303"/>
        </a:xfrm>
        <a:custGeom>
          <a:avLst/>
          <a:gdLst/>
          <a:ahLst/>
          <a:cxnLst/>
          <a:rect l="0" t="0" r="0" b="0"/>
          <a:pathLst>
            <a:path>
              <a:moveTo>
                <a:pt x="0" y="0"/>
              </a:moveTo>
              <a:lnTo>
                <a:pt x="0" y="785303"/>
              </a:lnTo>
              <a:lnTo>
                <a:pt x="209414" y="78530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144147" y="1308968"/>
          <a:ext cx="1675314" cy="1047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mj-lt"/>
              <a:cs typeface="Palatino Linotype (Body)"/>
            </a:rPr>
            <a:t>Describes the way in which a subject may access an object</a:t>
          </a:r>
        </a:p>
      </dsp:txBody>
      <dsp:txXfrm>
        <a:off x="6174815" y="1339636"/>
        <a:ext cx="1613978" cy="985735"/>
      </dsp:txXfrm>
    </dsp:sp>
    <dsp:sp modelId="{422975D2-FB83-5A4F-AF43-C42608220E05}">
      <dsp:nvSpPr>
        <dsp:cNvPr id="0" name=""/>
        <dsp:cNvSpPr/>
      </dsp:nvSpPr>
      <dsp:spPr>
        <a:xfrm>
          <a:off x="5934733" y="1047201"/>
          <a:ext cx="209414" cy="2673905"/>
        </a:xfrm>
        <a:custGeom>
          <a:avLst/>
          <a:gdLst/>
          <a:ahLst/>
          <a:cxnLst/>
          <a:rect l="0" t="0" r="0" b="0"/>
          <a:pathLst>
            <a:path>
              <a:moveTo>
                <a:pt x="0" y="0"/>
              </a:moveTo>
              <a:lnTo>
                <a:pt x="0" y="2673905"/>
              </a:lnTo>
              <a:lnTo>
                <a:pt x="209414" y="267390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144147" y="2617808"/>
          <a:ext cx="2208784" cy="220659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l" defTabSz="889000" rtl="0">
            <a:lnSpc>
              <a:spcPct val="90000"/>
            </a:lnSpc>
            <a:spcBef>
              <a:spcPct val="0"/>
            </a:spcBef>
            <a:spcAft>
              <a:spcPct val="35000"/>
            </a:spcAft>
            <a:buNone/>
          </a:pPr>
          <a:r>
            <a:rPr lang="en-US" sz="2000" kern="1200" dirty="0">
              <a:latin typeface="+mj-lt"/>
              <a:cs typeface="Palatino Linotype (Body)"/>
            </a:rPr>
            <a:t>Could include:</a:t>
          </a:r>
        </a:p>
        <a:p>
          <a:pPr marL="171450" lvl="1" indent="-171450" algn="l" defTabSz="800100" rtl="0">
            <a:lnSpc>
              <a:spcPct val="100000"/>
            </a:lnSpc>
            <a:spcBef>
              <a:spcPct val="0"/>
            </a:spcBef>
            <a:spcAft>
              <a:spcPts val="0"/>
            </a:spcAft>
            <a:buChar char="•"/>
          </a:pPr>
          <a:r>
            <a:rPr lang="en-US" sz="1800" kern="1200" dirty="0">
              <a:latin typeface="+mj-lt"/>
              <a:cs typeface="Palatino Linotype (Body)"/>
            </a:rPr>
            <a:t>Read</a:t>
          </a:r>
        </a:p>
        <a:p>
          <a:pPr marL="171450" lvl="1" indent="-171450" algn="l" defTabSz="800100" rtl="0">
            <a:lnSpc>
              <a:spcPct val="100000"/>
            </a:lnSpc>
            <a:spcBef>
              <a:spcPct val="0"/>
            </a:spcBef>
            <a:spcAft>
              <a:spcPts val="0"/>
            </a:spcAft>
            <a:buChar char="•"/>
          </a:pPr>
          <a:r>
            <a:rPr lang="en-US" sz="1800" kern="1200" dirty="0">
              <a:latin typeface="+mj-lt"/>
              <a:cs typeface="Palatino Linotype (Body)"/>
            </a:rPr>
            <a:t>Write</a:t>
          </a:r>
        </a:p>
        <a:p>
          <a:pPr marL="171450" lvl="1" indent="-171450" algn="l" defTabSz="800100" rtl="0">
            <a:lnSpc>
              <a:spcPct val="100000"/>
            </a:lnSpc>
            <a:spcBef>
              <a:spcPct val="0"/>
            </a:spcBef>
            <a:spcAft>
              <a:spcPts val="0"/>
            </a:spcAft>
            <a:buChar char="•"/>
          </a:pPr>
          <a:r>
            <a:rPr lang="en-US" sz="1800" kern="1200" dirty="0">
              <a:latin typeface="+mj-lt"/>
              <a:cs typeface="Palatino Linotype (Body)"/>
            </a:rPr>
            <a:t>Execute</a:t>
          </a:r>
        </a:p>
        <a:p>
          <a:pPr marL="171450" lvl="1" indent="-171450" algn="l" defTabSz="800100" rtl="0">
            <a:lnSpc>
              <a:spcPct val="100000"/>
            </a:lnSpc>
            <a:spcBef>
              <a:spcPct val="0"/>
            </a:spcBef>
            <a:spcAft>
              <a:spcPts val="0"/>
            </a:spcAft>
            <a:buChar char="•"/>
          </a:pPr>
          <a:r>
            <a:rPr lang="en-US" sz="1800" kern="1200" dirty="0">
              <a:latin typeface="+mj-lt"/>
              <a:cs typeface="Palatino Linotype (Body)"/>
            </a:rPr>
            <a:t>Delete</a:t>
          </a:r>
        </a:p>
        <a:p>
          <a:pPr marL="171450" lvl="1" indent="-171450" algn="l" defTabSz="800100" rtl="0">
            <a:lnSpc>
              <a:spcPct val="100000"/>
            </a:lnSpc>
            <a:spcBef>
              <a:spcPct val="0"/>
            </a:spcBef>
            <a:spcAft>
              <a:spcPts val="0"/>
            </a:spcAft>
            <a:buChar char="•"/>
          </a:pPr>
          <a:r>
            <a:rPr lang="en-US" sz="1800" kern="1200" dirty="0">
              <a:latin typeface="+mj-lt"/>
              <a:cs typeface="Palatino Linotype (Body)"/>
            </a:rPr>
            <a:t>Create</a:t>
          </a:r>
        </a:p>
        <a:p>
          <a:pPr marL="171450" lvl="1" indent="-171450" algn="l" defTabSz="800100" rtl="0">
            <a:lnSpc>
              <a:spcPct val="100000"/>
            </a:lnSpc>
            <a:spcBef>
              <a:spcPct val="0"/>
            </a:spcBef>
            <a:spcAft>
              <a:spcPts val="0"/>
            </a:spcAft>
            <a:buChar char="•"/>
          </a:pPr>
          <a:r>
            <a:rPr lang="en-US" sz="1800" kern="1200" dirty="0">
              <a:latin typeface="+mj-lt"/>
            </a:rPr>
            <a:t>Search </a:t>
          </a:r>
        </a:p>
      </dsp:txBody>
      <dsp:txXfrm>
        <a:off x="6208776" y="2682437"/>
        <a:ext cx="2079526" cy="20773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355772"/>
          <a:ext cx="8411083" cy="317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2793" tIns="291592" rIns="652793"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t>Control structures with key information needed for a particular file</a:t>
          </a:r>
        </a:p>
        <a:p>
          <a:pPr marL="171450" lvl="1" indent="-171450" algn="l" defTabSz="800100" rtl="0">
            <a:lnSpc>
              <a:spcPct val="90000"/>
            </a:lnSpc>
            <a:spcBef>
              <a:spcPct val="0"/>
            </a:spcBef>
            <a:spcAft>
              <a:spcPct val="15000"/>
            </a:spcAft>
            <a:buChar char="•"/>
          </a:pPr>
          <a:r>
            <a:rPr lang="en-US" sz="1800" b="0" kern="1200" dirty="0"/>
            <a:t>Several file names may be associated with a single inode</a:t>
          </a:r>
        </a:p>
        <a:p>
          <a:pPr marL="171450" lvl="1" indent="-171450" algn="l" defTabSz="800100" rtl="0">
            <a:lnSpc>
              <a:spcPct val="90000"/>
            </a:lnSpc>
            <a:spcBef>
              <a:spcPct val="0"/>
            </a:spcBef>
            <a:spcAft>
              <a:spcPct val="15000"/>
            </a:spcAft>
            <a:buChar char="•"/>
          </a:pPr>
          <a:r>
            <a:rPr lang="en-US" sz="1800" b="0" kern="1200" dirty="0"/>
            <a:t>An active inode is associated with exactly one file</a:t>
          </a:r>
        </a:p>
        <a:p>
          <a:pPr marL="171450" lvl="1" indent="-171450" algn="l" defTabSz="800100" rtl="0">
            <a:lnSpc>
              <a:spcPct val="90000"/>
            </a:lnSpc>
            <a:spcBef>
              <a:spcPct val="0"/>
            </a:spcBef>
            <a:spcAft>
              <a:spcPct val="15000"/>
            </a:spcAft>
            <a:buChar char="•"/>
          </a:pPr>
          <a:r>
            <a:rPr lang="en-US" sz="1800" b="0" kern="1200" dirty="0"/>
            <a:t>File attributes, permissions and control information are sorted in the inode</a:t>
          </a:r>
        </a:p>
        <a:p>
          <a:pPr marL="171450" lvl="1" indent="-171450" algn="l" defTabSz="800100" rtl="0">
            <a:lnSpc>
              <a:spcPct val="90000"/>
            </a:lnSpc>
            <a:spcBef>
              <a:spcPct val="0"/>
            </a:spcBef>
            <a:spcAft>
              <a:spcPct val="15000"/>
            </a:spcAft>
            <a:buChar char="•"/>
          </a:pPr>
          <a:r>
            <a:rPr lang="en-US" sz="1800" b="0" kern="1200" dirty="0"/>
            <a:t>On the disk there is an inode table, or inode list, that contains the inodes of all the files in the file system</a:t>
          </a:r>
        </a:p>
        <a:p>
          <a:pPr marL="171450" lvl="1" indent="-171450" algn="l" defTabSz="800100" rtl="0">
            <a:lnSpc>
              <a:spcPct val="90000"/>
            </a:lnSpc>
            <a:spcBef>
              <a:spcPct val="0"/>
            </a:spcBef>
            <a:spcAft>
              <a:spcPct val="15000"/>
            </a:spcAft>
            <a:buChar char="•"/>
          </a:pPr>
          <a:r>
            <a:rPr lang="en-US" sz="1800" b="0" kern="1200" dirty="0"/>
            <a:t>When a file is opened its inode is brought into main memory and stored in a memory resident inode table</a:t>
          </a:r>
        </a:p>
      </dsp:txBody>
      <dsp:txXfrm>
        <a:off x="0" y="355772"/>
        <a:ext cx="8411083" cy="3175200"/>
      </dsp:txXfrm>
    </dsp:sp>
    <dsp:sp modelId="{A300F435-BF69-6D48-B4C7-25A75E09DAFA}">
      <dsp:nvSpPr>
        <dsp:cNvPr id="0" name=""/>
        <dsp:cNvSpPr/>
      </dsp:nvSpPr>
      <dsp:spPr>
        <a:xfrm>
          <a:off x="407822" y="50272"/>
          <a:ext cx="7998060" cy="512140"/>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2543" tIns="0" rIns="222543"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tx1"/>
              </a:solidFill>
              <a:effectLst/>
            </a:rPr>
            <a:t>UNIX files are administered using inodes (index nodes)</a:t>
          </a:r>
        </a:p>
      </dsp:txBody>
      <dsp:txXfrm>
        <a:off x="432823" y="75273"/>
        <a:ext cx="7948058" cy="462138"/>
      </dsp:txXfrm>
    </dsp:sp>
    <dsp:sp modelId="{D2FB927B-1775-CB43-8C6A-C758B2886B47}">
      <dsp:nvSpPr>
        <dsp:cNvPr id="0" name=""/>
        <dsp:cNvSpPr/>
      </dsp:nvSpPr>
      <dsp:spPr>
        <a:xfrm>
          <a:off x="0" y="3942577"/>
          <a:ext cx="8411083" cy="1036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2793" tIns="291592" rIns="652793"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t>May contain files and/or other directories</a:t>
          </a:r>
        </a:p>
        <a:p>
          <a:pPr marL="171450" lvl="1" indent="-171450" algn="l" defTabSz="800100" rtl="0">
            <a:lnSpc>
              <a:spcPct val="90000"/>
            </a:lnSpc>
            <a:spcBef>
              <a:spcPct val="0"/>
            </a:spcBef>
            <a:spcAft>
              <a:spcPct val="15000"/>
            </a:spcAft>
            <a:buChar char="•"/>
          </a:pPr>
          <a:r>
            <a:rPr lang="en-US" sz="1800" b="0" kern="1200" dirty="0"/>
            <a:t>Contains file names plus pointers to associated inodes</a:t>
          </a:r>
        </a:p>
      </dsp:txBody>
      <dsp:txXfrm>
        <a:off x="0" y="3942577"/>
        <a:ext cx="8411083" cy="1036350"/>
      </dsp:txXfrm>
    </dsp:sp>
    <dsp:sp modelId="{C664E035-1912-A64C-AD28-0FDE8073FC5D}">
      <dsp:nvSpPr>
        <dsp:cNvPr id="0" name=""/>
        <dsp:cNvSpPr/>
      </dsp:nvSpPr>
      <dsp:spPr>
        <a:xfrm>
          <a:off x="420554" y="3606572"/>
          <a:ext cx="6923061" cy="542644"/>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2543" tIns="0" rIns="222543"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effectLst/>
            </a:rPr>
            <a:t>Directories are </a:t>
          </a:r>
          <a:r>
            <a:rPr lang="en-US" sz="2200" b="1" kern="1200" dirty="0">
              <a:solidFill>
                <a:schemeClr val="tx1"/>
              </a:solidFill>
              <a:effectLst/>
            </a:rPr>
            <a:t>structured</a:t>
          </a:r>
          <a:r>
            <a:rPr lang="en-US" sz="2000" b="1" kern="1200" dirty="0">
              <a:solidFill>
                <a:schemeClr val="tx1"/>
              </a:solidFill>
              <a:effectLst/>
            </a:rPr>
            <a:t> in a hierarchical tree</a:t>
          </a:r>
        </a:p>
      </dsp:txBody>
      <dsp:txXfrm>
        <a:off x="447044" y="3633062"/>
        <a:ext cx="6870081" cy="48966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0" y="0"/>
          <a:ext cx="8458200" cy="6669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ts val="0"/>
            </a:spcAft>
            <a:buNone/>
          </a:pPr>
          <a:r>
            <a:rPr lang="en-US" sz="2400" kern="1200" dirty="0">
              <a:solidFill>
                <a:schemeClr val="tx1"/>
              </a:solidFill>
            </a:rPr>
            <a:t>Modern UNIX systems support </a:t>
          </a:r>
          <a:r>
            <a:rPr lang="en-US" sz="2400" kern="1200" dirty="0" err="1">
              <a:solidFill>
                <a:schemeClr val="tx1"/>
              </a:solidFill>
            </a:rPr>
            <a:t>ACLs</a:t>
          </a:r>
          <a:endParaRPr lang="en-US" sz="2400" kern="1200" dirty="0">
            <a:solidFill>
              <a:schemeClr val="tx1"/>
            </a:solidFill>
          </a:endParaRPr>
        </a:p>
      </dsp:txBody>
      <dsp:txXfrm>
        <a:off x="32555" y="32555"/>
        <a:ext cx="8393090" cy="601790"/>
      </dsp:txXfrm>
    </dsp:sp>
    <dsp:sp modelId="{39853B5A-0C92-9142-8604-22E5981B1D23}">
      <dsp:nvSpPr>
        <dsp:cNvPr id="0" name=""/>
        <dsp:cNvSpPr/>
      </dsp:nvSpPr>
      <dsp:spPr>
        <a:xfrm>
          <a:off x="0" y="655326"/>
          <a:ext cx="84582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5400" rIns="142240" bIns="25400" numCol="1" spcCol="1270" anchor="t" anchorCtr="0">
          <a:noAutofit/>
        </a:bodyPr>
        <a:lstStyle/>
        <a:p>
          <a:pPr marL="228600" lvl="1" indent="-228600" algn="l" defTabSz="889000" rtl="0">
            <a:lnSpc>
              <a:spcPct val="100000"/>
            </a:lnSpc>
            <a:spcBef>
              <a:spcPct val="0"/>
            </a:spcBef>
            <a:spcAft>
              <a:spcPts val="0"/>
            </a:spcAft>
            <a:buChar char="•"/>
          </a:pPr>
          <a:r>
            <a:rPr lang="en-US" sz="2000" kern="1200" dirty="0">
              <a:solidFill>
                <a:schemeClr val="bg1"/>
              </a:solidFill>
            </a:rPr>
            <a:t>FreeBSD, </a:t>
          </a:r>
          <a:r>
            <a:rPr lang="en-US" sz="2000" kern="1200" dirty="0" err="1">
              <a:solidFill>
                <a:schemeClr val="bg1"/>
              </a:solidFill>
            </a:rPr>
            <a:t>OpenBSD</a:t>
          </a:r>
          <a:r>
            <a:rPr lang="en-US" sz="2000" kern="1200" dirty="0">
              <a:solidFill>
                <a:schemeClr val="bg1"/>
              </a:solidFill>
            </a:rPr>
            <a:t>, Linux, Solaris</a:t>
          </a:r>
        </a:p>
      </dsp:txBody>
      <dsp:txXfrm>
        <a:off x="0" y="655326"/>
        <a:ext cx="8458200" cy="496800"/>
      </dsp:txXfrm>
    </dsp:sp>
    <dsp:sp modelId="{ABD2E261-9027-6A43-A8FE-4FC50430A012}">
      <dsp:nvSpPr>
        <dsp:cNvPr id="0" name=""/>
        <dsp:cNvSpPr/>
      </dsp:nvSpPr>
      <dsp:spPr>
        <a:xfrm>
          <a:off x="0" y="1157408"/>
          <a:ext cx="2757796" cy="6669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ts val="0"/>
            </a:spcAft>
            <a:buNone/>
          </a:pPr>
          <a:r>
            <a:rPr lang="en-US" sz="2400" kern="1200" dirty="0">
              <a:solidFill>
                <a:schemeClr val="tx1"/>
              </a:solidFill>
            </a:rPr>
            <a:t>FreeBSD</a:t>
          </a:r>
        </a:p>
      </dsp:txBody>
      <dsp:txXfrm>
        <a:off x="32555" y="1189963"/>
        <a:ext cx="2692686" cy="601790"/>
      </dsp:txXfrm>
    </dsp:sp>
    <dsp:sp modelId="{B88CC433-0881-634A-AA9A-659135A40B39}">
      <dsp:nvSpPr>
        <dsp:cNvPr id="0" name=""/>
        <dsp:cNvSpPr/>
      </dsp:nvSpPr>
      <dsp:spPr>
        <a:xfrm>
          <a:off x="0" y="1789563"/>
          <a:ext cx="8458200" cy="211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5400" rIns="142240" bIns="25400" numCol="1" spcCol="1270" anchor="t" anchorCtr="0">
          <a:noAutofit/>
        </a:bodyPr>
        <a:lstStyle/>
        <a:p>
          <a:pPr marL="228600" lvl="1" indent="-228600" algn="l" defTabSz="889000" rtl="0">
            <a:lnSpc>
              <a:spcPct val="100000"/>
            </a:lnSpc>
            <a:spcBef>
              <a:spcPct val="0"/>
            </a:spcBef>
            <a:spcAft>
              <a:spcPts val="0"/>
            </a:spcAft>
            <a:buChar char="•"/>
          </a:pPr>
          <a:r>
            <a:rPr lang="en-US" sz="2000" kern="1200" dirty="0" err="1">
              <a:solidFill>
                <a:schemeClr val="bg1"/>
              </a:solidFill>
            </a:rPr>
            <a:t>Setfacl</a:t>
          </a:r>
          <a:r>
            <a:rPr lang="en-US" sz="2000" kern="1200" dirty="0">
              <a:solidFill>
                <a:schemeClr val="bg1"/>
              </a:solidFill>
            </a:rPr>
            <a:t> command assigns a list of UNIX user IDs and groups</a:t>
          </a:r>
        </a:p>
        <a:p>
          <a:pPr marL="228600" lvl="1" indent="-228600" algn="l" defTabSz="889000" rtl="0">
            <a:lnSpc>
              <a:spcPct val="100000"/>
            </a:lnSpc>
            <a:spcBef>
              <a:spcPct val="0"/>
            </a:spcBef>
            <a:spcAft>
              <a:spcPts val="0"/>
            </a:spcAft>
            <a:buChar char="•"/>
          </a:pPr>
          <a:r>
            <a:rPr lang="en-US" sz="2000" kern="1200" dirty="0">
              <a:solidFill>
                <a:schemeClr val="bg1"/>
              </a:solidFill>
            </a:rPr>
            <a:t>Any number of users and groups can be associated with a file</a:t>
          </a:r>
        </a:p>
        <a:p>
          <a:pPr marL="228600" lvl="1" indent="-228600" algn="l" defTabSz="889000" rtl="0">
            <a:lnSpc>
              <a:spcPct val="100000"/>
            </a:lnSpc>
            <a:spcBef>
              <a:spcPct val="0"/>
            </a:spcBef>
            <a:spcAft>
              <a:spcPts val="0"/>
            </a:spcAft>
            <a:buChar char="•"/>
          </a:pPr>
          <a:r>
            <a:rPr lang="en-US" sz="2000" kern="1200" dirty="0">
              <a:solidFill>
                <a:schemeClr val="bg1"/>
              </a:solidFill>
            </a:rPr>
            <a:t>Read, write, execute protection bits</a:t>
          </a:r>
        </a:p>
        <a:p>
          <a:pPr marL="228600" lvl="1" indent="-228600" algn="l" defTabSz="889000" rtl="0">
            <a:lnSpc>
              <a:spcPct val="100000"/>
            </a:lnSpc>
            <a:spcBef>
              <a:spcPct val="0"/>
            </a:spcBef>
            <a:spcAft>
              <a:spcPts val="0"/>
            </a:spcAft>
            <a:buChar char="•"/>
          </a:pPr>
          <a:r>
            <a:rPr lang="en-US" sz="2000" kern="1200" dirty="0">
              <a:solidFill>
                <a:schemeClr val="bg1"/>
              </a:solidFill>
            </a:rPr>
            <a:t>A file does not need to have an ACL</a:t>
          </a:r>
        </a:p>
        <a:p>
          <a:pPr marL="228600" lvl="1" indent="-228600" algn="l" defTabSz="889000" rtl="0">
            <a:lnSpc>
              <a:spcPct val="100000"/>
            </a:lnSpc>
            <a:spcBef>
              <a:spcPct val="0"/>
            </a:spcBef>
            <a:spcAft>
              <a:spcPts val="0"/>
            </a:spcAft>
            <a:buChar char="•"/>
          </a:pPr>
          <a:r>
            <a:rPr lang="en-US" sz="2000" kern="1200" dirty="0">
              <a:solidFill>
                <a:schemeClr val="bg1"/>
              </a:solidFill>
            </a:rPr>
            <a:t>Includes an additional protection bit that indicates whether the file has an extended ACL</a:t>
          </a:r>
        </a:p>
      </dsp:txBody>
      <dsp:txXfrm>
        <a:off x="0" y="1789563"/>
        <a:ext cx="8458200" cy="2111400"/>
      </dsp:txXfrm>
    </dsp:sp>
    <dsp:sp modelId="{FB627356-6C29-724F-B025-718264648997}">
      <dsp:nvSpPr>
        <dsp:cNvPr id="0" name=""/>
        <dsp:cNvSpPr/>
      </dsp:nvSpPr>
      <dsp:spPr>
        <a:xfrm>
          <a:off x="0" y="3853932"/>
          <a:ext cx="8458200" cy="6669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When a process requests access to a file system object, </a:t>
          </a:r>
          <a:r>
            <a:rPr lang="en-US" sz="2200" kern="1200" dirty="0">
              <a:solidFill>
                <a:schemeClr val="tx1"/>
              </a:solidFill>
            </a:rPr>
            <a:t>perform 2 steps</a:t>
          </a:r>
        </a:p>
      </dsp:txBody>
      <dsp:txXfrm>
        <a:off x="32555" y="3886487"/>
        <a:ext cx="8393090" cy="601790"/>
      </dsp:txXfrm>
    </dsp:sp>
    <dsp:sp modelId="{22DFABAC-42CB-FE40-A6F9-E9081E178E91}">
      <dsp:nvSpPr>
        <dsp:cNvPr id="0" name=""/>
        <dsp:cNvSpPr/>
      </dsp:nvSpPr>
      <dsp:spPr>
        <a:xfrm>
          <a:off x="0" y="4636517"/>
          <a:ext cx="8458200" cy="73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solidFill>
                <a:schemeClr val="bg1"/>
              </a:solidFill>
            </a:rPr>
            <a:t>Step 1 selects the most appropriate ACL</a:t>
          </a:r>
        </a:p>
        <a:p>
          <a:pPr marL="228600" lvl="1" indent="-228600" algn="l" defTabSz="889000" rtl="0">
            <a:lnSpc>
              <a:spcPct val="90000"/>
            </a:lnSpc>
            <a:spcBef>
              <a:spcPct val="0"/>
            </a:spcBef>
            <a:spcAft>
              <a:spcPct val="20000"/>
            </a:spcAft>
            <a:buChar char="•"/>
          </a:pPr>
          <a:r>
            <a:rPr lang="en-US" sz="2000" kern="1200" dirty="0">
              <a:solidFill>
                <a:schemeClr val="bg1"/>
              </a:solidFill>
            </a:rPr>
            <a:t>Step 2 checks if the matching entry contains sufficient permissions</a:t>
          </a:r>
        </a:p>
      </dsp:txBody>
      <dsp:txXfrm>
        <a:off x="0" y="4636517"/>
        <a:ext cx="8458200" cy="73910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835839" y="1840259"/>
          <a:ext cx="523160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Can define authorizations that express conditions on properties of both the resource and the subject</a:t>
          </a:r>
        </a:p>
      </dsp:txBody>
      <dsp:txXfrm rot="5400000">
        <a:off x="4421" y="1046320"/>
        <a:ext cx="1551086" cy="3138964"/>
      </dsp:txXfrm>
    </dsp:sp>
    <dsp:sp modelId="{07A3739F-938E-034F-916B-9F2DC8996AD9}">
      <dsp:nvSpPr>
        <dsp:cNvPr id="0" name=""/>
        <dsp:cNvSpPr/>
      </dsp:nvSpPr>
      <dsp:spPr>
        <a:xfrm rot="16200000">
          <a:off x="-168421" y="1840259"/>
          <a:ext cx="523160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Strength is its flexibility and expressive power</a:t>
          </a:r>
        </a:p>
      </dsp:txBody>
      <dsp:txXfrm rot="5400000">
        <a:off x="1671839" y="1046320"/>
        <a:ext cx="1551086" cy="3138964"/>
      </dsp:txXfrm>
    </dsp:sp>
    <dsp:sp modelId="{86BAC080-CAC7-334F-A47F-247284CF062D}">
      <dsp:nvSpPr>
        <dsp:cNvPr id="0" name=""/>
        <dsp:cNvSpPr/>
      </dsp:nvSpPr>
      <dsp:spPr>
        <a:xfrm rot="16200000">
          <a:off x="1498997" y="1840259"/>
          <a:ext cx="523160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Main obstacle to its adoption in real systems has been concern about the performance impact of evaluating predicates on both resource and user properties for each access</a:t>
          </a:r>
        </a:p>
      </dsp:txBody>
      <dsp:txXfrm rot="5400000">
        <a:off x="3339257" y="1046320"/>
        <a:ext cx="1551086" cy="3138964"/>
      </dsp:txXfrm>
    </dsp:sp>
    <dsp:sp modelId="{7366F1B3-F41D-704B-8414-15AA9C1F35CD}">
      <dsp:nvSpPr>
        <dsp:cNvPr id="0" name=""/>
        <dsp:cNvSpPr/>
      </dsp:nvSpPr>
      <dsp:spPr>
        <a:xfrm rot="16200000">
          <a:off x="3166415" y="1840259"/>
          <a:ext cx="523160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Web services have been pioneering technologies through the introduction of the </a:t>
          </a:r>
          <a:r>
            <a:rPr lang="en-US" sz="1800" b="1" kern="1200" dirty="0" err="1">
              <a:solidFill>
                <a:schemeClr val="tx1"/>
              </a:solidFill>
            </a:rPr>
            <a:t>eXtensible</a:t>
          </a:r>
          <a:r>
            <a:rPr lang="en-US" sz="1800" b="1" kern="1200" dirty="0">
              <a:solidFill>
                <a:schemeClr val="tx1"/>
              </a:solidFill>
            </a:rPr>
            <a:t> Access Control Markup Language (XAMCL)</a:t>
          </a:r>
        </a:p>
      </dsp:txBody>
      <dsp:txXfrm rot="5400000">
        <a:off x="5006675" y="1046320"/>
        <a:ext cx="1551086" cy="3138964"/>
      </dsp:txXfrm>
    </dsp:sp>
    <dsp:sp modelId="{22319A17-68EB-5042-8692-CE160831B4F6}">
      <dsp:nvSpPr>
        <dsp:cNvPr id="0" name=""/>
        <dsp:cNvSpPr/>
      </dsp:nvSpPr>
      <dsp:spPr>
        <a:xfrm rot="16200000">
          <a:off x="4833833" y="1840259"/>
          <a:ext cx="523160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There is considerable interest in applying the model to cloud services</a:t>
          </a:r>
        </a:p>
      </dsp:txBody>
      <dsp:txXfrm rot="5400000">
        <a:off x="6674093" y="1046320"/>
        <a:ext cx="1551086" cy="313896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10436" y="0"/>
          <a:ext cx="2861080" cy="114555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100000"/>
            </a:lnSpc>
            <a:spcBef>
              <a:spcPct val="0"/>
            </a:spcBef>
            <a:spcAft>
              <a:spcPts val="0"/>
            </a:spcAft>
            <a:buNone/>
          </a:pPr>
          <a:r>
            <a:rPr lang="en-US" sz="2800" b="1" kern="1200" dirty="0">
              <a:solidFill>
                <a:schemeClr val="tx1"/>
              </a:solidFill>
            </a:rPr>
            <a:t>Subject attributes</a:t>
          </a:r>
          <a:endParaRPr lang="en-US" sz="2800" kern="1200" dirty="0">
            <a:solidFill>
              <a:schemeClr val="tx1"/>
            </a:solidFill>
          </a:endParaRPr>
        </a:p>
      </dsp:txBody>
      <dsp:txXfrm>
        <a:off x="583212" y="0"/>
        <a:ext cx="1715529" cy="1145551"/>
      </dsp:txXfrm>
    </dsp:sp>
    <dsp:sp modelId="{6D536E0F-208B-814D-8E8F-710E7FDA3193}">
      <dsp:nvSpPr>
        <dsp:cNvPr id="0" name=""/>
        <dsp:cNvSpPr/>
      </dsp:nvSpPr>
      <dsp:spPr>
        <a:xfrm>
          <a:off x="10436" y="1288744"/>
          <a:ext cx="2288864" cy="367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ts val="1524"/>
            </a:spcAft>
            <a:buChar char="•"/>
          </a:pPr>
          <a:r>
            <a:rPr lang="en-US" sz="1800" kern="1200" dirty="0">
              <a:solidFill>
                <a:schemeClr val="bg1"/>
              </a:solidFill>
              <a:latin typeface="+mj-lt"/>
            </a:rPr>
            <a:t>A subject is an active entity that causes information to flow among objects or changes the system state</a:t>
          </a:r>
        </a:p>
        <a:p>
          <a:pPr marL="171450" lvl="1" indent="-171450" algn="l" defTabSz="800100" rtl="0">
            <a:lnSpc>
              <a:spcPct val="90000"/>
            </a:lnSpc>
            <a:spcBef>
              <a:spcPct val="0"/>
            </a:spcBef>
            <a:spcAft>
              <a:spcPts val="1524"/>
            </a:spcAft>
            <a:buChar char="•"/>
          </a:pPr>
          <a:r>
            <a:rPr lang="en-US" sz="1800" kern="1200" dirty="0">
              <a:solidFill>
                <a:schemeClr val="bg1"/>
              </a:solidFill>
              <a:latin typeface="+mj-lt"/>
            </a:rPr>
            <a:t>Attributes define the identity and characteristics of the subject</a:t>
          </a:r>
        </a:p>
      </dsp:txBody>
      <dsp:txXfrm>
        <a:off x="10436" y="1288744"/>
        <a:ext cx="2288864" cy="3679807"/>
      </dsp:txXfrm>
    </dsp:sp>
    <dsp:sp modelId="{9D77E78E-02AA-FD40-B2D6-2C660715F549}">
      <dsp:nvSpPr>
        <dsp:cNvPr id="0" name=""/>
        <dsp:cNvSpPr/>
      </dsp:nvSpPr>
      <dsp:spPr>
        <a:xfrm>
          <a:off x="2655938" y="0"/>
          <a:ext cx="2861080" cy="114555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100000"/>
            </a:lnSpc>
            <a:spcBef>
              <a:spcPct val="0"/>
            </a:spcBef>
            <a:spcAft>
              <a:spcPts val="0"/>
            </a:spcAft>
            <a:buNone/>
          </a:pPr>
          <a:r>
            <a:rPr lang="en-US" sz="2800" b="1" kern="1200" dirty="0">
              <a:solidFill>
                <a:schemeClr val="tx1"/>
              </a:solidFill>
            </a:rPr>
            <a:t>Object attributes</a:t>
          </a:r>
        </a:p>
      </dsp:txBody>
      <dsp:txXfrm>
        <a:off x="3228714" y="0"/>
        <a:ext cx="1715529" cy="1145551"/>
      </dsp:txXfrm>
    </dsp:sp>
    <dsp:sp modelId="{5C9C9464-D886-F54D-81C1-ACA0089E829B}">
      <dsp:nvSpPr>
        <dsp:cNvPr id="0" name=""/>
        <dsp:cNvSpPr/>
      </dsp:nvSpPr>
      <dsp:spPr>
        <a:xfrm>
          <a:off x="2655938" y="1288744"/>
          <a:ext cx="2288864" cy="367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ts val="1524"/>
            </a:spcAft>
            <a:buChar char="•"/>
          </a:pPr>
          <a:r>
            <a:rPr lang="en-US" sz="1800" kern="1200" dirty="0">
              <a:solidFill>
                <a:schemeClr val="bg1"/>
              </a:solidFill>
              <a:latin typeface="+mj-lt"/>
              <a:cs typeface="Palatino Linotype (Body)"/>
            </a:rPr>
            <a:t>An object (or resource) is a passive information system-related entity containing or receiving information</a:t>
          </a:r>
        </a:p>
        <a:p>
          <a:pPr marL="171450" lvl="1" indent="-171450" algn="l" defTabSz="800100" rtl="0">
            <a:lnSpc>
              <a:spcPct val="90000"/>
            </a:lnSpc>
            <a:spcBef>
              <a:spcPct val="0"/>
            </a:spcBef>
            <a:spcAft>
              <a:spcPct val="15000"/>
            </a:spcAft>
            <a:buChar char="•"/>
          </a:pPr>
          <a:r>
            <a:rPr lang="en-US" sz="1800" kern="1200" dirty="0">
              <a:solidFill>
                <a:schemeClr val="bg1"/>
              </a:solidFill>
              <a:latin typeface="+mj-lt"/>
              <a:cs typeface="Palatino Linotype (Body)"/>
            </a:rPr>
            <a:t>Objects have attributes that can be leverages to make access control decisions</a:t>
          </a:r>
        </a:p>
        <a:p>
          <a:pPr marL="171450" lvl="1" indent="-171450" algn="l" defTabSz="755650" rtl="0">
            <a:lnSpc>
              <a:spcPct val="90000"/>
            </a:lnSpc>
            <a:spcBef>
              <a:spcPct val="0"/>
            </a:spcBef>
            <a:spcAft>
              <a:spcPct val="15000"/>
            </a:spcAft>
            <a:buChar char="•"/>
          </a:pPr>
          <a:endParaRPr lang="en-US" sz="1700" kern="1200" dirty="0">
            <a:solidFill>
              <a:schemeClr val="bg1"/>
            </a:solidFill>
          </a:endParaRPr>
        </a:p>
      </dsp:txBody>
      <dsp:txXfrm>
        <a:off x="2655938" y="1288744"/>
        <a:ext cx="2288864" cy="3679807"/>
      </dsp:txXfrm>
    </dsp:sp>
    <dsp:sp modelId="{F404E2DB-56BA-4743-8145-F722FEBF52A5}">
      <dsp:nvSpPr>
        <dsp:cNvPr id="0" name=""/>
        <dsp:cNvSpPr/>
      </dsp:nvSpPr>
      <dsp:spPr>
        <a:xfrm>
          <a:off x="5301441" y="-62752"/>
          <a:ext cx="3123402" cy="114555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100000"/>
            </a:lnSpc>
            <a:spcBef>
              <a:spcPct val="0"/>
            </a:spcBef>
            <a:spcAft>
              <a:spcPts val="0"/>
            </a:spcAft>
            <a:buNone/>
          </a:pPr>
          <a:r>
            <a:rPr lang="en-US" sz="2400" b="1" kern="1200" dirty="0">
              <a:solidFill>
                <a:schemeClr val="tx1"/>
              </a:solidFill>
            </a:rPr>
            <a:t>Environment</a:t>
          </a:r>
        </a:p>
        <a:p>
          <a:pPr marL="0" lvl="0" indent="0" algn="ctr" defTabSz="1066800" rtl="0">
            <a:lnSpc>
              <a:spcPct val="100000"/>
            </a:lnSpc>
            <a:spcBef>
              <a:spcPct val="0"/>
            </a:spcBef>
            <a:spcAft>
              <a:spcPts val="0"/>
            </a:spcAft>
            <a:buNone/>
          </a:pPr>
          <a:r>
            <a:rPr lang="en-US" sz="2800" b="1" kern="1200" dirty="0">
              <a:solidFill>
                <a:schemeClr val="tx1"/>
              </a:solidFill>
            </a:rPr>
            <a:t>attributes</a:t>
          </a:r>
        </a:p>
      </dsp:txBody>
      <dsp:txXfrm>
        <a:off x="5874217" y="-62752"/>
        <a:ext cx="1977851" cy="1145551"/>
      </dsp:txXfrm>
    </dsp:sp>
    <dsp:sp modelId="{36E5E7F1-34B4-4049-B517-21AD2FD3CAD9}">
      <dsp:nvSpPr>
        <dsp:cNvPr id="0" name=""/>
        <dsp:cNvSpPr/>
      </dsp:nvSpPr>
      <dsp:spPr>
        <a:xfrm>
          <a:off x="5431203" y="1225992"/>
          <a:ext cx="2291102" cy="380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j-lt"/>
            </a:rPr>
            <a:t>Describe the operational, technical, and even situational environment or context in which the information access occurs</a:t>
          </a:r>
        </a:p>
        <a:p>
          <a:pPr marL="171450" lvl="1" indent="-171450" algn="l" defTabSz="800100" rtl="0">
            <a:lnSpc>
              <a:spcPct val="90000"/>
            </a:lnSpc>
            <a:spcBef>
              <a:spcPct val="0"/>
            </a:spcBef>
            <a:spcAft>
              <a:spcPts val="1524"/>
            </a:spcAft>
            <a:buChar char="•"/>
          </a:pPr>
          <a:r>
            <a:rPr lang="en-US" sz="1800" b="0" kern="1200" dirty="0">
              <a:solidFill>
                <a:schemeClr val="bg1"/>
              </a:solidFill>
              <a:latin typeface="+mj-lt"/>
            </a:rPr>
            <a:t>These attributes have so far been largely ignored in most access control policies</a:t>
          </a:r>
        </a:p>
      </dsp:txBody>
      <dsp:txXfrm>
        <a:off x="5431203" y="1225992"/>
        <a:ext cx="2291102" cy="380531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1691683" y="337588"/>
          <a:ext cx="2816252" cy="259532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100000"/>
            </a:lnSpc>
            <a:spcBef>
              <a:spcPct val="0"/>
            </a:spcBef>
            <a:spcAft>
              <a:spcPts val="0"/>
            </a:spcAft>
            <a:buNone/>
          </a:pPr>
          <a:r>
            <a:rPr lang="en-US" sz="1600" b="1" kern="1200" dirty="0">
              <a:solidFill>
                <a:schemeClr val="tx1"/>
              </a:solidFill>
            </a:rPr>
            <a:t>Distinguishable because it controls access to objects by evaluating rules against the attributes of entities, operations, and the environment relevant to a request</a:t>
          </a:r>
        </a:p>
      </dsp:txBody>
      <dsp:txXfrm>
        <a:off x="1818376" y="464281"/>
        <a:ext cx="2562866" cy="2341941"/>
      </dsp:txXfrm>
    </dsp:sp>
    <dsp:sp modelId="{F75D84C9-B96E-524B-908B-280859373854}">
      <dsp:nvSpPr>
        <dsp:cNvPr id="0" name=""/>
        <dsp:cNvSpPr/>
      </dsp:nvSpPr>
      <dsp:spPr>
        <a:xfrm>
          <a:off x="4644002" y="265588"/>
          <a:ext cx="2960295" cy="259532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100000"/>
            </a:lnSpc>
            <a:spcBef>
              <a:spcPct val="0"/>
            </a:spcBef>
            <a:spcAft>
              <a:spcPts val="0"/>
            </a:spcAft>
            <a:buNone/>
          </a:pPr>
          <a:r>
            <a:rPr lang="en-US" sz="1600" b="1" kern="1200" dirty="0">
              <a:solidFill>
                <a:schemeClr val="tx1"/>
              </a:solidFill>
            </a:rPr>
            <a:t>Relies upon the evaluation of attributes of the subject, attributes of the object, and a formal relationship or access control rule defining the allowable operations for subject-object attribute combinations in a given environment</a:t>
          </a:r>
        </a:p>
      </dsp:txBody>
      <dsp:txXfrm>
        <a:off x="4770695" y="392281"/>
        <a:ext cx="2706909" cy="2341941"/>
      </dsp:txXfrm>
    </dsp:sp>
    <dsp:sp modelId="{C23FB787-089E-1A45-A872-4BE881186789}">
      <dsp:nvSpPr>
        <dsp:cNvPr id="0" name=""/>
        <dsp:cNvSpPr/>
      </dsp:nvSpPr>
      <dsp:spPr>
        <a:xfrm>
          <a:off x="2123724" y="3073886"/>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ts val="0"/>
            </a:spcAft>
            <a:buNone/>
          </a:pPr>
          <a:r>
            <a:rPr lang="en-US" sz="1800" b="1" kern="1200" dirty="0">
              <a:solidFill>
                <a:schemeClr val="tx1"/>
              </a:solidFill>
            </a:rPr>
            <a:t>Systems are capable of enforcing DAC, RBAC, and MAC concepts</a:t>
          </a:r>
        </a:p>
      </dsp:txBody>
      <dsp:txXfrm>
        <a:off x="2231077" y="3181239"/>
        <a:ext cx="1984426" cy="1984426"/>
      </dsp:txXfrm>
    </dsp:sp>
    <dsp:sp modelId="{FC7BC191-5A0D-5C42-9891-7575B93DE362}">
      <dsp:nvSpPr>
        <dsp:cNvPr id="0" name=""/>
        <dsp:cNvSpPr/>
      </dsp:nvSpPr>
      <dsp:spPr>
        <a:xfrm>
          <a:off x="4932045" y="3073886"/>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ts val="0"/>
            </a:spcAft>
            <a:buNone/>
          </a:pPr>
          <a:r>
            <a:rPr lang="en-US" sz="1800" b="1" kern="1200" dirty="0">
              <a:solidFill>
                <a:schemeClr val="tx1"/>
              </a:solidFill>
            </a:rPr>
            <a:t>Allows an unlimited number of attributes to be combined to satisfy any access control rule</a:t>
          </a:r>
        </a:p>
      </dsp:txBody>
      <dsp:txXfrm>
        <a:off x="5039398" y="3181239"/>
        <a:ext cx="1984426" cy="198442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772999" cy="5654722"/>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4388693" numCol="1" spcCol="1270" anchor="t" anchorCtr="0">
          <a:noAutofit/>
        </a:bodyPr>
        <a:lstStyle/>
        <a:p>
          <a:pPr marL="0" lvl="0" indent="0" algn="l" defTabSz="1066800" rtl="0">
            <a:lnSpc>
              <a:spcPct val="100000"/>
            </a:lnSpc>
            <a:spcBef>
              <a:spcPct val="0"/>
            </a:spcBef>
            <a:spcAft>
              <a:spcPts val="0"/>
            </a:spcAft>
            <a:buNone/>
          </a:pPr>
          <a:r>
            <a:rPr lang="en-US" sz="2400" kern="1200" dirty="0"/>
            <a:t>A policy is a set of rules and relationships that govern allowable behavior within an organization, based on the privileges of subjects and how resources or objects are to be protected under which environment conditions</a:t>
          </a:r>
        </a:p>
      </dsp:txBody>
      <dsp:txXfrm>
        <a:off x="140778" y="140778"/>
        <a:ext cx="8491443" cy="5373166"/>
      </dsp:txXfrm>
    </dsp:sp>
    <dsp:sp modelId="{ED3994BF-F877-1847-9A16-847D86835075}">
      <dsp:nvSpPr>
        <dsp:cNvPr id="0" name=""/>
        <dsp:cNvSpPr/>
      </dsp:nvSpPr>
      <dsp:spPr>
        <a:xfrm>
          <a:off x="-50879" y="2304260"/>
          <a:ext cx="2449719" cy="295087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100000"/>
            </a:lnSpc>
            <a:spcBef>
              <a:spcPct val="0"/>
            </a:spcBef>
            <a:spcAft>
              <a:spcPts val="0"/>
            </a:spcAft>
            <a:buNone/>
          </a:pPr>
          <a:r>
            <a:rPr lang="en-US" sz="2000" kern="1200" dirty="0"/>
            <a:t>Typically written from the perspective of the object that needs protecting and the privileges available to subjects</a:t>
          </a:r>
        </a:p>
      </dsp:txBody>
      <dsp:txXfrm>
        <a:off x="24458" y="2379597"/>
        <a:ext cx="2299045" cy="2800203"/>
      </dsp:txXfrm>
    </dsp:sp>
    <dsp:sp modelId="{505408DD-99B0-4241-BF1A-67E390C441AB}">
      <dsp:nvSpPr>
        <dsp:cNvPr id="0" name=""/>
        <dsp:cNvSpPr/>
      </dsp:nvSpPr>
      <dsp:spPr>
        <a:xfrm>
          <a:off x="2506917" y="2231921"/>
          <a:ext cx="6136164" cy="3164230"/>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2513524" numCol="1" spcCol="1270" anchor="t" anchorCtr="0">
          <a:noAutofit/>
        </a:bodyPr>
        <a:lstStyle/>
        <a:p>
          <a:pPr marL="0" lvl="0" indent="0" algn="l" defTabSz="1066800" rtl="0">
            <a:lnSpc>
              <a:spcPct val="100000"/>
            </a:lnSpc>
            <a:spcBef>
              <a:spcPct val="0"/>
            </a:spcBef>
            <a:spcAft>
              <a:spcPts val="0"/>
            </a:spcAft>
            <a:buNone/>
          </a:pPr>
          <a:r>
            <a:rPr lang="en-US" sz="2400" kern="1200" dirty="0"/>
            <a:t>Privileges represent the authorized behavior of a subject and are defined by an authority and embodied in a policy</a:t>
          </a:r>
        </a:p>
      </dsp:txBody>
      <dsp:txXfrm>
        <a:off x="2604228" y="2329232"/>
        <a:ext cx="5941542" cy="2969608"/>
      </dsp:txXfrm>
    </dsp:sp>
    <dsp:sp modelId="{7A88F272-C3BD-044C-9F43-BB3E9F6CF063}">
      <dsp:nvSpPr>
        <dsp:cNvPr id="0" name=""/>
        <dsp:cNvSpPr/>
      </dsp:nvSpPr>
      <dsp:spPr>
        <a:xfrm>
          <a:off x="2752765" y="3863630"/>
          <a:ext cx="5679827" cy="131647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100000"/>
            </a:lnSpc>
            <a:spcBef>
              <a:spcPct val="0"/>
            </a:spcBef>
            <a:spcAft>
              <a:spcPts val="0"/>
            </a:spcAft>
            <a:buNone/>
          </a:pPr>
          <a:r>
            <a:rPr lang="en-US" sz="2000" kern="1200" dirty="0"/>
            <a:t>Other terms commonly used</a:t>
          </a:r>
        </a:p>
        <a:p>
          <a:pPr marL="0" lvl="0" indent="0" algn="ctr" defTabSz="889000" rtl="0">
            <a:lnSpc>
              <a:spcPct val="100000"/>
            </a:lnSpc>
            <a:spcBef>
              <a:spcPct val="0"/>
            </a:spcBef>
            <a:spcAft>
              <a:spcPts val="0"/>
            </a:spcAft>
            <a:buNone/>
          </a:pPr>
          <a:r>
            <a:rPr lang="en-US" sz="2000" kern="1200" dirty="0"/>
            <a:t>instead of privileges are</a:t>
          </a:r>
        </a:p>
        <a:p>
          <a:pPr marL="0" lvl="0" indent="0" algn="ctr" defTabSz="889000" rtl="0">
            <a:lnSpc>
              <a:spcPct val="100000"/>
            </a:lnSpc>
            <a:spcBef>
              <a:spcPct val="0"/>
            </a:spcBef>
            <a:spcAft>
              <a:spcPts val="0"/>
            </a:spcAft>
            <a:buNone/>
          </a:pPr>
          <a:r>
            <a:rPr lang="en-US" sz="2400" kern="1200" dirty="0"/>
            <a:t>rights, authorizations, &amp; entitlements</a:t>
          </a:r>
        </a:p>
      </dsp:txBody>
      <dsp:txXfrm>
        <a:off x="2793251" y="3904116"/>
        <a:ext cx="5598855" cy="123550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Deals with the management and control of the ways entities are granted access to resources</a:t>
          </a:r>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Covers both logical and physical access</a:t>
          </a:r>
        </a:p>
      </dsp:txBody>
      <dsp:txXfrm>
        <a:off x="4248008" y="123"/>
        <a:ext cx="2664172" cy="1598503"/>
      </dsp:txXfrm>
    </dsp:sp>
    <dsp:sp modelId="{FBA64C44-4838-A546-95C2-CB7641874729}">
      <dsp:nvSpPr>
        <dsp:cNvPr id="0" name=""/>
        <dsp:cNvSpPr/>
      </dsp:nvSpPr>
      <dsp:spPr>
        <a:xfrm>
          <a:off x="1306615"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solidFill>
            </a:rPr>
            <a:t>May be internal to a system or an external element</a:t>
          </a:r>
        </a:p>
      </dsp:txBody>
      <dsp:txXfrm>
        <a:off x="1306615" y="1865044"/>
        <a:ext cx="2664172" cy="1598503"/>
      </dsp:txXfrm>
    </dsp:sp>
    <dsp:sp modelId="{D3229538-3EC2-1945-B958-7429D92F3CA1}">
      <dsp:nvSpPr>
        <dsp:cNvPr id="0" name=""/>
        <dsp:cNvSpPr/>
      </dsp:nvSpPr>
      <dsp:spPr>
        <a:xfrm>
          <a:off x="4258811" y="1865044"/>
          <a:ext cx="3096221"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Purpose is to ensure that the proper identity verification is made when an individual attempts to access a security sensitive building, computer systems, or data</a:t>
          </a:r>
        </a:p>
      </dsp:txBody>
      <dsp:txXfrm>
        <a:off x="4258811" y="1865044"/>
        <a:ext cx="3096221" cy="1598503"/>
      </dsp:txXfrm>
    </dsp:sp>
    <dsp:sp modelId="{E333CF05-DE2C-3843-85CD-F960623C21CC}">
      <dsp:nvSpPr>
        <dsp:cNvPr id="0" name=""/>
        <dsp:cNvSpPr/>
      </dsp:nvSpPr>
      <dsp:spPr>
        <a:xfrm>
          <a:off x="1810544" y="3641152"/>
          <a:ext cx="4608511"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en-US" sz="2000" b="1" kern="1200" dirty="0">
              <a:solidFill>
                <a:schemeClr val="tx1"/>
              </a:solidFill>
            </a:rPr>
            <a:t>3 support elements are needed for an enterprise-wide access control facility:</a:t>
          </a:r>
        </a:p>
        <a:p>
          <a:pPr marL="171450" lvl="1" indent="-171450" algn="l" defTabSz="800100" rtl="0">
            <a:lnSpc>
              <a:spcPct val="100000"/>
            </a:lnSpc>
            <a:spcBef>
              <a:spcPct val="0"/>
            </a:spcBef>
            <a:spcAft>
              <a:spcPts val="0"/>
            </a:spcAft>
            <a:buChar char="•"/>
          </a:pPr>
          <a:r>
            <a:rPr lang="en-US" sz="1800" b="1" kern="1200" dirty="0">
              <a:solidFill>
                <a:schemeClr val="tx1"/>
              </a:solidFill>
            </a:rPr>
            <a:t>Resource management</a:t>
          </a:r>
        </a:p>
        <a:p>
          <a:pPr marL="171450" lvl="1" indent="-171450" algn="l" defTabSz="800100" rtl="0">
            <a:lnSpc>
              <a:spcPct val="100000"/>
            </a:lnSpc>
            <a:spcBef>
              <a:spcPct val="0"/>
            </a:spcBef>
            <a:spcAft>
              <a:spcPts val="0"/>
            </a:spcAft>
            <a:buChar char="•"/>
          </a:pPr>
          <a:r>
            <a:rPr lang="en-US" sz="1800" b="1" kern="1200" dirty="0">
              <a:solidFill>
                <a:schemeClr val="tx1"/>
              </a:solidFill>
            </a:rPr>
            <a:t>Privilege management</a:t>
          </a:r>
        </a:p>
        <a:p>
          <a:pPr marL="171450" lvl="1" indent="-171450" algn="l" defTabSz="800100" rtl="0">
            <a:lnSpc>
              <a:spcPct val="100000"/>
            </a:lnSpc>
            <a:spcBef>
              <a:spcPct val="0"/>
            </a:spcBef>
            <a:spcAft>
              <a:spcPts val="0"/>
            </a:spcAft>
            <a:buChar char="•"/>
          </a:pPr>
          <a:r>
            <a:rPr lang="en-US" sz="1800" b="1" kern="1200" dirty="0">
              <a:solidFill>
                <a:schemeClr val="tx1"/>
              </a:solidFill>
            </a:rPr>
            <a:t>Policy management</a:t>
          </a:r>
        </a:p>
      </dsp:txBody>
      <dsp:txXfrm>
        <a:off x="1810544" y="3641152"/>
        <a:ext cx="4608511" cy="159850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195240"/>
          <a:ext cx="8229600" cy="1556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0" tIns="270764" rIns="457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bg1"/>
              </a:solidFill>
            </a:rPr>
            <a:t>Concerned with defining rules for a resource that requires access control</a:t>
          </a:r>
        </a:p>
        <a:p>
          <a:pPr marL="171450" lvl="1" indent="-171450" algn="l" defTabSz="800100" rtl="0">
            <a:lnSpc>
              <a:spcPct val="90000"/>
            </a:lnSpc>
            <a:spcBef>
              <a:spcPct val="0"/>
            </a:spcBef>
            <a:spcAft>
              <a:spcPct val="15000"/>
            </a:spcAft>
            <a:buChar char="•"/>
          </a:pPr>
          <a:r>
            <a:rPr lang="en-US" sz="1800" kern="1200" dirty="0">
              <a:solidFill>
                <a:schemeClr val="bg1"/>
              </a:solidFill>
            </a:rPr>
            <a:t>Rules would include credential requirements and what user attributes, resource attributes, and environmental conditions are required for access of a given resource for a given function</a:t>
          </a:r>
        </a:p>
      </dsp:txBody>
      <dsp:txXfrm>
        <a:off x="0" y="195240"/>
        <a:ext cx="8229600" cy="1556100"/>
      </dsp:txXfrm>
    </dsp:sp>
    <dsp:sp modelId="{4E274E17-143A-964B-B814-059527FCFCAC}">
      <dsp:nvSpPr>
        <dsp:cNvPr id="0" name=""/>
        <dsp:cNvSpPr/>
      </dsp:nvSpPr>
      <dsp:spPr>
        <a:xfrm>
          <a:off x="411480" y="3360"/>
          <a:ext cx="576072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rPr>
            <a:t>Resource management</a:t>
          </a:r>
        </a:p>
      </dsp:txBody>
      <dsp:txXfrm>
        <a:off x="430214" y="22094"/>
        <a:ext cx="5723252" cy="346292"/>
      </dsp:txXfrm>
    </dsp:sp>
    <dsp:sp modelId="{8BF4B6F0-641F-0C4C-9A74-188E05346A63}">
      <dsp:nvSpPr>
        <dsp:cNvPr id="0" name=""/>
        <dsp:cNvSpPr/>
      </dsp:nvSpPr>
      <dsp:spPr>
        <a:xfrm>
          <a:off x="0" y="2013420"/>
          <a:ext cx="8229600" cy="2170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0" tIns="270764" rIns="457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bg1"/>
              </a:solidFill>
            </a:rPr>
            <a:t>Concerned with establishing and maintaining the entitlement or privilege attributes that comprise an individual’s access profile</a:t>
          </a:r>
        </a:p>
        <a:p>
          <a:pPr marL="171450" lvl="1" indent="-171450" algn="l" defTabSz="800100" rtl="0">
            <a:lnSpc>
              <a:spcPct val="90000"/>
            </a:lnSpc>
            <a:spcBef>
              <a:spcPct val="0"/>
            </a:spcBef>
            <a:spcAft>
              <a:spcPct val="15000"/>
            </a:spcAft>
            <a:buChar char="•"/>
          </a:pPr>
          <a:r>
            <a:rPr lang="en-US" sz="1800" kern="1200" dirty="0">
              <a:solidFill>
                <a:schemeClr val="bg1"/>
              </a:solidFill>
            </a:rPr>
            <a:t>These attributes represent features of an individual that can be used as the basis for determining access decisions to both physical and logical resources</a:t>
          </a:r>
        </a:p>
        <a:p>
          <a:pPr marL="171450" lvl="1" indent="-171450" algn="l" defTabSz="800100" rtl="0">
            <a:lnSpc>
              <a:spcPct val="90000"/>
            </a:lnSpc>
            <a:spcBef>
              <a:spcPct val="0"/>
            </a:spcBef>
            <a:spcAft>
              <a:spcPct val="15000"/>
            </a:spcAft>
            <a:buChar char="•"/>
          </a:pPr>
          <a:r>
            <a:rPr lang="en-US" sz="1800" kern="1200" dirty="0">
              <a:solidFill>
                <a:schemeClr val="bg1"/>
              </a:solidFill>
            </a:rPr>
            <a:t>Privileges are considered attributes that can be linked to a digital identity</a:t>
          </a:r>
        </a:p>
      </dsp:txBody>
      <dsp:txXfrm>
        <a:off x="0" y="2013420"/>
        <a:ext cx="8229600" cy="2170350"/>
      </dsp:txXfrm>
    </dsp:sp>
    <dsp:sp modelId="{3D7ECCDF-D192-254C-980A-E432AB1A8C5C}">
      <dsp:nvSpPr>
        <dsp:cNvPr id="0" name=""/>
        <dsp:cNvSpPr/>
      </dsp:nvSpPr>
      <dsp:spPr>
        <a:xfrm>
          <a:off x="411480" y="1821540"/>
          <a:ext cx="576072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rPr>
            <a:t>Privilege management</a:t>
          </a:r>
        </a:p>
      </dsp:txBody>
      <dsp:txXfrm>
        <a:off x="430214" y="1840274"/>
        <a:ext cx="5723252" cy="346292"/>
      </dsp:txXfrm>
    </dsp:sp>
    <dsp:sp modelId="{6A23AE0F-AE3E-C643-9337-A2AFC5F958CD}">
      <dsp:nvSpPr>
        <dsp:cNvPr id="0" name=""/>
        <dsp:cNvSpPr/>
      </dsp:nvSpPr>
      <dsp:spPr>
        <a:xfrm>
          <a:off x="0" y="4445850"/>
          <a:ext cx="8229600" cy="6961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0" tIns="270764" rIns="457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bg1"/>
              </a:solidFill>
            </a:rPr>
            <a:t>Governs what is allowable and unallowable in an access transaction</a:t>
          </a:r>
        </a:p>
      </dsp:txBody>
      <dsp:txXfrm>
        <a:off x="0" y="4445850"/>
        <a:ext cx="8229600" cy="696150"/>
      </dsp:txXfrm>
    </dsp:sp>
    <dsp:sp modelId="{DF7FC51F-7B1D-8D4F-A8AB-025080166E37}">
      <dsp:nvSpPr>
        <dsp:cNvPr id="0" name=""/>
        <dsp:cNvSpPr/>
      </dsp:nvSpPr>
      <dsp:spPr>
        <a:xfrm>
          <a:off x="411480" y="4253970"/>
          <a:ext cx="576072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rPr>
            <a:t>Policy management</a:t>
          </a:r>
        </a:p>
      </dsp:txBody>
      <dsp:txXfrm>
        <a:off x="430214" y="4272704"/>
        <a:ext cx="5723252" cy="3462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52E1F-19F9-454A-8416-F632906A5A26}">
      <dsp:nvSpPr>
        <dsp:cNvPr id="0" name=""/>
        <dsp:cNvSpPr/>
      </dsp:nvSpPr>
      <dsp:spPr>
        <a:xfrm>
          <a:off x="0" y="0"/>
          <a:ext cx="2571749" cy="2172861"/>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45720" bIns="91440" numCol="1" spcCol="1270" anchor="t" anchorCtr="0">
          <a:noAutofit/>
        </a:bodyPr>
        <a:lstStyle/>
        <a:p>
          <a:pPr marL="0" lvl="0" indent="0" algn="l" defTabSz="1066800" rtl="0">
            <a:lnSpc>
              <a:spcPct val="100000"/>
            </a:lnSpc>
            <a:spcBef>
              <a:spcPct val="0"/>
            </a:spcBef>
            <a:spcAft>
              <a:spcPts val="0"/>
            </a:spcAft>
            <a:buNone/>
          </a:pPr>
          <a:r>
            <a:rPr lang="en-US" sz="2400" b="1" kern="1200" dirty="0" err="1">
              <a:solidFill>
                <a:srgbClr val="0000FF"/>
              </a:solidFill>
            </a:rPr>
            <a:t>OpenID</a:t>
          </a:r>
          <a:endParaRPr lang="en-US" sz="2400" b="1" kern="1200" dirty="0">
            <a:solidFill>
              <a:srgbClr val="0000FF"/>
            </a:solidFill>
          </a:endParaRPr>
        </a:p>
        <a:p>
          <a:pPr marL="171450" lvl="1" indent="-171450" algn="l" defTabSz="711200" rtl="0">
            <a:lnSpc>
              <a:spcPct val="100000"/>
            </a:lnSpc>
            <a:spcBef>
              <a:spcPct val="0"/>
            </a:spcBef>
            <a:spcAft>
              <a:spcPts val="0"/>
            </a:spcAft>
            <a:buChar char="•"/>
          </a:pPr>
          <a:r>
            <a:rPr lang="en-US" sz="1600" b="1" kern="1200" dirty="0">
              <a:solidFill>
                <a:schemeClr val="tx1"/>
              </a:solidFill>
            </a:rPr>
            <a:t>An open standard that allows users to be authenticated by certain cooperating sites using a third party service</a:t>
          </a:r>
        </a:p>
      </dsp:txBody>
      <dsp:txXfrm>
        <a:off x="0" y="0"/>
        <a:ext cx="2571749" cy="2172861"/>
      </dsp:txXfrm>
    </dsp:sp>
    <dsp:sp modelId="{077B188A-25E6-7C46-BB03-B4A2850D0699}">
      <dsp:nvSpPr>
        <dsp:cNvPr id="0" name=""/>
        <dsp:cNvSpPr/>
      </dsp:nvSpPr>
      <dsp:spPr>
        <a:xfrm>
          <a:off x="2828925" y="0"/>
          <a:ext cx="2571749" cy="2172861"/>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ts val="0"/>
            </a:spcAft>
            <a:buNone/>
          </a:pPr>
          <a:r>
            <a:rPr lang="en-US" sz="2400" b="1" kern="1200" dirty="0">
              <a:solidFill>
                <a:srgbClr val="0000FF"/>
              </a:solidFill>
            </a:rPr>
            <a:t>OIDF</a:t>
          </a:r>
        </a:p>
        <a:p>
          <a:pPr marL="114300" lvl="1" indent="-114300" algn="l" defTabSz="622300" rtl="0">
            <a:lnSpc>
              <a:spcPct val="100000"/>
            </a:lnSpc>
            <a:spcBef>
              <a:spcPct val="0"/>
            </a:spcBef>
            <a:spcAft>
              <a:spcPts val="0"/>
            </a:spcAft>
            <a:buChar char="•"/>
          </a:pPr>
          <a:r>
            <a:rPr lang="en-US" sz="1400" b="1" kern="1200" dirty="0" err="1">
              <a:solidFill>
                <a:schemeClr val="tx1"/>
              </a:solidFill>
            </a:rPr>
            <a:t>OpenID</a:t>
          </a:r>
          <a:r>
            <a:rPr lang="en-US" sz="1400" b="1" kern="1200" dirty="0">
              <a:solidFill>
                <a:schemeClr val="tx1"/>
              </a:solidFill>
            </a:rPr>
            <a:t> Foundation is an international nonprofit organization of individuals and companies committed to enabling, promoting, and protecting </a:t>
          </a:r>
          <a:r>
            <a:rPr lang="en-US" sz="1400" b="1" kern="1200" dirty="0" err="1">
              <a:solidFill>
                <a:schemeClr val="tx1"/>
              </a:solidFill>
            </a:rPr>
            <a:t>OpenID</a:t>
          </a:r>
          <a:r>
            <a:rPr lang="en-US" sz="1400" b="1" kern="1200" dirty="0">
              <a:solidFill>
                <a:schemeClr val="tx1"/>
              </a:solidFill>
            </a:rPr>
            <a:t> technologies</a:t>
          </a:r>
        </a:p>
      </dsp:txBody>
      <dsp:txXfrm>
        <a:off x="2828925" y="0"/>
        <a:ext cx="2571749" cy="2172861"/>
      </dsp:txXfrm>
    </dsp:sp>
    <dsp:sp modelId="{FCD2A21A-242A-BE48-BF59-BFF3E62A97F6}">
      <dsp:nvSpPr>
        <dsp:cNvPr id="0" name=""/>
        <dsp:cNvSpPr/>
      </dsp:nvSpPr>
      <dsp:spPr>
        <a:xfrm>
          <a:off x="5657849" y="0"/>
          <a:ext cx="2571749" cy="2172861"/>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ts val="0"/>
            </a:spcAft>
            <a:buNone/>
          </a:pPr>
          <a:r>
            <a:rPr lang="en-US" sz="2400" b="1" kern="1200" dirty="0">
              <a:solidFill>
                <a:srgbClr val="0000FF"/>
              </a:solidFill>
            </a:rPr>
            <a:t>ICF</a:t>
          </a:r>
        </a:p>
        <a:p>
          <a:pPr marL="114300" lvl="1" indent="-114300" algn="l" defTabSz="622300" rtl="0">
            <a:lnSpc>
              <a:spcPct val="100000"/>
            </a:lnSpc>
            <a:spcBef>
              <a:spcPct val="0"/>
            </a:spcBef>
            <a:spcAft>
              <a:spcPts val="0"/>
            </a:spcAft>
            <a:buChar char="•"/>
          </a:pPr>
          <a:r>
            <a:rPr lang="en-US" sz="1400" b="1" kern="1200" dirty="0">
              <a:solidFill>
                <a:schemeClr val="tx1"/>
              </a:solidFill>
              <a:effectLst/>
            </a:rPr>
            <a:t>Information Card Foundation is a nonprofit community of companies and individuals working together to evolve the Information Card ecosystem</a:t>
          </a:r>
        </a:p>
      </dsp:txBody>
      <dsp:txXfrm>
        <a:off x="5657849" y="0"/>
        <a:ext cx="2571749" cy="2172861"/>
      </dsp:txXfrm>
    </dsp:sp>
    <dsp:sp modelId="{3B6996D9-2339-1E4D-83CA-8BB6AA140B4C}">
      <dsp:nvSpPr>
        <dsp:cNvPr id="0" name=""/>
        <dsp:cNvSpPr/>
      </dsp:nvSpPr>
      <dsp:spPr>
        <a:xfrm>
          <a:off x="0" y="2592294"/>
          <a:ext cx="2571749" cy="2345374"/>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ts val="0"/>
            </a:spcAft>
            <a:buNone/>
          </a:pPr>
          <a:r>
            <a:rPr lang="en-US" sz="2400" b="1" kern="1200" dirty="0">
              <a:solidFill>
                <a:srgbClr val="0000FF"/>
              </a:solidFill>
            </a:rPr>
            <a:t>OITF</a:t>
          </a:r>
        </a:p>
        <a:p>
          <a:pPr marL="114300" lvl="1" indent="-114300" algn="l" defTabSz="622300" rtl="0">
            <a:lnSpc>
              <a:spcPct val="100000"/>
            </a:lnSpc>
            <a:spcBef>
              <a:spcPct val="0"/>
            </a:spcBef>
            <a:spcAft>
              <a:spcPts val="0"/>
            </a:spcAft>
            <a:buChar char="•"/>
          </a:pPr>
          <a:r>
            <a:rPr lang="en-US" sz="1400" b="1" kern="1200" dirty="0">
              <a:solidFill>
                <a:schemeClr val="tx1"/>
              </a:solidFill>
            </a:rPr>
            <a:t>Open Identity Trust Framework is a standardized, open specification of a trust framework for identity and attribute exchange, developed jointly by OIDF and ICF</a:t>
          </a:r>
        </a:p>
      </dsp:txBody>
      <dsp:txXfrm>
        <a:off x="0" y="2592294"/>
        <a:ext cx="2571749" cy="2345374"/>
      </dsp:txXfrm>
    </dsp:sp>
    <dsp:sp modelId="{D0FDE59F-2675-F341-8DE2-86B35ADF4491}">
      <dsp:nvSpPr>
        <dsp:cNvPr id="0" name=""/>
        <dsp:cNvSpPr/>
      </dsp:nvSpPr>
      <dsp:spPr>
        <a:xfrm>
          <a:off x="2828925" y="2592287"/>
          <a:ext cx="2571749" cy="2345389"/>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ts val="0"/>
            </a:spcAft>
            <a:buNone/>
          </a:pPr>
          <a:r>
            <a:rPr lang="en-US" sz="2400" b="1" kern="1200" dirty="0">
              <a:solidFill>
                <a:srgbClr val="0000FF"/>
              </a:solidFill>
            </a:rPr>
            <a:t>OIX</a:t>
          </a:r>
        </a:p>
        <a:p>
          <a:pPr marL="114300" lvl="1" indent="-114300" algn="l" defTabSz="622300" rtl="0">
            <a:lnSpc>
              <a:spcPct val="100000"/>
            </a:lnSpc>
            <a:spcBef>
              <a:spcPct val="0"/>
            </a:spcBef>
            <a:spcAft>
              <a:spcPts val="0"/>
            </a:spcAft>
            <a:buChar char="•"/>
          </a:pPr>
          <a:r>
            <a:rPr lang="en-US" sz="1400" b="1" kern="1200" dirty="0">
              <a:solidFill>
                <a:schemeClr val="tx1"/>
              </a:solidFill>
            </a:rPr>
            <a:t>Open Identity Exchange Corporation is an independent, neutral, international provider of certification trust frameworks conforming to the OITF model</a:t>
          </a:r>
        </a:p>
      </dsp:txBody>
      <dsp:txXfrm>
        <a:off x="2828925" y="2592287"/>
        <a:ext cx="2571749" cy="2345389"/>
      </dsp:txXfrm>
    </dsp:sp>
    <dsp:sp modelId="{0F813592-6FED-D943-9FFC-152095AD0661}">
      <dsp:nvSpPr>
        <dsp:cNvPr id="0" name=""/>
        <dsp:cNvSpPr/>
      </dsp:nvSpPr>
      <dsp:spPr>
        <a:xfrm>
          <a:off x="5657849" y="2633432"/>
          <a:ext cx="2571749" cy="2839181"/>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100000"/>
            </a:lnSpc>
            <a:spcBef>
              <a:spcPct val="0"/>
            </a:spcBef>
            <a:spcAft>
              <a:spcPts val="0"/>
            </a:spcAft>
            <a:buNone/>
          </a:pPr>
          <a:r>
            <a:rPr lang="en-US" sz="2400" b="1" kern="1200" dirty="0">
              <a:solidFill>
                <a:srgbClr val="0000FF"/>
              </a:solidFill>
            </a:rPr>
            <a:t>AXN</a:t>
          </a:r>
        </a:p>
        <a:p>
          <a:pPr marL="114300" lvl="1" indent="-114300" algn="l" defTabSz="622300" rtl="0">
            <a:lnSpc>
              <a:spcPct val="100000"/>
            </a:lnSpc>
            <a:spcBef>
              <a:spcPct val="0"/>
            </a:spcBef>
            <a:spcAft>
              <a:spcPts val="0"/>
            </a:spcAft>
            <a:buChar char="•"/>
          </a:pPr>
          <a:r>
            <a:rPr lang="en-US" sz="1400" b="1" kern="1200" dirty="0">
              <a:solidFill>
                <a:schemeClr val="tx1"/>
              </a:solidFill>
            </a:rPr>
            <a:t>Attribute Exchange Network is an online Internet-scale gateway for identity service providers and relies parties to efficiently access user asserted, permissioned, &amp; verified online identity attributes in high volumes at affordable costs</a:t>
          </a:r>
        </a:p>
      </dsp:txBody>
      <dsp:txXfrm>
        <a:off x="5657849" y="2633432"/>
        <a:ext cx="2571749" cy="2839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Economy of mechanism</a:t>
          </a:r>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Fail-safe defaults</a:t>
          </a:r>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Complete mediation</a:t>
          </a:r>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Open design</a:t>
          </a:r>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Separation of privilege</a:t>
          </a:r>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Least privilege</a:t>
          </a:r>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Least common mechanism</a:t>
          </a:r>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Psychological acceptability</a:t>
          </a:r>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Isolation</a:t>
          </a:r>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Encapsulation</a:t>
          </a:r>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Modularity</a:t>
          </a:r>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Layering</a:t>
          </a:r>
        </a:p>
      </dsp:txBody>
      <dsp:txXfrm>
        <a:off x="6447069" y="2501597"/>
        <a:ext cx="1786593" cy="1071955"/>
      </dsp:txXfrm>
    </dsp:sp>
    <dsp:sp modelId="{37004563-4480-D546-AC4C-71146CE2D80C}">
      <dsp:nvSpPr>
        <dsp:cNvPr id="0" name=""/>
        <dsp:cNvSpPr/>
      </dsp:nvSpPr>
      <dsp:spPr>
        <a:xfrm>
          <a:off x="3499191" y="375221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Least astonishment</a:t>
          </a:r>
        </a:p>
      </dsp:txBody>
      <dsp:txXfrm>
        <a:off x="3499191" y="3752212"/>
        <a:ext cx="1786593"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3856148" numCol="1" spcCol="1270" anchor="t" anchorCtr="0">
          <a:noAutofit/>
        </a:bodyPr>
        <a:lstStyle/>
        <a:p>
          <a:pPr marL="0" lvl="0" indent="0" algn="l" defTabSz="1066800" rtl="0">
            <a:lnSpc>
              <a:spcPct val="90000"/>
            </a:lnSpc>
            <a:spcBef>
              <a:spcPct val="0"/>
            </a:spcBef>
            <a:spcAft>
              <a:spcPct val="35000"/>
            </a:spcAft>
            <a:buNone/>
          </a:pPr>
          <a:r>
            <a:rPr lang="en-US" sz="2400" kern="1200" dirty="0"/>
            <a:t>Consist of the reachable and exploitable vulnerabilities in a system</a:t>
          </a:r>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2208521" numCol="1" spcCol="1270" anchor="t" anchorCtr="0">
          <a:noAutofit/>
        </a:bodyPr>
        <a:lstStyle/>
        <a:p>
          <a:pPr marL="0" lvl="0" indent="0" algn="l" defTabSz="1066800" rtl="0">
            <a:lnSpc>
              <a:spcPct val="90000"/>
            </a:lnSpc>
            <a:spcBef>
              <a:spcPct val="0"/>
            </a:spcBef>
            <a:spcAft>
              <a:spcPct val="35000"/>
            </a:spcAft>
            <a:buNone/>
          </a:pPr>
          <a:r>
            <a:rPr lang="en-US" sz="2400" kern="1200" dirty="0"/>
            <a:t>Examples:</a:t>
          </a:r>
        </a:p>
      </dsp:txBody>
      <dsp:txXfrm>
        <a:off x="312700" y="1349098"/>
        <a:ext cx="7604200" cy="3264066"/>
      </dsp:txXfrm>
    </dsp:sp>
    <dsp:sp modelId="{36D2E5FA-5779-2546-8D3D-708A30C558F1}">
      <dsp:nvSpPr>
        <dsp:cNvPr id="0" name=""/>
        <dsp:cNvSpPr/>
      </dsp:nvSpPr>
      <dsp:spPr>
        <a:xfrm>
          <a:off x="40119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t>Open ports on outward facing Web and other servers, and code listening on those ports</a:t>
          </a:r>
        </a:p>
      </dsp:txBody>
      <dsp:txXfrm>
        <a:off x="446251" y="2852289"/>
        <a:ext cx="1375018" cy="1474977"/>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t>Services available on the inside of a firewall</a:t>
          </a:r>
        </a:p>
      </dsp:txBody>
      <dsp:txXfrm>
        <a:off x="1935736" y="2852289"/>
        <a:ext cx="1375018" cy="1474977"/>
      </dsp:txXfrm>
    </dsp:sp>
    <dsp:sp modelId="{CA87D319-D7A3-814A-A6CA-4CC6B589B461}">
      <dsp:nvSpPr>
        <dsp:cNvPr id="0" name=""/>
        <dsp:cNvSpPr/>
      </dsp:nvSpPr>
      <dsp:spPr>
        <a:xfrm>
          <a:off x="338016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t>Code that processes incoming data, email, XML, office documents, and industry-specific custom data exchange formats</a:t>
          </a:r>
        </a:p>
      </dsp:txBody>
      <dsp:txXfrm>
        <a:off x="3425221" y="2852289"/>
        <a:ext cx="1375018" cy="1474977"/>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t>Interfaces, SQL, and Web forms</a:t>
          </a:r>
        </a:p>
      </dsp:txBody>
      <dsp:txXfrm>
        <a:off x="4914706" y="2852289"/>
        <a:ext cx="1375018" cy="1474977"/>
      </dsp:txXfrm>
    </dsp:sp>
    <dsp:sp modelId="{E39960A6-9FDD-B449-80EE-E04874F6DE7F}">
      <dsp:nvSpPr>
        <dsp:cNvPr id="0" name=""/>
        <dsp:cNvSpPr/>
      </dsp:nvSpPr>
      <dsp:spPr>
        <a:xfrm>
          <a:off x="6359134"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t>An employee with access to sensitive information vulnerable to a social engineering attack</a:t>
          </a:r>
        </a:p>
      </dsp:txBody>
      <dsp:txXfrm>
        <a:off x="6404192" y="2852289"/>
        <a:ext cx="1375018" cy="14749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Network Attack Surface</a:t>
          </a:r>
          <a:endParaRPr lang="en-US" sz="2800" kern="1200" dirty="0"/>
        </a:p>
      </dsp:txBody>
      <dsp:txXfrm>
        <a:off x="1004" y="0"/>
        <a:ext cx="2611933" cy="1275575"/>
      </dsp:txXfrm>
    </dsp:sp>
    <dsp:sp modelId="{7A4BD44D-6CE4-5347-9FEC-1A3685D77B89}">
      <dsp:nvSpPr>
        <dsp:cNvPr id="0" name=""/>
        <dsp:cNvSpPr/>
      </dsp:nvSpPr>
      <dsp:spPr>
        <a:xfrm>
          <a:off x="262197"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Vulnerabilities over an enterprise network, wide-area network, or the Internet</a:t>
          </a:r>
          <a:endParaRPr lang="en-US" sz="1000" kern="1200" dirty="0">
            <a:latin typeface="+mj-lt"/>
          </a:endParaRPr>
        </a:p>
      </dsp:txBody>
      <dsp:txXfrm>
        <a:off x="299746" y="1314370"/>
        <a:ext cx="2014448" cy="1206913"/>
      </dsp:txXfrm>
    </dsp:sp>
    <dsp:sp modelId="{8247C684-645B-1644-B256-E95D7D0B78A4}">
      <dsp:nvSpPr>
        <dsp:cNvPr id="0" name=""/>
        <dsp:cNvSpPr/>
      </dsp:nvSpPr>
      <dsp:spPr>
        <a:xfrm>
          <a:off x="262197"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Included in this category are network protocol vulnerabilities, such as those used for a denial-of-service attack, disruption of communications links, and various forms of intruder attacks</a:t>
          </a:r>
          <a:endParaRPr lang="en-US" sz="1000" kern="1200" dirty="0">
            <a:latin typeface="+mj-lt"/>
          </a:endParaRPr>
        </a:p>
      </dsp:txBody>
      <dsp:txXfrm>
        <a:off x="299746" y="2793614"/>
        <a:ext cx="2014448" cy="1206913"/>
      </dsp:txXfrm>
    </dsp:sp>
    <dsp:sp modelId="{9C7D5EC8-2DD1-F448-BA8E-DF12CE942EAF}">
      <dsp:nvSpPr>
        <dsp:cNvPr id="0" name=""/>
        <dsp:cNvSpPr/>
      </dsp:nvSpPr>
      <dsp:spPr>
        <a:xfrm>
          <a:off x="2808833"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Software Attack Surface</a:t>
          </a:r>
          <a:endParaRPr lang="en-US" sz="2800" kern="1200" dirty="0"/>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Vulnerabilities in application, utility, or operating system code</a:t>
          </a:r>
          <a:endParaRPr lang="en-US" sz="1000" kern="1200" dirty="0">
            <a:latin typeface="+mj-lt"/>
          </a:endParaRP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Particular focus is Web server software</a:t>
          </a:r>
          <a:endParaRPr lang="en-US" sz="1000" kern="1200" dirty="0">
            <a:latin typeface="+mj-lt"/>
          </a:endParaRP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Human Attack Surface</a:t>
          </a:r>
          <a:endParaRPr lang="en-US" sz="2800" kern="1200" dirty="0"/>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rtl="0">
            <a:lnSpc>
              <a:spcPct val="90000"/>
            </a:lnSpc>
            <a:spcBef>
              <a:spcPct val="0"/>
            </a:spcBef>
            <a:spcAft>
              <a:spcPct val="35000"/>
            </a:spcAft>
            <a:buNone/>
          </a:pPr>
          <a:r>
            <a:rPr lang="en-US" sz="1000" b="1" kern="1200" dirty="0">
              <a:latin typeface="+mj-lt"/>
            </a:rPr>
            <a:t>Vulnerabilities created by personnel or outsiders, such as social engineering, human error, and trusted insiders</a:t>
          </a:r>
          <a:endParaRPr lang="en-US" sz="1000" kern="1200" dirty="0">
            <a:latin typeface="+mj-lt"/>
          </a:endParaRPr>
        </a:p>
      </dsp:txBody>
      <dsp:txXfrm>
        <a:off x="5939056" y="1336776"/>
        <a:ext cx="1967144" cy="26413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7270E-D258-C545-9883-14B67B89FC42}">
      <dsp:nvSpPr>
        <dsp:cNvPr id="0" name=""/>
        <dsp:cNvSpPr/>
      </dsp:nvSpPr>
      <dsp:spPr>
        <a:xfrm>
          <a:off x="1746250" y="0"/>
          <a:ext cx="6264275" cy="6264275"/>
        </a:xfrm>
        <a:prstGeom prst="diamond">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4CFB5C30-ED26-FA41-AB50-DF1A25B9E11D}">
      <dsp:nvSpPr>
        <dsp:cNvPr id="0" name=""/>
        <dsp:cNvSpPr/>
      </dsp:nvSpPr>
      <dsp:spPr>
        <a:xfrm>
          <a:off x="2341356"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j-lt"/>
            </a:rPr>
            <a:t>Security Policy</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a:latin typeface="+mj-lt"/>
            </a:rPr>
            <a:t>Formal statement of rules and practices that specify or regulate how a system or organization provides security services to protect sensitive and critical system resources</a:t>
          </a:r>
          <a:endParaRPr lang="en-US" sz="1300" kern="1200" dirty="0">
            <a:latin typeface="+mj-lt"/>
          </a:endParaRPr>
        </a:p>
      </dsp:txBody>
      <dsp:txXfrm>
        <a:off x="2460617" y="714367"/>
        <a:ext cx="2204545" cy="2204545"/>
      </dsp:txXfrm>
    </dsp:sp>
    <dsp:sp modelId="{AEE882AC-EC84-874D-B1E9-20DF06D28533}">
      <dsp:nvSpPr>
        <dsp:cNvPr id="0" name=""/>
        <dsp:cNvSpPr/>
      </dsp:nvSpPr>
      <dsp:spPr>
        <a:xfrm>
          <a:off x="4972351"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j-lt"/>
            </a:rPr>
            <a:t>Security Implementation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a:latin typeface="+mj-lt"/>
            </a:rPr>
            <a:t>Involves four complementary courses of action:</a:t>
          </a:r>
          <a:endParaRPr lang="en-US" sz="1300" kern="1200" dirty="0">
            <a:latin typeface="+mj-lt"/>
          </a:endParaRPr>
        </a:p>
        <a:p>
          <a:pPr marL="228600" lvl="2" indent="-114300" algn="l" defTabSz="577850" rtl="0">
            <a:lnSpc>
              <a:spcPct val="90000"/>
            </a:lnSpc>
            <a:spcBef>
              <a:spcPct val="0"/>
            </a:spcBef>
            <a:spcAft>
              <a:spcPct val="15000"/>
            </a:spcAft>
            <a:buChar char="•"/>
          </a:pPr>
          <a:r>
            <a:rPr lang="en-US" sz="1300" b="1" kern="1200">
              <a:latin typeface="+mj-lt"/>
            </a:rPr>
            <a:t>Prevention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a:latin typeface="+mj-lt"/>
            </a:rPr>
            <a:t>Detection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a:latin typeface="+mj-lt"/>
            </a:rPr>
            <a:t>Response</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a:latin typeface="+mj-lt"/>
            </a:rPr>
            <a:t>Recovery </a:t>
          </a:r>
          <a:endParaRPr lang="en-US" sz="1300" kern="1200">
            <a:latin typeface="+mj-lt"/>
          </a:endParaRPr>
        </a:p>
      </dsp:txBody>
      <dsp:txXfrm>
        <a:off x="5091612" y="714367"/>
        <a:ext cx="2204545" cy="2204545"/>
      </dsp:txXfrm>
    </dsp:sp>
    <dsp:sp modelId="{AFE469BB-BEFB-D041-9163-9A6D62D8D8DE}">
      <dsp:nvSpPr>
        <dsp:cNvPr id="0" name=""/>
        <dsp:cNvSpPr/>
      </dsp:nvSpPr>
      <dsp:spPr>
        <a:xfrm>
          <a:off x="2341356"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b="1" kern="1200">
              <a:latin typeface="+mj-lt"/>
            </a:rPr>
            <a:t>Assurance</a:t>
          </a:r>
          <a:endParaRPr lang="en-US" sz="1700" kern="1200">
            <a:latin typeface="+mj-lt"/>
          </a:endParaRPr>
        </a:p>
        <a:p>
          <a:pPr marL="114300" lvl="1" indent="-114300" algn="l" defTabSz="577850" rtl="0">
            <a:lnSpc>
              <a:spcPct val="90000"/>
            </a:lnSpc>
            <a:spcBef>
              <a:spcPct val="0"/>
            </a:spcBef>
            <a:spcAft>
              <a:spcPct val="15000"/>
            </a:spcAft>
            <a:buChar char="•"/>
          </a:pPr>
          <a:r>
            <a:rPr lang="en-US" sz="1300" b="1" kern="1200" dirty="0">
              <a:latin typeface="+mj-lt"/>
            </a:rPr>
            <a:t>The degree of confidence one has that the security measures, both technical and operational, work as intended to protect the system and the information it processes</a:t>
          </a:r>
          <a:endParaRPr lang="en-US" sz="1300" kern="1200" dirty="0">
            <a:latin typeface="+mj-lt"/>
          </a:endParaRPr>
        </a:p>
      </dsp:txBody>
      <dsp:txXfrm>
        <a:off x="2460617" y="3345362"/>
        <a:ext cx="2204545" cy="2204545"/>
      </dsp:txXfrm>
    </dsp:sp>
    <dsp:sp modelId="{4B38F9A1-AF80-1D4C-BA1C-0D438484B2FD}">
      <dsp:nvSpPr>
        <dsp:cNvPr id="0" name=""/>
        <dsp:cNvSpPr/>
      </dsp:nvSpPr>
      <dsp:spPr>
        <a:xfrm>
          <a:off x="4972351"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b="1" kern="1200" dirty="0">
              <a:latin typeface="+mj-lt"/>
            </a:rPr>
            <a:t>Evaluation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a:latin typeface="+mj-lt"/>
            </a:rPr>
            <a:t>Process of examining a computer product or system with respect to certain criteria</a:t>
          </a:r>
          <a:endParaRPr lang="en-US" sz="1300" kern="1200" dirty="0">
            <a:latin typeface="+mj-lt"/>
          </a:endParaRPr>
        </a:p>
      </dsp:txBody>
      <dsp:txXfrm>
        <a:off x="5091612" y="3345362"/>
        <a:ext cx="2204545" cy="22045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D7F12-172F-E746-B25A-8095484E1922}">
      <dsp:nvSpPr>
        <dsp:cNvPr id="0" name=""/>
        <dsp:cNvSpPr/>
      </dsp:nvSpPr>
      <dsp:spPr>
        <a:xfrm>
          <a:off x="1004"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effectLst/>
            </a:rPr>
            <a:t>Needed a replacement for 3DES</a:t>
          </a:r>
          <a:endParaRPr lang="en-US" sz="2400" kern="1200" dirty="0">
            <a:effectLst/>
          </a:endParaRPr>
        </a:p>
      </dsp:txBody>
      <dsp:txXfrm>
        <a:off x="1004" y="0"/>
        <a:ext cx="2611933" cy="1394460"/>
      </dsp:txXfrm>
    </dsp:sp>
    <dsp:sp modelId="{8BCCC83A-2845-2C41-8726-C6420FB0B836}">
      <dsp:nvSpPr>
        <dsp:cNvPr id="0" name=""/>
        <dsp:cNvSpPr/>
      </dsp:nvSpPr>
      <dsp:spPr>
        <a:xfrm>
          <a:off x="262197"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latin typeface="+mj-lt"/>
            </a:rPr>
            <a:t>3DES was not reasonable for long term use</a:t>
          </a:r>
        </a:p>
      </dsp:txBody>
      <dsp:txXfrm>
        <a:off x="323398" y="1455661"/>
        <a:ext cx="1967144" cy="2898928"/>
      </dsp:txXfrm>
    </dsp:sp>
    <dsp:sp modelId="{3D24085E-7D27-8342-B893-64784A838C69}">
      <dsp:nvSpPr>
        <dsp:cNvPr id="0" name=""/>
        <dsp:cNvSpPr/>
      </dsp:nvSpPr>
      <dsp:spPr>
        <a:xfrm>
          <a:off x="2808833"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NIST called for proposals for a new AES in 1997</a:t>
          </a:r>
          <a:endParaRPr lang="en-US" sz="2400" kern="1200" dirty="0"/>
        </a:p>
      </dsp:txBody>
      <dsp:txXfrm>
        <a:off x="2808833" y="0"/>
        <a:ext cx="2611933" cy="1394460"/>
      </dsp:txXfrm>
    </dsp:sp>
    <dsp:sp modelId="{2F7DD57D-E033-D345-BE20-DA5ED5C15AE0}">
      <dsp:nvSpPr>
        <dsp:cNvPr id="0" name=""/>
        <dsp:cNvSpPr/>
      </dsp:nvSpPr>
      <dsp:spPr>
        <a:xfrm>
          <a:off x="3070026" y="139457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latin typeface="+mj-lt"/>
            </a:rPr>
            <a:t>Should have a security strength equal to or better than 3DES</a:t>
          </a:r>
          <a:endParaRPr lang="en-US" sz="1300" kern="1200" dirty="0">
            <a:effectLst>
              <a:outerShdw blurRad="38100" dist="38100" dir="2700000" algn="tl">
                <a:srgbClr val="000000">
                  <a:alpha val="43137"/>
                </a:srgbClr>
              </a:outerShdw>
            </a:effectLst>
            <a:latin typeface="+mj-lt"/>
          </a:endParaRPr>
        </a:p>
      </dsp:txBody>
      <dsp:txXfrm>
        <a:off x="3089859" y="1414406"/>
        <a:ext cx="2049880" cy="637477"/>
      </dsp:txXfrm>
    </dsp:sp>
    <dsp:sp modelId="{32502699-8027-A547-B5B5-7795C0A9D368}">
      <dsp:nvSpPr>
        <dsp:cNvPr id="0" name=""/>
        <dsp:cNvSpPr/>
      </dsp:nvSpPr>
      <dsp:spPr>
        <a:xfrm>
          <a:off x="3070026" y="217589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latin typeface="+mj-lt"/>
            </a:rPr>
            <a:t>Significantly improved efficiency</a:t>
          </a:r>
          <a:endParaRPr lang="en-US" sz="1300" kern="1200" dirty="0">
            <a:effectLst>
              <a:outerShdw blurRad="38100" dist="38100" dir="2700000" algn="tl">
                <a:srgbClr val="000000">
                  <a:alpha val="43137"/>
                </a:srgbClr>
              </a:outerShdw>
            </a:effectLst>
            <a:latin typeface="+mj-lt"/>
          </a:endParaRPr>
        </a:p>
      </dsp:txBody>
      <dsp:txXfrm>
        <a:off x="3089859" y="2195726"/>
        <a:ext cx="2049880" cy="637477"/>
      </dsp:txXfrm>
    </dsp:sp>
    <dsp:sp modelId="{0F5088D2-59EA-5548-80E2-3309C25C7018}">
      <dsp:nvSpPr>
        <dsp:cNvPr id="0" name=""/>
        <dsp:cNvSpPr/>
      </dsp:nvSpPr>
      <dsp:spPr>
        <a:xfrm>
          <a:off x="3070026" y="295721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latin typeface="+mj-lt"/>
            </a:rPr>
            <a:t>Symmetric block cipher</a:t>
          </a:r>
          <a:endParaRPr lang="en-US" sz="1300" kern="1200" dirty="0">
            <a:effectLst>
              <a:outerShdw blurRad="38100" dist="38100" dir="2700000" algn="tl">
                <a:srgbClr val="000000">
                  <a:alpha val="43137"/>
                </a:srgbClr>
              </a:outerShdw>
            </a:effectLst>
            <a:latin typeface="+mj-lt"/>
          </a:endParaRPr>
        </a:p>
      </dsp:txBody>
      <dsp:txXfrm>
        <a:off x="3089859" y="2977045"/>
        <a:ext cx="2049880" cy="637477"/>
      </dsp:txXfrm>
    </dsp:sp>
    <dsp:sp modelId="{A9F685CA-EF48-034D-871D-D72673837C72}">
      <dsp:nvSpPr>
        <dsp:cNvPr id="0" name=""/>
        <dsp:cNvSpPr/>
      </dsp:nvSpPr>
      <dsp:spPr>
        <a:xfrm>
          <a:off x="3070026" y="373853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latin typeface="+mj-lt"/>
            </a:rPr>
            <a:t>128 bit data and 128/192/256 bit keys</a:t>
          </a:r>
        </a:p>
      </dsp:txBody>
      <dsp:txXfrm>
        <a:off x="3089859" y="3758365"/>
        <a:ext cx="2049880" cy="637477"/>
      </dsp:txXfrm>
    </dsp:sp>
    <dsp:sp modelId="{18147555-F082-0E40-924F-5E712089BBAA}">
      <dsp:nvSpPr>
        <dsp:cNvPr id="0" name=""/>
        <dsp:cNvSpPr/>
      </dsp:nvSpPr>
      <dsp:spPr>
        <a:xfrm>
          <a:off x="5616661"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Selected </a:t>
          </a:r>
          <a:r>
            <a:rPr lang="en-US" sz="2400" b="1" kern="1200" dirty="0" err="1"/>
            <a:t>Rijndael</a:t>
          </a:r>
          <a:r>
            <a:rPr lang="en-US" sz="2400" b="1" kern="1200" dirty="0"/>
            <a:t> in November 2001</a:t>
          </a:r>
          <a:endParaRPr lang="en-US" sz="2400" kern="1200" dirty="0"/>
        </a:p>
      </dsp:txBody>
      <dsp:txXfrm>
        <a:off x="5616661" y="0"/>
        <a:ext cx="2611933" cy="1394460"/>
      </dsp:txXfrm>
    </dsp:sp>
    <dsp:sp modelId="{576361A2-9C21-E94B-A1A3-52D5EC9C8EEE}">
      <dsp:nvSpPr>
        <dsp:cNvPr id="0" name=""/>
        <dsp:cNvSpPr/>
      </dsp:nvSpPr>
      <dsp:spPr>
        <a:xfrm>
          <a:off x="5877855"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latin typeface="+mj-lt"/>
            </a:rPr>
            <a:t>Published as </a:t>
          </a:r>
        </a:p>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latin typeface="+mj-lt"/>
            </a:rPr>
            <a:t>FIPS 197</a:t>
          </a:r>
        </a:p>
      </dsp:txBody>
      <dsp:txXfrm>
        <a:off x="5939056" y="1455661"/>
        <a:ext cx="1967144" cy="28989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0C844-4653-3B4A-877A-42D10E7D552F}">
      <dsp:nvSpPr>
        <dsp:cNvPr id="0" name=""/>
        <dsp:cNvSpPr/>
      </dsp:nvSpPr>
      <dsp:spPr>
        <a:xfrm>
          <a:off x="0" y="352199"/>
          <a:ext cx="7162800" cy="146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Processes the input one block of elements at a time</a:t>
          </a:r>
        </a:p>
        <a:p>
          <a:pPr marL="171450" lvl="1" indent="-171450" algn="l" defTabSz="711200">
            <a:lnSpc>
              <a:spcPct val="90000"/>
            </a:lnSpc>
            <a:spcBef>
              <a:spcPct val="0"/>
            </a:spcBef>
            <a:spcAft>
              <a:spcPct val="15000"/>
            </a:spcAft>
            <a:buChar char="•"/>
          </a:pPr>
          <a:r>
            <a:rPr lang="en-US" sz="1600" kern="1200" dirty="0">
              <a:latin typeface="+mj-lt"/>
            </a:rPr>
            <a:t>Produces an output block for each input block</a:t>
          </a:r>
        </a:p>
        <a:p>
          <a:pPr marL="171450" lvl="1" indent="-171450" algn="l" defTabSz="711200">
            <a:lnSpc>
              <a:spcPct val="90000"/>
            </a:lnSpc>
            <a:spcBef>
              <a:spcPct val="0"/>
            </a:spcBef>
            <a:spcAft>
              <a:spcPct val="15000"/>
            </a:spcAft>
            <a:buChar char="•"/>
          </a:pPr>
          <a:r>
            <a:rPr lang="en-US" sz="1600" kern="1200" dirty="0">
              <a:latin typeface="+mj-lt"/>
            </a:rPr>
            <a:t>Can reuse keys</a:t>
          </a:r>
        </a:p>
        <a:p>
          <a:pPr marL="171450" lvl="1" indent="-171450" algn="l" defTabSz="711200">
            <a:lnSpc>
              <a:spcPct val="90000"/>
            </a:lnSpc>
            <a:spcBef>
              <a:spcPct val="0"/>
            </a:spcBef>
            <a:spcAft>
              <a:spcPct val="15000"/>
            </a:spcAft>
            <a:buChar char="•"/>
          </a:pPr>
          <a:r>
            <a:rPr lang="en-US" sz="1600" kern="1200" dirty="0">
              <a:latin typeface="+mj-lt"/>
            </a:rPr>
            <a:t>More common</a:t>
          </a:r>
        </a:p>
      </dsp:txBody>
      <dsp:txXfrm>
        <a:off x="0" y="352199"/>
        <a:ext cx="7162800" cy="1461600"/>
      </dsp:txXfrm>
    </dsp:sp>
    <dsp:sp modelId="{079F0438-4146-1C44-B03D-FC56A77BC902}">
      <dsp:nvSpPr>
        <dsp:cNvPr id="0" name=""/>
        <dsp:cNvSpPr/>
      </dsp:nvSpPr>
      <dsp:spPr>
        <a:xfrm>
          <a:off x="4648177" y="0"/>
          <a:ext cx="219456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marL="0" lvl="0" indent="0" algn="l"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Block Cipher</a:t>
          </a:r>
        </a:p>
      </dsp:txBody>
      <dsp:txXfrm>
        <a:off x="4671234" y="23057"/>
        <a:ext cx="2148446" cy="426206"/>
      </dsp:txXfrm>
    </dsp:sp>
    <dsp:sp modelId="{50C2B052-D272-0C4B-BC34-52ECD042C19E}">
      <dsp:nvSpPr>
        <dsp:cNvPr id="0" name=""/>
        <dsp:cNvSpPr/>
      </dsp:nvSpPr>
      <dsp:spPr>
        <a:xfrm>
          <a:off x="0" y="2236893"/>
          <a:ext cx="7162800" cy="2167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Processes the input elements continuously</a:t>
          </a:r>
        </a:p>
        <a:p>
          <a:pPr marL="171450" lvl="1" indent="-171450" algn="l" defTabSz="711200">
            <a:lnSpc>
              <a:spcPct val="90000"/>
            </a:lnSpc>
            <a:spcBef>
              <a:spcPct val="0"/>
            </a:spcBef>
            <a:spcAft>
              <a:spcPct val="15000"/>
            </a:spcAft>
            <a:buChar char="•"/>
          </a:pPr>
          <a:r>
            <a:rPr lang="en-US" sz="1600" kern="1200" dirty="0">
              <a:latin typeface="+mj-lt"/>
            </a:rPr>
            <a:t>Produces output one element at a time</a:t>
          </a:r>
        </a:p>
        <a:p>
          <a:pPr marL="171450" lvl="1" indent="-171450" algn="l" defTabSz="711200">
            <a:lnSpc>
              <a:spcPct val="90000"/>
            </a:lnSpc>
            <a:spcBef>
              <a:spcPct val="0"/>
            </a:spcBef>
            <a:spcAft>
              <a:spcPct val="15000"/>
            </a:spcAft>
            <a:buChar char="•"/>
          </a:pPr>
          <a:r>
            <a:rPr lang="en-US" sz="1600" kern="1200" dirty="0">
              <a:latin typeface="+mj-lt"/>
            </a:rPr>
            <a:t>Primary advantage is that they are almost always faster and use far less code</a:t>
          </a:r>
        </a:p>
        <a:p>
          <a:pPr marL="171450" lvl="1" indent="-171450" algn="l" defTabSz="711200">
            <a:lnSpc>
              <a:spcPct val="90000"/>
            </a:lnSpc>
            <a:spcBef>
              <a:spcPct val="0"/>
            </a:spcBef>
            <a:spcAft>
              <a:spcPct val="15000"/>
            </a:spcAft>
            <a:buChar char="•"/>
          </a:pPr>
          <a:r>
            <a:rPr lang="en-US" sz="1600" kern="1200" dirty="0">
              <a:latin typeface="+mj-lt"/>
            </a:rPr>
            <a:t>Encrypts plaintext one byte at a time</a:t>
          </a:r>
        </a:p>
        <a:p>
          <a:pPr marL="171450" lvl="1" indent="-171450" algn="l" defTabSz="711200">
            <a:lnSpc>
              <a:spcPct val="90000"/>
            </a:lnSpc>
            <a:spcBef>
              <a:spcPct val="0"/>
            </a:spcBef>
            <a:spcAft>
              <a:spcPct val="15000"/>
            </a:spcAft>
            <a:buChar char="•"/>
          </a:pPr>
          <a:r>
            <a:rPr lang="en-US" sz="1600" kern="1200" dirty="0">
              <a:latin typeface="+mj-lt"/>
            </a:rPr>
            <a:t>Pseudorandom stream is one that is unpredictable without knowledge of the input key</a:t>
          </a:r>
        </a:p>
      </dsp:txBody>
      <dsp:txXfrm>
        <a:off x="0" y="2236893"/>
        <a:ext cx="7162800" cy="2167200"/>
      </dsp:txXfrm>
    </dsp:sp>
    <dsp:sp modelId="{C08EB4B2-2F49-7346-B3F8-4571FBD25FDB}">
      <dsp:nvSpPr>
        <dsp:cNvPr id="0" name=""/>
        <dsp:cNvSpPr/>
      </dsp:nvSpPr>
      <dsp:spPr>
        <a:xfrm>
          <a:off x="381000" y="2057402"/>
          <a:ext cx="2453681"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marL="0" lvl="0" indent="0" algn="l"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rPr>
            <a:t>Stream Cipher</a:t>
          </a:r>
          <a:endParaRPr lang="en-US" sz="2000" b="1" kern="1200" dirty="0">
            <a:effectLst>
              <a:outerShdw blurRad="38100" dist="38100" dir="2700000" algn="tl">
                <a:srgbClr val="000000">
                  <a:alpha val="43137"/>
                </a:srgbClr>
              </a:outerShdw>
            </a:effectLst>
          </a:endParaRPr>
        </a:p>
      </dsp:txBody>
      <dsp:txXfrm>
        <a:off x="404057" y="2080459"/>
        <a:ext cx="2407567"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4.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7.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10/11/2017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A6553-8707-CA4A-B543-5C3E9B417634}" type="slidenum">
              <a:rPr lang="en-AU"/>
              <a:pPr/>
              <a:t>10</a:t>
            </a:fld>
            <a:endParaRPr lang="en-AU"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b="0" kern="1200" baseline="0" dirty="0">
                <a:solidFill>
                  <a:schemeClr val="tx1"/>
                </a:solidFill>
                <a:latin typeface="Arial" pitchFamily="-107" charset="0"/>
                <a:ea typeface="+mn-ea"/>
                <a:cs typeface="+mn-cs"/>
              </a:rPr>
              <a:t>Finally, a countermeasure is any means taken to deal with a security attack.</a:t>
            </a:r>
          </a:p>
          <a:p>
            <a:r>
              <a:rPr lang="en-US" sz="1200" b="0" kern="1200" baseline="0" dirty="0">
                <a:solidFill>
                  <a:schemeClr val="tx1"/>
                </a:solidFill>
                <a:latin typeface="Arial" pitchFamily="-107" charset="0"/>
                <a:ea typeface="+mn-ea"/>
                <a:cs typeface="+mn-cs"/>
              </a:rPr>
              <a:t>Ideally, a countermeasure can be devised to prevent a particular type of attack from</a:t>
            </a:r>
          </a:p>
          <a:p>
            <a:r>
              <a:rPr lang="en-US" sz="1200" b="0" kern="1200" baseline="0" dirty="0">
                <a:solidFill>
                  <a:schemeClr val="tx1"/>
                </a:solidFill>
                <a:latin typeface="Arial" pitchFamily="-107" charset="0"/>
                <a:ea typeface="+mn-ea"/>
                <a:cs typeface="+mn-cs"/>
              </a:rPr>
              <a:t>succeeding. When prevention is not possible, or fails in some instance, the goal is to</a:t>
            </a:r>
          </a:p>
          <a:p>
            <a:r>
              <a:rPr lang="en-US" sz="1200" b="0" kern="1200" baseline="0" dirty="0">
                <a:solidFill>
                  <a:schemeClr val="tx1"/>
                </a:solidFill>
                <a:latin typeface="Arial" pitchFamily="-107" charset="0"/>
                <a:ea typeface="+mn-ea"/>
                <a:cs typeface="+mn-cs"/>
              </a:rPr>
              <a:t>detect the attack and then recover from the effects of the attack. A countermeasure</a:t>
            </a:r>
          </a:p>
          <a:p>
            <a:r>
              <a:rPr lang="en-US" sz="1200" b="0" kern="1200" baseline="0" dirty="0">
                <a:solidFill>
                  <a:schemeClr val="tx1"/>
                </a:solidFill>
                <a:latin typeface="Arial" pitchFamily="-107" charset="0"/>
                <a:ea typeface="+mn-ea"/>
                <a:cs typeface="+mn-cs"/>
              </a:rPr>
              <a:t>may itself introduce new vulnerabilities. In any case, residual vulnerabilities</a:t>
            </a:r>
          </a:p>
          <a:p>
            <a:r>
              <a:rPr lang="en-US" sz="1200" b="0" kern="1200" baseline="0" dirty="0">
                <a:solidFill>
                  <a:schemeClr val="tx1"/>
                </a:solidFill>
                <a:latin typeface="Arial" pitchFamily="-107" charset="0"/>
                <a:ea typeface="+mn-ea"/>
                <a:cs typeface="+mn-cs"/>
              </a:rPr>
              <a:t>may remain after the imposition of countermeasures. Such vulnerabilities may be</a:t>
            </a:r>
          </a:p>
          <a:p>
            <a:r>
              <a:rPr lang="en-US" sz="1200" b="0" kern="1200" baseline="0" dirty="0">
                <a:solidFill>
                  <a:schemeClr val="tx1"/>
                </a:solidFill>
                <a:latin typeface="Arial" pitchFamily="-107" charset="0"/>
                <a:ea typeface="+mn-ea"/>
                <a:cs typeface="+mn-cs"/>
              </a:rPr>
              <a:t>exploited by threat agents representing a residual level of risk to the assets. Owners</a:t>
            </a:r>
          </a:p>
          <a:p>
            <a:r>
              <a:rPr lang="en-US" sz="1200" b="0" kern="1200" baseline="0" dirty="0">
                <a:solidFill>
                  <a:schemeClr val="tx1"/>
                </a:solidFill>
                <a:latin typeface="Arial" pitchFamily="-107" charset="0"/>
                <a:ea typeface="+mn-ea"/>
                <a:cs typeface="+mn-cs"/>
              </a:rPr>
              <a:t>will seek to minimize that risk given other constraints.</a:t>
            </a:r>
            <a:endParaRPr lang="en-US" b="0" dirty="0">
              <a:latin typeface="Times New Roman" pitchFamily="-107"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a:t>Constraints provide a means of adapting RBAC to the</a:t>
            </a:r>
          </a:p>
          <a:p>
            <a:pPr>
              <a:defRPr/>
            </a:pPr>
            <a:r>
              <a:rPr lang="en-US" b="0" dirty="0"/>
              <a:t>specifics of administrative and security policies in an organization. A constraint is</a:t>
            </a:r>
          </a:p>
          <a:p>
            <a:pPr>
              <a:defRPr/>
            </a:pPr>
            <a:r>
              <a:rPr lang="en-US" b="0" dirty="0"/>
              <a:t>a defined relationship among roles or a condition related to roles. [SAND96] lists</a:t>
            </a:r>
          </a:p>
          <a:p>
            <a:pPr>
              <a:defRPr/>
            </a:pPr>
            <a:r>
              <a:rPr lang="en-US" b="0" dirty="0"/>
              <a:t>the following types of constraints: mutually exclusive roles, cardinality, and prerequisite</a:t>
            </a:r>
          </a:p>
          <a:p>
            <a:pPr>
              <a:defRPr/>
            </a:pPr>
            <a:r>
              <a:rPr lang="en-US" b="0" dirty="0"/>
              <a:t>roles.</a:t>
            </a:r>
          </a:p>
          <a:p>
            <a:pPr>
              <a:defRPr/>
            </a:pPr>
            <a:endParaRPr lang="en-US" b="0" dirty="0"/>
          </a:p>
          <a:p>
            <a:pPr>
              <a:defRPr/>
            </a:pPr>
            <a:r>
              <a:rPr lang="en-US" b="0" dirty="0"/>
              <a:t>Mutually exclusive roles are roles such that a user can be assigned to only</a:t>
            </a:r>
          </a:p>
          <a:p>
            <a:pPr>
              <a:defRPr/>
            </a:pPr>
            <a:r>
              <a:rPr lang="en-US" b="0" dirty="0"/>
              <a:t>one role in the set. This limitation could be a static one, or it could be dynamic, in</a:t>
            </a:r>
          </a:p>
          <a:p>
            <a:pPr>
              <a:defRPr/>
            </a:pPr>
            <a:r>
              <a:rPr lang="en-US" b="0" dirty="0"/>
              <a:t>the sense that a user could be assigned only one of the roles in the set for a session.</a:t>
            </a:r>
          </a:p>
          <a:p>
            <a:pPr>
              <a:defRPr/>
            </a:pPr>
            <a:r>
              <a:rPr lang="en-US" b="0" dirty="0"/>
              <a:t>The mutually exclusive constraint supports a separation of duties and capabilities</a:t>
            </a:r>
          </a:p>
          <a:p>
            <a:pPr>
              <a:defRPr/>
            </a:pPr>
            <a:r>
              <a:rPr lang="en-US" b="0" dirty="0"/>
              <a:t>within an organization. This separation can be reinforced or enhanced by use of</a:t>
            </a:r>
          </a:p>
          <a:p>
            <a:pPr>
              <a:defRPr/>
            </a:pPr>
            <a:r>
              <a:rPr lang="en-US" b="0" dirty="0"/>
              <a:t>mutually exclusive permission assignments. With this additional constraint, a mutually</a:t>
            </a:r>
          </a:p>
          <a:p>
            <a:pPr>
              <a:defRPr/>
            </a:pPr>
            <a:r>
              <a:rPr lang="en-US" b="0" dirty="0"/>
              <a:t>exclusive set of roles has the following properties:</a:t>
            </a:r>
          </a:p>
          <a:p>
            <a:pPr>
              <a:defRPr/>
            </a:pPr>
            <a:endParaRPr lang="en-US" b="0" dirty="0"/>
          </a:p>
          <a:p>
            <a:pPr>
              <a:defRPr/>
            </a:pPr>
            <a:r>
              <a:rPr lang="en-US" b="0" dirty="0"/>
              <a:t>1. A user can only be assigned to one role in the set (either during a session or</a:t>
            </a:r>
          </a:p>
          <a:p>
            <a:pPr>
              <a:defRPr/>
            </a:pPr>
            <a:r>
              <a:rPr lang="en-US" b="0" dirty="0"/>
              <a:t>statically).</a:t>
            </a:r>
          </a:p>
          <a:p>
            <a:pPr>
              <a:defRPr/>
            </a:pPr>
            <a:endParaRPr lang="en-US" b="0" dirty="0"/>
          </a:p>
          <a:p>
            <a:pPr>
              <a:defRPr/>
            </a:pPr>
            <a:r>
              <a:rPr lang="en-US" b="0" dirty="0"/>
              <a:t>2. Any permission (access right) can be granted to only one role in the set.</a:t>
            </a:r>
          </a:p>
          <a:p>
            <a:pPr>
              <a:defRPr/>
            </a:pPr>
            <a:endParaRPr lang="en-US" b="0" dirty="0"/>
          </a:p>
          <a:p>
            <a:pPr>
              <a:defRPr/>
            </a:pPr>
            <a:r>
              <a:rPr lang="en-US" b="0" dirty="0"/>
              <a:t>Thus the set of mutually exclusive roles have non-overlapping permissions. If two</a:t>
            </a:r>
          </a:p>
          <a:p>
            <a:pPr>
              <a:defRPr/>
            </a:pPr>
            <a:r>
              <a:rPr lang="en-US" b="0" dirty="0"/>
              <a:t>users are assigned to different roles in the set, then the users have non-overlapping</a:t>
            </a:r>
          </a:p>
          <a:p>
            <a:pPr>
              <a:defRPr/>
            </a:pPr>
            <a:r>
              <a:rPr lang="en-US" b="0" dirty="0"/>
              <a:t>permissions while assuming those roles. The purpose of mutually exclusive roles is to</a:t>
            </a:r>
          </a:p>
          <a:p>
            <a:pPr>
              <a:defRPr/>
            </a:pPr>
            <a:r>
              <a:rPr lang="en-US" b="0" dirty="0"/>
              <a:t>increase the difficulty of collusion among individuals of different skills or divergent job</a:t>
            </a:r>
          </a:p>
          <a:p>
            <a:pPr>
              <a:defRPr/>
            </a:pPr>
            <a:r>
              <a:rPr lang="en-US" b="0" dirty="0"/>
              <a:t>functions to thwart security policies.</a:t>
            </a:r>
          </a:p>
          <a:p>
            <a:pPr>
              <a:defRPr/>
            </a:pPr>
            <a:endParaRPr lang="en-US" b="0" dirty="0"/>
          </a:p>
          <a:p>
            <a:pPr>
              <a:defRPr/>
            </a:pPr>
            <a:r>
              <a:rPr lang="en-US" b="0" dirty="0"/>
              <a:t>Cardinality refers to setting a maximum number with respect to roles. One</a:t>
            </a:r>
          </a:p>
          <a:p>
            <a:pPr>
              <a:defRPr/>
            </a:pPr>
            <a:r>
              <a:rPr lang="en-US" b="0" dirty="0"/>
              <a:t>such constraint is to set a maximum number of users that can be assigned to a given</a:t>
            </a:r>
          </a:p>
          <a:p>
            <a:pPr>
              <a:defRPr/>
            </a:pPr>
            <a:r>
              <a:rPr lang="en-US" b="0" dirty="0"/>
              <a:t>role. For example, a project leader role or a department head role might be limited</a:t>
            </a:r>
          </a:p>
          <a:p>
            <a:pPr>
              <a:defRPr/>
            </a:pPr>
            <a:r>
              <a:rPr lang="en-US" b="0" dirty="0"/>
              <a:t>to a single user. The system could also impose a constraint on the number of roles</a:t>
            </a:r>
          </a:p>
          <a:p>
            <a:pPr>
              <a:defRPr/>
            </a:pPr>
            <a:r>
              <a:rPr lang="en-US" b="0" dirty="0"/>
              <a:t>that a user is assigned to, or the number of roles a user can activate for a single session.</a:t>
            </a:r>
          </a:p>
          <a:p>
            <a:pPr>
              <a:defRPr/>
            </a:pPr>
            <a:r>
              <a:rPr lang="en-US" b="0" dirty="0"/>
              <a:t>Another form of constraint is to set a maximum number of roles that can be</a:t>
            </a:r>
          </a:p>
          <a:p>
            <a:pPr>
              <a:defRPr/>
            </a:pPr>
            <a:r>
              <a:rPr lang="en-US" b="0" dirty="0"/>
              <a:t>granted a particular permission; this might be a desirable risk mitigation technique</a:t>
            </a:r>
          </a:p>
          <a:p>
            <a:pPr>
              <a:defRPr/>
            </a:pPr>
            <a:r>
              <a:rPr lang="en-US" b="0" dirty="0"/>
              <a:t>for a sensitive or powerful permission.</a:t>
            </a:r>
          </a:p>
          <a:p>
            <a:pPr>
              <a:defRPr/>
            </a:pPr>
            <a:endParaRPr lang="en-US" b="0" dirty="0"/>
          </a:p>
          <a:p>
            <a:pPr>
              <a:defRPr/>
            </a:pPr>
            <a:r>
              <a:rPr lang="en-US" b="0" dirty="0"/>
              <a:t>A system might be able to specify a prerequisite, which dictates that a user can</a:t>
            </a:r>
          </a:p>
          <a:p>
            <a:pPr>
              <a:defRPr/>
            </a:pPr>
            <a:r>
              <a:rPr lang="en-US" b="0" dirty="0"/>
              <a:t>only be assigned to a particular role if it is already assigned to some other specified</a:t>
            </a:r>
          </a:p>
          <a:p>
            <a:pPr>
              <a:defRPr/>
            </a:pPr>
            <a:r>
              <a:rPr lang="en-US" b="0" dirty="0"/>
              <a:t>role. A prerequisite can be used to structure the implementation of the least privilege</a:t>
            </a:r>
          </a:p>
          <a:p>
            <a:pPr>
              <a:defRPr/>
            </a:pPr>
            <a:r>
              <a:rPr lang="en-US" b="0" dirty="0"/>
              <a:t>concept. In a hierarchy, it might be required that a user can be assigned to a senior</a:t>
            </a:r>
          </a:p>
          <a:p>
            <a:pPr>
              <a:defRPr/>
            </a:pPr>
            <a:r>
              <a:rPr lang="en-US" b="0" dirty="0"/>
              <a:t>(higher) role only if it is already assigned an immediately junior (lower) role. For</a:t>
            </a:r>
          </a:p>
          <a:p>
            <a:pPr>
              <a:defRPr/>
            </a:pPr>
            <a:r>
              <a:rPr lang="en-US" b="0" dirty="0"/>
              <a:t>example, in Figure 4.9 a user assigned to a Project Lead role must also be assigned</a:t>
            </a:r>
          </a:p>
          <a:p>
            <a:pPr>
              <a:defRPr/>
            </a:pPr>
            <a:r>
              <a:rPr lang="en-US" b="0" dirty="0"/>
              <a:t>to the subordinate Production Engineer and Quality Engineer roles. Then, if the user</a:t>
            </a:r>
          </a:p>
          <a:p>
            <a:pPr>
              <a:defRPr/>
            </a:pPr>
            <a:r>
              <a:rPr lang="en-US" b="0" dirty="0"/>
              <a:t>does not need all of the permissions of the Project Lead role for a given task, the user</a:t>
            </a:r>
          </a:p>
          <a:p>
            <a:pPr>
              <a:defRPr/>
            </a:pPr>
            <a:r>
              <a:rPr lang="en-US" b="0" dirty="0"/>
              <a:t>can invoke a session using only the required subordinate role. Note that the use of</a:t>
            </a:r>
          </a:p>
          <a:p>
            <a:pPr>
              <a:defRPr/>
            </a:pPr>
            <a:r>
              <a:rPr lang="en-US" b="0" dirty="0"/>
              <a:t>prerequisites tied to the concept of hierarchy requires the RBAC</a:t>
            </a:r>
            <a:r>
              <a:rPr lang="en-US" b="0" baseline="-25000" dirty="0"/>
              <a:t>3</a:t>
            </a:r>
            <a:r>
              <a:rPr lang="en-US" b="0" dirty="0"/>
              <a:t> model.</a:t>
            </a:r>
          </a:p>
          <a:p>
            <a:pPr>
              <a:defRPr/>
            </a:pPr>
            <a:endParaRPr lang="en-US" b="0" dirty="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100</a:t>
            </a:fld>
            <a:endParaRPr lang="en-AU"/>
          </a:p>
        </p:txBody>
      </p:sp>
    </p:spTree>
    <p:extLst>
      <p:ext uri="{BB962C8B-B14F-4D97-AF65-F5344CB8AC3E}">
        <p14:creationId xmlns:p14="http://schemas.microsoft.com/office/powerpoint/2010/main" val="34150922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impact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evaluating predicates on both resource and user properties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101</a:t>
            </a:fld>
            <a:endParaRPr lang="en-AU" dirty="0"/>
          </a:p>
        </p:txBody>
      </p:sp>
    </p:spTree>
    <p:extLst>
      <p:ext uri="{BB962C8B-B14F-4D97-AF65-F5344CB8AC3E}">
        <p14:creationId xmlns:p14="http://schemas.microsoft.com/office/powerpoint/2010/main" val="41165683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Subject attributes:  A subject is an active entity (e.g., a user, an application,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Object attributes:  An object, also referred to as a resource , is a passive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Environment attributes:  These attributes have so far been largely ignored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102</a:t>
            </a:fld>
            <a:endParaRPr lang="en-AU"/>
          </a:p>
        </p:txBody>
      </p:sp>
    </p:spTree>
    <p:extLst>
      <p:ext uri="{BB962C8B-B14F-4D97-AF65-F5344CB8AC3E}">
        <p14:creationId xmlns:p14="http://schemas.microsoft.com/office/powerpoint/2010/main" val="34360220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subjectobject</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103</a:t>
            </a:fld>
            <a:endParaRPr lang="en-AU"/>
          </a:p>
        </p:txBody>
      </p:sp>
    </p:spTree>
    <p:extLst>
      <p:ext uri="{BB962C8B-B14F-4D97-AF65-F5344CB8AC3E}">
        <p14:creationId xmlns:p14="http://schemas.microsoft.com/office/powerpoint/2010/main" val="7703056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104</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a:latin typeface="Times New Roman" pitchFamily="-110" charset="0"/>
            </a:endParaRPr>
          </a:p>
        </p:txBody>
      </p:sp>
    </p:spTree>
    <p:extLst>
      <p:ext uri="{BB962C8B-B14F-4D97-AF65-F5344CB8AC3E}">
        <p14:creationId xmlns:p14="http://schemas.microsoft.com/office/powerpoint/2010/main" val="1331749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4.11, taken from NIST SP 800-162 [HU13], provides a useful way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grasping the scope of an ABAC model compared to a DAC model using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105</a:t>
            </a:fld>
            <a:endParaRPr lang="en-AU"/>
          </a:p>
        </p:txBody>
      </p:sp>
    </p:spTree>
    <p:extLst>
      <p:ext uri="{BB962C8B-B14F-4D97-AF65-F5344CB8AC3E}">
        <p14:creationId xmlns:p14="http://schemas.microsoft.com/office/powerpoint/2010/main" val="21051026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policy  is a set of rules and relationships that govern allowable behavior within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protected under which environment conditions. In turn, privileges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rights , authorizations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entitlements . Policy is typically written from the perspective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106</a:t>
            </a:fld>
            <a:endParaRPr lang="en-AU"/>
          </a:p>
        </p:txBody>
      </p:sp>
    </p:spTree>
    <p:extLst>
      <p:ext uri="{BB962C8B-B14F-4D97-AF65-F5344CB8AC3E}">
        <p14:creationId xmlns:p14="http://schemas.microsoft.com/office/powerpoint/2010/main" val="21407060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107</a:t>
            </a:fld>
            <a:endParaRPr lang="en-AU"/>
          </a:p>
        </p:txBody>
      </p:sp>
    </p:spTree>
    <p:extLst>
      <p:ext uri="{BB962C8B-B14F-4D97-AF65-F5344CB8AC3E}">
        <p14:creationId xmlns:p14="http://schemas.microsoft.com/office/powerpoint/2010/main" val="29113497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108</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a:latin typeface="Times New Roman" pitchFamily="-110" charset="0"/>
            </a:endParaRPr>
          </a:p>
        </p:txBody>
      </p:sp>
    </p:spTree>
    <p:extLst>
      <p:ext uri="{BB962C8B-B14F-4D97-AF65-F5344CB8AC3E}">
        <p14:creationId xmlns:p14="http://schemas.microsoft.com/office/powerpoint/2010/main" val="21362798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109</a:t>
            </a:fld>
            <a:endParaRPr lang="en-AU"/>
          </a:p>
        </p:txBody>
      </p:sp>
    </p:spTree>
    <p:extLst>
      <p:ext uri="{BB962C8B-B14F-4D97-AF65-F5344CB8AC3E}">
        <p14:creationId xmlns:p14="http://schemas.microsoft.com/office/powerpoint/2010/main" val="750893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801FA-0133-8A4A-BEE2-53979B4BB46F}" type="slidenum">
              <a:rPr lang="en-AU"/>
              <a:pPr/>
              <a:t>11</a:t>
            </a:fld>
            <a:endParaRPr lang="en-AU" dirty="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sz="1200" b="0" kern="1200" baseline="0" dirty="0">
                <a:solidFill>
                  <a:schemeClr val="tx1"/>
                </a:solidFill>
                <a:latin typeface="Arial" pitchFamily="-107" charset="0"/>
                <a:ea typeface="+mn-ea"/>
                <a:cs typeface="+mn-cs"/>
              </a:rPr>
              <a:t>Table 1.2 , based on RFC 4949, describes four kinds of threat consequences and lists</a:t>
            </a:r>
          </a:p>
          <a:p>
            <a:r>
              <a:rPr lang="en-US" sz="1200" b="0" kern="1200" baseline="0" dirty="0">
                <a:solidFill>
                  <a:schemeClr val="tx1"/>
                </a:solidFill>
                <a:latin typeface="Arial" pitchFamily="-107" charset="0"/>
                <a:ea typeface="+mn-ea"/>
                <a:cs typeface="+mn-cs"/>
              </a:rPr>
              <a:t>the kinds of attacks that result in each consequence.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Unauthorized disclosure is a threat to confidentiality. The following types of</a:t>
            </a:r>
          </a:p>
          <a:p>
            <a:r>
              <a:rPr lang="en-US" sz="1200" b="0" kern="1200" baseline="0" dirty="0">
                <a:solidFill>
                  <a:schemeClr val="tx1"/>
                </a:solidFill>
                <a:latin typeface="Arial" pitchFamily="-107" charset="0"/>
                <a:ea typeface="+mn-ea"/>
                <a:cs typeface="+mn-cs"/>
              </a:rPr>
              <a:t>attacks can result in this threat consequence: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Exposure: This can be deliberate, as when an insider intentionally releases</a:t>
            </a:r>
          </a:p>
          <a:p>
            <a:r>
              <a:rPr lang="en-US" sz="1200" b="0" kern="1200" baseline="0" dirty="0">
                <a:solidFill>
                  <a:schemeClr val="tx1"/>
                </a:solidFill>
                <a:latin typeface="Arial" pitchFamily="-107" charset="0"/>
                <a:ea typeface="+mn-ea"/>
                <a:cs typeface="+mn-cs"/>
              </a:rPr>
              <a:t>sensitive information, such as credit card numbers, to an outsider. It can also</a:t>
            </a:r>
          </a:p>
          <a:p>
            <a:r>
              <a:rPr lang="en-US" sz="1200" b="0" kern="1200" baseline="0" dirty="0">
                <a:solidFill>
                  <a:schemeClr val="tx1"/>
                </a:solidFill>
                <a:latin typeface="Arial" pitchFamily="-107" charset="0"/>
                <a:ea typeface="+mn-ea"/>
                <a:cs typeface="+mn-cs"/>
              </a:rPr>
              <a:t>be the result of a human, hardware, or software error, which results in an entity</a:t>
            </a:r>
          </a:p>
          <a:p>
            <a:r>
              <a:rPr lang="en-US" sz="1200" b="0" kern="1200" baseline="0" dirty="0">
                <a:solidFill>
                  <a:schemeClr val="tx1"/>
                </a:solidFill>
                <a:latin typeface="Arial" pitchFamily="-107" charset="0"/>
                <a:ea typeface="+mn-ea"/>
                <a:cs typeface="+mn-cs"/>
              </a:rPr>
              <a:t>gaining unauthorized knowledge of sensitive data. There have been numerous</a:t>
            </a:r>
          </a:p>
          <a:p>
            <a:r>
              <a:rPr lang="en-US" sz="1200" b="0" kern="1200" baseline="0" dirty="0">
                <a:solidFill>
                  <a:schemeClr val="tx1"/>
                </a:solidFill>
                <a:latin typeface="Arial" pitchFamily="-107" charset="0"/>
                <a:ea typeface="+mn-ea"/>
                <a:cs typeface="+mn-cs"/>
              </a:rPr>
              <a:t>instances of this, such as universities accidentally posting student confidential</a:t>
            </a:r>
          </a:p>
          <a:p>
            <a:r>
              <a:rPr lang="en-US" sz="1200" b="0" kern="1200" baseline="0" dirty="0">
                <a:solidFill>
                  <a:schemeClr val="tx1"/>
                </a:solidFill>
                <a:latin typeface="Arial" pitchFamily="-107" charset="0"/>
                <a:ea typeface="+mn-ea"/>
                <a:cs typeface="+mn-cs"/>
              </a:rPr>
              <a:t>information on the Web.</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Interception: Interception is a common attack in the context of communications.</a:t>
            </a:r>
          </a:p>
          <a:p>
            <a:r>
              <a:rPr lang="en-US" sz="1200" b="0" kern="1200" baseline="0" dirty="0">
                <a:solidFill>
                  <a:schemeClr val="tx1"/>
                </a:solidFill>
                <a:latin typeface="Arial" pitchFamily="-107" charset="0"/>
                <a:ea typeface="+mn-ea"/>
                <a:cs typeface="+mn-cs"/>
              </a:rPr>
              <a:t>On a shared local area network (LAN), such as a wireless LAN or a</a:t>
            </a:r>
          </a:p>
          <a:p>
            <a:r>
              <a:rPr lang="en-US" sz="1200" b="0" kern="1200" baseline="0" dirty="0">
                <a:solidFill>
                  <a:schemeClr val="tx1"/>
                </a:solidFill>
                <a:latin typeface="Arial" pitchFamily="-107" charset="0"/>
                <a:ea typeface="+mn-ea"/>
                <a:cs typeface="+mn-cs"/>
              </a:rPr>
              <a:t>broadcast Ethernet, any device attached to the LAN can receive a copy of</a:t>
            </a:r>
          </a:p>
          <a:p>
            <a:r>
              <a:rPr lang="en-US" sz="1200" b="0" kern="1200" baseline="0" dirty="0">
                <a:solidFill>
                  <a:schemeClr val="tx1"/>
                </a:solidFill>
                <a:latin typeface="Arial" pitchFamily="-107" charset="0"/>
                <a:ea typeface="+mn-ea"/>
                <a:cs typeface="+mn-cs"/>
              </a:rPr>
              <a:t>packets intended for another device. On the Internet, a determined hacker</a:t>
            </a:r>
          </a:p>
          <a:p>
            <a:r>
              <a:rPr lang="en-US" sz="1200" b="0" kern="1200" baseline="0" dirty="0">
                <a:solidFill>
                  <a:schemeClr val="tx1"/>
                </a:solidFill>
                <a:latin typeface="Arial" pitchFamily="-107" charset="0"/>
                <a:ea typeface="+mn-ea"/>
                <a:cs typeface="+mn-cs"/>
              </a:rPr>
              <a:t>can gain access to e-mail traffic and other data transfers. All of these situations</a:t>
            </a:r>
          </a:p>
          <a:p>
            <a:r>
              <a:rPr lang="en-US" sz="1200" b="0" kern="1200" baseline="0" dirty="0">
                <a:solidFill>
                  <a:schemeClr val="tx1"/>
                </a:solidFill>
                <a:latin typeface="Arial" pitchFamily="-107" charset="0"/>
                <a:ea typeface="+mn-ea"/>
                <a:cs typeface="+mn-cs"/>
              </a:rPr>
              <a:t>create the potential for unauthorized access to data.</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Inference: An example of inference is known as traffic analysis, in which an</a:t>
            </a:r>
          </a:p>
          <a:p>
            <a:r>
              <a:rPr lang="en-US" sz="1200" b="0" kern="1200" baseline="0" dirty="0">
                <a:solidFill>
                  <a:schemeClr val="tx1"/>
                </a:solidFill>
                <a:latin typeface="Arial" pitchFamily="-107" charset="0"/>
                <a:ea typeface="+mn-ea"/>
                <a:cs typeface="+mn-cs"/>
              </a:rPr>
              <a:t>adversary is able to gain information from observing the pattern of traffic on</a:t>
            </a:r>
          </a:p>
          <a:p>
            <a:r>
              <a:rPr lang="en-US" sz="1200" b="0" kern="1200" baseline="0" dirty="0">
                <a:solidFill>
                  <a:schemeClr val="tx1"/>
                </a:solidFill>
                <a:latin typeface="Arial" pitchFamily="-107" charset="0"/>
                <a:ea typeface="+mn-ea"/>
                <a:cs typeface="+mn-cs"/>
              </a:rPr>
              <a:t>a network, such as the amount of traffic between particular pairs of hosts on</a:t>
            </a:r>
          </a:p>
          <a:p>
            <a:r>
              <a:rPr lang="en-US" sz="1200" b="0" kern="1200" baseline="0" dirty="0">
                <a:solidFill>
                  <a:schemeClr val="tx1"/>
                </a:solidFill>
                <a:latin typeface="Arial" pitchFamily="-107" charset="0"/>
                <a:ea typeface="+mn-ea"/>
                <a:cs typeface="+mn-cs"/>
              </a:rPr>
              <a:t>the network. Another example is the inference of detailed information from</a:t>
            </a:r>
          </a:p>
          <a:p>
            <a:r>
              <a:rPr lang="en-US" sz="1200" b="0" kern="1200" baseline="0" dirty="0">
                <a:solidFill>
                  <a:schemeClr val="tx1"/>
                </a:solidFill>
                <a:latin typeface="Arial" pitchFamily="-107" charset="0"/>
                <a:ea typeface="+mn-ea"/>
                <a:cs typeface="+mn-cs"/>
              </a:rPr>
              <a:t>a database by a user who has only limited access; this is accomplished by</a:t>
            </a:r>
          </a:p>
          <a:p>
            <a:r>
              <a:rPr lang="en-US" sz="1200" b="0" kern="1200" baseline="0" dirty="0">
                <a:solidFill>
                  <a:schemeClr val="tx1"/>
                </a:solidFill>
                <a:latin typeface="Arial" pitchFamily="-107" charset="0"/>
                <a:ea typeface="+mn-ea"/>
                <a:cs typeface="+mn-cs"/>
              </a:rPr>
              <a:t>repeated queries whose combined results enable inference.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Intrusion: An example of intrusion is an adversary gaining unauthorized</a:t>
            </a:r>
          </a:p>
          <a:p>
            <a:r>
              <a:rPr lang="en-US" sz="1200" b="0" kern="1200" baseline="0" dirty="0">
                <a:solidFill>
                  <a:schemeClr val="tx1"/>
                </a:solidFill>
                <a:latin typeface="Arial" pitchFamily="-107" charset="0"/>
                <a:ea typeface="+mn-ea"/>
                <a:cs typeface="+mn-cs"/>
              </a:rPr>
              <a:t>access to sensitive data by overcoming the system’s access control protections.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Deception is a threat to either system integrity or data integrity. The following</a:t>
            </a:r>
          </a:p>
          <a:p>
            <a:r>
              <a:rPr lang="en-US" sz="1200" b="0" kern="1200" baseline="0" dirty="0">
                <a:solidFill>
                  <a:schemeClr val="tx1"/>
                </a:solidFill>
                <a:latin typeface="Arial" pitchFamily="-107" charset="0"/>
                <a:ea typeface="+mn-ea"/>
                <a:cs typeface="+mn-cs"/>
              </a:rPr>
              <a:t>types of attacks can result in this threat consequence: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Masquerade: One example of masquerade is an attempt by an unauthorized</a:t>
            </a:r>
          </a:p>
          <a:p>
            <a:r>
              <a:rPr lang="en-US" sz="1200" b="0" kern="1200" baseline="0" dirty="0">
                <a:solidFill>
                  <a:schemeClr val="tx1"/>
                </a:solidFill>
                <a:latin typeface="Arial" pitchFamily="-107" charset="0"/>
                <a:ea typeface="+mn-ea"/>
                <a:cs typeface="+mn-cs"/>
              </a:rPr>
              <a:t>user to gain access to a system by posing as an authorized user; this could</a:t>
            </a:r>
          </a:p>
          <a:p>
            <a:r>
              <a:rPr lang="en-US" sz="1200" b="0" kern="1200" baseline="0" dirty="0">
                <a:solidFill>
                  <a:schemeClr val="tx1"/>
                </a:solidFill>
                <a:latin typeface="Arial" pitchFamily="-107" charset="0"/>
                <a:ea typeface="+mn-ea"/>
                <a:cs typeface="+mn-cs"/>
              </a:rPr>
              <a:t>happen if the unauthorized user has learned another user’s logon ID and</a:t>
            </a:r>
          </a:p>
          <a:p>
            <a:r>
              <a:rPr lang="en-US" sz="1200" b="0" kern="1200" baseline="0" dirty="0">
                <a:solidFill>
                  <a:schemeClr val="tx1"/>
                </a:solidFill>
                <a:latin typeface="Arial" pitchFamily="-107" charset="0"/>
                <a:ea typeface="+mn-ea"/>
                <a:cs typeface="+mn-cs"/>
              </a:rPr>
              <a:t>password. Another example is malicious logic, such as a Trojan horse, that</a:t>
            </a:r>
          </a:p>
          <a:p>
            <a:r>
              <a:rPr lang="en-US" sz="1200" b="0" kern="1200" baseline="0" dirty="0">
                <a:solidFill>
                  <a:schemeClr val="tx1"/>
                </a:solidFill>
                <a:latin typeface="Arial" pitchFamily="-107" charset="0"/>
                <a:ea typeface="+mn-ea"/>
                <a:cs typeface="+mn-cs"/>
              </a:rPr>
              <a:t>appears to perform a useful or desirable function but actually gains unauthorized</a:t>
            </a:r>
          </a:p>
          <a:p>
            <a:r>
              <a:rPr lang="en-US" sz="1200" b="0" kern="1200" baseline="0" dirty="0">
                <a:solidFill>
                  <a:schemeClr val="tx1"/>
                </a:solidFill>
                <a:latin typeface="Arial" pitchFamily="-107" charset="0"/>
                <a:ea typeface="+mn-ea"/>
                <a:cs typeface="+mn-cs"/>
              </a:rPr>
              <a:t>access to system resources or tricks a user into executing other malicious</a:t>
            </a:r>
          </a:p>
          <a:p>
            <a:r>
              <a:rPr lang="en-US" sz="1200" b="0" kern="1200" baseline="0" dirty="0">
                <a:solidFill>
                  <a:schemeClr val="tx1"/>
                </a:solidFill>
                <a:latin typeface="Arial" pitchFamily="-107" charset="0"/>
                <a:ea typeface="+mn-ea"/>
                <a:cs typeface="+mn-cs"/>
              </a:rPr>
              <a:t>logic.</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Falsification: This refers to the altering or replacing of valid data or the introduction</a:t>
            </a:r>
          </a:p>
          <a:p>
            <a:r>
              <a:rPr lang="en-US" sz="1200" b="0" kern="1200" baseline="0" dirty="0">
                <a:solidFill>
                  <a:schemeClr val="tx1"/>
                </a:solidFill>
                <a:latin typeface="Arial" pitchFamily="-107" charset="0"/>
                <a:ea typeface="+mn-ea"/>
                <a:cs typeface="+mn-cs"/>
              </a:rPr>
              <a:t>of false data into a file or database. For example, a student may alter</a:t>
            </a:r>
          </a:p>
          <a:p>
            <a:r>
              <a:rPr lang="en-US" sz="1200" b="0" kern="1200" baseline="0" dirty="0">
                <a:solidFill>
                  <a:schemeClr val="tx1"/>
                </a:solidFill>
                <a:latin typeface="Arial" pitchFamily="-107" charset="0"/>
                <a:ea typeface="+mn-ea"/>
                <a:cs typeface="+mn-cs"/>
              </a:rPr>
              <a:t>his or her grades on a school database.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Repudiation: In this case, a user either denies sending data or a user denies</a:t>
            </a:r>
          </a:p>
          <a:p>
            <a:r>
              <a:rPr lang="en-US" sz="1200" b="0" kern="1200" baseline="0" dirty="0">
                <a:solidFill>
                  <a:schemeClr val="tx1"/>
                </a:solidFill>
                <a:latin typeface="Arial" pitchFamily="-107" charset="0"/>
                <a:ea typeface="+mn-ea"/>
                <a:cs typeface="+mn-cs"/>
              </a:rPr>
              <a:t>receiving or possessing the data.</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Disruption is a threat to availability or system integrity. The following types of</a:t>
            </a:r>
          </a:p>
          <a:p>
            <a:r>
              <a:rPr lang="en-US" sz="1200" b="0" kern="1200" baseline="0" dirty="0">
                <a:solidFill>
                  <a:schemeClr val="tx1"/>
                </a:solidFill>
                <a:latin typeface="Arial" pitchFamily="-107" charset="0"/>
                <a:ea typeface="+mn-ea"/>
                <a:cs typeface="+mn-cs"/>
              </a:rPr>
              <a:t>attacks can result in this threat consequence: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Incapacitation: This is an attack on system availability. This could occur as a</a:t>
            </a:r>
          </a:p>
          <a:p>
            <a:r>
              <a:rPr lang="en-US" sz="1200" b="0" kern="1200" baseline="0" dirty="0">
                <a:solidFill>
                  <a:schemeClr val="tx1"/>
                </a:solidFill>
                <a:latin typeface="Arial" pitchFamily="-107" charset="0"/>
                <a:ea typeface="+mn-ea"/>
                <a:cs typeface="+mn-cs"/>
              </a:rPr>
              <a:t>result of physical destruction of or damage to system hardware. More typically,</a:t>
            </a:r>
          </a:p>
          <a:p>
            <a:r>
              <a:rPr lang="en-US" sz="1200" b="0" kern="1200" baseline="0" dirty="0">
                <a:solidFill>
                  <a:schemeClr val="tx1"/>
                </a:solidFill>
                <a:latin typeface="Arial" pitchFamily="-107" charset="0"/>
                <a:ea typeface="+mn-ea"/>
                <a:cs typeface="+mn-cs"/>
              </a:rPr>
              <a:t>malicious software, such as Trojan horses, viruses, or worms, could operate in</a:t>
            </a:r>
          </a:p>
          <a:p>
            <a:r>
              <a:rPr lang="en-US" sz="1200" b="0" kern="1200" baseline="0" dirty="0">
                <a:solidFill>
                  <a:schemeClr val="tx1"/>
                </a:solidFill>
                <a:latin typeface="Arial" pitchFamily="-107" charset="0"/>
                <a:ea typeface="+mn-ea"/>
                <a:cs typeface="+mn-cs"/>
              </a:rPr>
              <a:t>such a way as to disable a system or some of its services.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Corruption: This is an attack on system integrity. Malicious software in this</a:t>
            </a:r>
          </a:p>
          <a:p>
            <a:r>
              <a:rPr lang="en-US" sz="1200" b="0" kern="1200" baseline="0" dirty="0">
                <a:solidFill>
                  <a:schemeClr val="tx1"/>
                </a:solidFill>
                <a:latin typeface="Arial" pitchFamily="-107" charset="0"/>
                <a:ea typeface="+mn-ea"/>
                <a:cs typeface="+mn-cs"/>
              </a:rPr>
              <a:t>context could operate in such a way that system resources or services function</a:t>
            </a:r>
          </a:p>
          <a:p>
            <a:r>
              <a:rPr lang="en-US" sz="1200" b="0" kern="1200" baseline="0" dirty="0">
                <a:solidFill>
                  <a:schemeClr val="tx1"/>
                </a:solidFill>
                <a:latin typeface="Arial" pitchFamily="-107" charset="0"/>
                <a:ea typeface="+mn-ea"/>
                <a:cs typeface="+mn-cs"/>
              </a:rPr>
              <a:t>in an unintended manner. Or a user could gain unauthorized access to a system</a:t>
            </a:r>
          </a:p>
          <a:p>
            <a:r>
              <a:rPr lang="en-US" sz="1200" b="0" kern="1200" baseline="0" dirty="0">
                <a:solidFill>
                  <a:schemeClr val="tx1"/>
                </a:solidFill>
                <a:latin typeface="Arial" pitchFamily="-107" charset="0"/>
                <a:ea typeface="+mn-ea"/>
                <a:cs typeface="+mn-cs"/>
              </a:rPr>
              <a:t>and modify some of its functions. An example of the latter is a user placing</a:t>
            </a:r>
          </a:p>
          <a:p>
            <a:r>
              <a:rPr lang="en-US" sz="1200" b="0" kern="1200" baseline="0" dirty="0">
                <a:solidFill>
                  <a:schemeClr val="tx1"/>
                </a:solidFill>
                <a:latin typeface="Arial" pitchFamily="-107" charset="0"/>
                <a:ea typeface="+mn-ea"/>
                <a:cs typeface="+mn-cs"/>
              </a:rPr>
              <a:t>backdoor logic in the system to provide subsequent access to a system and its</a:t>
            </a:r>
          </a:p>
          <a:p>
            <a:r>
              <a:rPr lang="en-US" sz="1200" b="0" kern="1200" baseline="0" dirty="0">
                <a:solidFill>
                  <a:schemeClr val="tx1"/>
                </a:solidFill>
                <a:latin typeface="Arial" pitchFamily="-107" charset="0"/>
                <a:ea typeface="+mn-ea"/>
                <a:cs typeface="+mn-cs"/>
              </a:rPr>
              <a:t>resources by other than the usual procedure.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Obstruction: One way to obstruct system operation is to interfere with communications</a:t>
            </a:r>
          </a:p>
          <a:p>
            <a:r>
              <a:rPr lang="en-US" sz="1200" b="0" kern="1200" baseline="0" dirty="0">
                <a:solidFill>
                  <a:schemeClr val="tx1"/>
                </a:solidFill>
                <a:latin typeface="Arial" pitchFamily="-107" charset="0"/>
                <a:ea typeface="+mn-ea"/>
                <a:cs typeface="+mn-cs"/>
              </a:rPr>
              <a:t>by disabling communication links or altering communication</a:t>
            </a:r>
          </a:p>
          <a:p>
            <a:r>
              <a:rPr lang="en-US" sz="1200" b="0" kern="1200" baseline="0" dirty="0">
                <a:solidFill>
                  <a:schemeClr val="tx1"/>
                </a:solidFill>
                <a:latin typeface="Arial" pitchFamily="-107" charset="0"/>
                <a:ea typeface="+mn-ea"/>
                <a:cs typeface="+mn-cs"/>
              </a:rPr>
              <a:t>control information. Another way is to overload the system by placing excess</a:t>
            </a:r>
          </a:p>
          <a:p>
            <a:r>
              <a:rPr lang="en-US" sz="1200" b="0" kern="1200" baseline="0" dirty="0">
                <a:solidFill>
                  <a:schemeClr val="tx1"/>
                </a:solidFill>
                <a:latin typeface="Arial" pitchFamily="-107" charset="0"/>
                <a:ea typeface="+mn-ea"/>
                <a:cs typeface="+mn-cs"/>
              </a:rPr>
              <a:t>burden on communication traffic or processing resources.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Usurpation is a threat to system integrity. The following types of attacks can</a:t>
            </a:r>
          </a:p>
          <a:p>
            <a:r>
              <a:rPr lang="en-US" sz="1200" b="0" kern="1200" baseline="0" dirty="0">
                <a:solidFill>
                  <a:schemeClr val="tx1"/>
                </a:solidFill>
                <a:latin typeface="Arial" pitchFamily="-107" charset="0"/>
                <a:ea typeface="+mn-ea"/>
                <a:cs typeface="+mn-cs"/>
              </a:rPr>
              <a:t>result in this threat consequence: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Misappropriation: This can include theft of service. An example is a distributed</a:t>
            </a:r>
          </a:p>
          <a:p>
            <a:r>
              <a:rPr lang="en-US" sz="1200" b="0" kern="1200" baseline="0" dirty="0">
                <a:solidFill>
                  <a:schemeClr val="tx1"/>
                </a:solidFill>
                <a:latin typeface="Arial" pitchFamily="-107" charset="0"/>
                <a:ea typeface="+mn-ea"/>
                <a:cs typeface="+mn-cs"/>
              </a:rPr>
              <a:t>denial of service attack, when malicious software is installed on a number of hosts</a:t>
            </a:r>
          </a:p>
          <a:p>
            <a:r>
              <a:rPr lang="en-US" sz="1200" b="0" kern="1200" baseline="0" dirty="0">
                <a:solidFill>
                  <a:schemeClr val="tx1"/>
                </a:solidFill>
                <a:latin typeface="Arial" pitchFamily="-107" charset="0"/>
                <a:ea typeface="+mn-ea"/>
                <a:cs typeface="+mn-cs"/>
              </a:rPr>
              <a:t>to be used as platforms to launch traffic at a target host. In this case, the malicious</a:t>
            </a:r>
          </a:p>
          <a:p>
            <a:r>
              <a:rPr lang="en-US" sz="1200" b="0" kern="1200" baseline="0" dirty="0">
                <a:solidFill>
                  <a:schemeClr val="tx1"/>
                </a:solidFill>
                <a:latin typeface="Arial" pitchFamily="-107" charset="0"/>
                <a:ea typeface="+mn-ea"/>
                <a:cs typeface="+mn-cs"/>
              </a:rPr>
              <a:t>software makes unauthorized use of processor and operating system resources.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Misuse: Misuse can occur by means of either malicious logic or a hacker that</a:t>
            </a:r>
          </a:p>
          <a:p>
            <a:r>
              <a:rPr lang="en-US" sz="1200" b="0" kern="1200" baseline="0" dirty="0">
                <a:solidFill>
                  <a:schemeClr val="tx1"/>
                </a:solidFill>
                <a:latin typeface="Arial" pitchFamily="-107" charset="0"/>
                <a:ea typeface="+mn-ea"/>
                <a:cs typeface="+mn-cs"/>
              </a:rPr>
              <a:t>has gained unauthorized access to a system. In either case, security functions</a:t>
            </a:r>
          </a:p>
          <a:p>
            <a:r>
              <a:rPr lang="en-US" sz="1200" b="0" kern="1200" baseline="0" dirty="0">
                <a:solidFill>
                  <a:schemeClr val="tx1"/>
                </a:solidFill>
                <a:latin typeface="Arial" pitchFamily="-107" charset="0"/>
                <a:ea typeface="+mn-ea"/>
                <a:cs typeface="+mn-cs"/>
              </a:rPr>
              <a:t>can be disabled or thwarted.</a:t>
            </a:r>
            <a:endParaRPr lang="en-US" b="0" dirty="0">
              <a:latin typeface="Times New Roman" pitchFamily="-107"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110</a:t>
            </a:fld>
            <a:endParaRPr lang="en-AU"/>
          </a:p>
        </p:txBody>
      </p:sp>
    </p:spTree>
    <p:extLst>
      <p:ext uri="{BB962C8B-B14F-4D97-AF65-F5344CB8AC3E}">
        <p14:creationId xmlns:p14="http://schemas.microsoft.com/office/powerpoint/2010/main" val="1643370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Resource management:  This element is concerned with defining rules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Privilege management:  This element is concerned with establishing and maintaining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Policy management:  This element governs what is allowable and unallowable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111</a:t>
            </a:fld>
            <a:endParaRPr lang="en-AU"/>
          </a:p>
        </p:txBody>
      </p:sp>
    </p:spTree>
    <p:extLst>
      <p:ext uri="{BB962C8B-B14F-4D97-AF65-F5344CB8AC3E}">
        <p14:creationId xmlns:p14="http://schemas.microsoft.com/office/powerpoint/2010/main" val="6228163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Resource management:  This element is concerned with defining rules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Privilege management:  This element is concerned with establishing and maintaining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Policy management:  This element governs what is allowable and unallowable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112</a:t>
            </a:fld>
            <a:endParaRPr lang="en-AU"/>
          </a:p>
        </p:txBody>
      </p:sp>
    </p:spTree>
    <p:extLst>
      <p:ext uri="{BB962C8B-B14F-4D97-AF65-F5344CB8AC3E}">
        <p14:creationId xmlns:p14="http://schemas.microsoft.com/office/powerpoint/2010/main" val="28507956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113</a:t>
            </a:fld>
            <a:endParaRPr lang="en-AU" dirty="0"/>
          </a:p>
        </p:txBody>
      </p:sp>
    </p:spTree>
    <p:extLst>
      <p:ext uri="{BB962C8B-B14F-4D97-AF65-F5344CB8AC3E}">
        <p14:creationId xmlns:p14="http://schemas.microsoft.com/office/powerpoint/2010/main" val="33680842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involves users developing arrangements with an identity service provider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relying party  requires that the user has been authenticated to some degree of assurance,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114</a:t>
            </a:fld>
            <a:endParaRPr lang="en-AU" dirty="0"/>
          </a:p>
        </p:txBody>
      </p:sp>
    </p:spTree>
    <p:extLst>
      <p:ext uri="{BB962C8B-B14F-4D97-AF65-F5344CB8AC3E}">
        <p14:creationId xmlns:p14="http://schemas.microsoft.com/office/powerpoint/2010/main" val="23811918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digital identity systems, a trust framework  functions as a certification program.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115</a:t>
            </a:fld>
            <a:endParaRPr lang="en-AU" dirty="0"/>
          </a:p>
        </p:txBody>
      </p:sp>
    </p:spTree>
    <p:extLst>
      <p:ext uri="{BB962C8B-B14F-4D97-AF65-F5344CB8AC3E}">
        <p14:creationId xmlns:p14="http://schemas.microsoft.com/office/powerpoint/2010/main" val="41078123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Relying parties (RPs):  Also called service providers, these are entities delivering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Subjects:  These are users of an RP’s services, including customers, employees,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 providers (APs):  APs are entities acknowledged by the community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providers (IDPs):  These are entities able to authenticate user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Assessors:  Assessors evaluate identity service providers and RPs and certify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Auditors:  These entities may be called on to check that parties’ practices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Dispute resolvers:  These entities provide arbitration and dispute resolution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Trust framework providers:  A trust framework provider is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116</a:t>
            </a:fld>
            <a:endParaRPr lang="en-AU"/>
          </a:p>
        </p:txBody>
      </p:sp>
    </p:spTree>
    <p:extLst>
      <p:ext uri="{BB962C8B-B14F-4D97-AF65-F5344CB8AC3E}">
        <p14:creationId xmlns:p14="http://schemas.microsoft.com/office/powerpoint/2010/main" val="2812703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i="1" kern="1200" baseline="0" dirty="0">
                <a:solidFill>
                  <a:schemeClr val="tx1"/>
                </a:solidFill>
                <a:latin typeface="Arial" pitchFamily="-107" charset="0"/>
                <a:ea typeface="+mn-ea"/>
                <a:cs typeface="+mn-cs"/>
              </a:rPr>
              <a:t>HARDWARE A major threat to computer system hardware is the threat to</a:t>
            </a:r>
          </a:p>
          <a:p>
            <a:r>
              <a:rPr lang="en-US" sz="1200" b="0" kern="1200" baseline="0" dirty="0">
                <a:solidFill>
                  <a:schemeClr val="tx1"/>
                </a:solidFill>
                <a:latin typeface="Arial" pitchFamily="-107" charset="0"/>
                <a:ea typeface="+mn-ea"/>
                <a:cs typeface="+mn-cs"/>
              </a:rPr>
              <a:t>availability. Hardware is the most vulnerable to attack and the least susceptible to</a:t>
            </a:r>
          </a:p>
          <a:p>
            <a:r>
              <a:rPr lang="en-US" sz="1200" b="0" kern="1200" baseline="0" dirty="0">
                <a:solidFill>
                  <a:schemeClr val="tx1"/>
                </a:solidFill>
                <a:latin typeface="Arial" pitchFamily="-107" charset="0"/>
                <a:ea typeface="+mn-ea"/>
                <a:cs typeface="+mn-cs"/>
              </a:rPr>
              <a:t>automated controls. Threats include accidental and deliberate damage to equipment</a:t>
            </a:r>
          </a:p>
          <a:p>
            <a:r>
              <a:rPr lang="en-US" sz="1200" b="0" kern="1200" baseline="0" dirty="0">
                <a:solidFill>
                  <a:schemeClr val="tx1"/>
                </a:solidFill>
                <a:latin typeface="Arial" pitchFamily="-107" charset="0"/>
                <a:ea typeface="+mn-ea"/>
                <a:cs typeface="+mn-cs"/>
              </a:rPr>
              <a:t>as well as theft. The proliferation of personal computers and workstations and the</a:t>
            </a:r>
          </a:p>
          <a:p>
            <a:r>
              <a:rPr lang="en-US" sz="1200" b="0" kern="1200" baseline="0" dirty="0">
                <a:solidFill>
                  <a:schemeClr val="tx1"/>
                </a:solidFill>
                <a:latin typeface="Arial" pitchFamily="-107" charset="0"/>
                <a:ea typeface="+mn-ea"/>
                <a:cs typeface="+mn-cs"/>
              </a:rPr>
              <a:t>widespread use of LANs increase the potential for losses in this area. Theft of</a:t>
            </a:r>
          </a:p>
          <a:p>
            <a:r>
              <a:rPr lang="en-US" sz="1200" b="0" kern="1200" baseline="0" dirty="0">
                <a:solidFill>
                  <a:schemeClr val="tx1"/>
                </a:solidFill>
                <a:latin typeface="Arial" pitchFamily="-107" charset="0"/>
                <a:ea typeface="+mn-ea"/>
                <a:cs typeface="+mn-cs"/>
              </a:rPr>
              <a:t>CD-ROMs and DVDs can lead to loss of confidentiality. Physical and administrative</a:t>
            </a:r>
          </a:p>
          <a:p>
            <a:r>
              <a:rPr lang="en-US" sz="1200" b="0" kern="1200" baseline="0" dirty="0">
                <a:solidFill>
                  <a:schemeClr val="tx1"/>
                </a:solidFill>
                <a:latin typeface="Arial" pitchFamily="-107" charset="0"/>
                <a:ea typeface="+mn-ea"/>
                <a:cs typeface="+mn-cs"/>
              </a:rPr>
              <a:t>security measures are needed to deal with these threats.</a:t>
            </a:r>
          </a:p>
          <a:p>
            <a:endParaRPr lang="en-US" sz="1200" b="0" i="1" kern="1200" baseline="0" dirty="0">
              <a:solidFill>
                <a:schemeClr val="tx1"/>
              </a:solidFill>
              <a:latin typeface="Arial" pitchFamily="-107" charset="0"/>
              <a:ea typeface="+mn-ea"/>
              <a:cs typeface="+mn-cs"/>
            </a:endParaRPr>
          </a:p>
          <a:p>
            <a:r>
              <a:rPr lang="en-US" sz="1200" b="0" i="1" kern="1200" baseline="0" dirty="0">
                <a:solidFill>
                  <a:schemeClr val="tx1"/>
                </a:solidFill>
                <a:latin typeface="Arial" pitchFamily="-107" charset="0"/>
                <a:ea typeface="+mn-ea"/>
                <a:cs typeface="+mn-cs"/>
              </a:rPr>
              <a:t>SOFTWARE Software includes the operating system, utilities, and application</a:t>
            </a:r>
          </a:p>
          <a:p>
            <a:r>
              <a:rPr lang="en-US" sz="1200" b="0" kern="1200" baseline="0" dirty="0">
                <a:solidFill>
                  <a:schemeClr val="tx1"/>
                </a:solidFill>
                <a:latin typeface="Arial" pitchFamily="-107" charset="0"/>
                <a:ea typeface="+mn-ea"/>
                <a:cs typeface="+mn-cs"/>
              </a:rPr>
              <a:t>programs. A key threat to software is an attack on availability. Software, especially</a:t>
            </a:r>
          </a:p>
          <a:p>
            <a:r>
              <a:rPr lang="en-US" sz="1200" b="0" kern="1200" baseline="0" dirty="0">
                <a:solidFill>
                  <a:schemeClr val="tx1"/>
                </a:solidFill>
                <a:latin typeface="Arial" pitchFamily="-107" charset="0"/>
                <a:ea typeface="+mn-ea"/>
                <a:cs typeface="+mn-cs"/>
              </a:rPr>
              <a:t>application software, is often easy to delete. Software can also be altered or</a:t>
            </a:r>
          </a:p>
          <a:p>
            <a:r>
              <a:rPr lang="en-US" sz="1200" b="0" kern="1200" baseline="0" dirty="0">
                <a:solidFill>
                  <a:schemeClr val="tx1"/>
                </a:solidFill>
                <a:latin typeface="Arial" pitchFamily="-107" charset="0"/>
                <a:ea typeface="+mn-ea"/>
                <a:cs typeface="+mn-cs"/>
              </a:rPr>
              <a:t>damaged to render it useless. Careful software configuration management, which</a:t>
            </a:r>
          </a:p>
          <a:p>
            <a:r>
              <a:rPr lang="en-US" sz="1200" b="0" kern="1200" baseline="0" dirty="0">
                <a:solidFill>
                  <a:schemeClr val="tx1"/>
                </a:solidFill>
                <a:latin typeface="Arial" pitchFamily="-107" charset="0"/>
                <a:ea typeface="+mn-ea"/>
                <a:cs typeface="+mn-cs"/>
              </a:rPr>
              <a:t>includes making backups of the most recent version of software, can maintain high</a:t>
            </a:r>
          </a:p>
          <a:p>
            <a:r>
              <a:rPr lang="en-US" sz="1200" b="0" kern="1200" baseline="0" dirty="0">
                <a:solidFill>
                  <a:schemeClr val="tx1"/>
                </a:solidFill>
                <a:latin typeface="Arial" pitchFamily="-107" charset="0"/>
                <a:ea typeface="+mn-ea"/>
                <a:cs typeface="+mn-cs"/>
              </a:rPr>
              <a:t>availability. A more difficult problem to deal with is software modification that</a:t>
            </a:r>
          </a:p>
          <a:p>
            <a:r>
              <a:rPr lang="en-US" sz="1200" b="0" kern="1200" baseline="0" dirty="0">
                <a:solidFill>
                  <a:schemeClr val="tx1"/>
                </a:solidFill>
                <a:latin typeface="Arial" pitchFamily="-107" charset="0"/>
                <a:ea typeface="+mn-ea"/>
                <a:cs typeface="+mn-cs"/>
              </a:rPr>
              <a:t>results in a program that still functions but that behaves differently than before,</a:t>
            </a:r>
          </a:p>
          <a:p>
            <a:r>
              <a:rPr lang="en-US" sz="1200" b="0" kern="1200" baseline="0" dirty="0">
                <a:solidFill>
                  <a:schemeClr val="tx1"/>
                </a:solidFill>
                <a:latin typeface="Arial" pitchFamily="-107" charset="0"/>
                <a:ea typeface="+mn-ea"/>
                <a:cs typeface="+mn-cs"/>
              </a:rPr>
              <a:t>which is a threat to integrity/authenticity. Computer viruses and related attacks fall</a:t>
            </a:r>
          </a:p>
          <a:p>
            <a:r>
              <a:rPr lang="en-US" sz="1200" b="0" kern="1200" baseline="0" dirty="0">
                <a:solidFill>
                  <a:schemeClr val="tx1"/>
                </a:solidFill>
                <a:latin typeface="Arial" pitchFamily="-107" charset="0"/>
                <a:ea typeface="+mn-ea"/>
                <a:cs typeface="+mn-cs"/>
              </a:rPr>
              <a:t>into this category. A final problem is protection against software piracy. Although</a:t>
            </a:r>
          </a:p>
          <a:p>
            <a:r>
              <a:rPr lang="en-US" sz="1200" b="0" kern="1200" baseline="0" dirty="0">
                <a:solidFill>
                  <a:schemeClr val="tx1"/>
                </a:solidFill>
                <a:latin typeface="Arial" pitchFamily="-107" charset="0"/>
                <a:ea typeface="+mn-ea"/>
                <a:cs typeface="+mn-cs"/>
              </a:rPr>
              <a:t>certain countermeasures are available, by and large the problem of unauthorized</a:t>
            </a:r>
          </a:p>
          <a:p>
            <a:r>
              <a:rPr lang="en-US" sz="1200" b="0" kern="1200" baseline="0" dirty="0">
                <a:solidFill>
                  <a:schemeClr val="tx1"/>
                </a:solidFill>
                <a:latin typeface="Arial" pitchFamily="-107" charset="0"/>
                <a:ea typeface="+mn-ea"/>
                <a:cs typeface="+mn-cs"/>
              </a:rPr>
              <a:t>copying of software has not been solved.</a:t>
            </a:r>
          </a:p>
          <a:p>
            <a:endParaRPr lang="en-US" sz="1200" b="0" i="1" kern="1200" baseline="0" dirty="0">
              <a:solidFill>
                <a:schemeClr val="tx1"/>
              </a:solidFill>
              <a:latin typeface="Arial" pitchFamily="-107" charset="0"/>
              <a:ea typeface="+mn-ea"/>
              <a:cs typeface="+mn-cs"/>
            </a:endParaRPr>
          </a:p>
          <a:p>
            <a:r>
              <a:rPr lang="en-US" sz="1200" b="0" i="1" kern="1200" baseline="0" dirty="0">
                <a:solidFill>
                  <a:schemeClr val="tx1"/>
                </a:solidFill>
                <a:latin typeface="Arial" pitchFamily="-107" charset="0"/>
                <a:ea typeface="+mn-ea"/>
                <a:cs typeface="+mn-cs"/>
              </a:rPr>
              <a:t>DATA Hardware and software security are typically concerns of computing center</a:t>
            </a:r>
          </a:p>
          <a:p>
            <a:r>
              <a:rPr lang="en-US" sz="1200" b="0" kern="1200" baseline="0" dirty="0">
                <a:solidFill>
                  <a:schemeClr val="tx1"/>
                </a:solidFill>
                <a:latin typeface="Arial" pitchFamily="-107" charset="0"/>
                <a:ea typeface="+mn-ea"/>
                <a:cs typeface="+mn-cs"/>
              </a:rPr>
              <a:t>professionals or individual concerns of personal computer users. A much more</a:t>
            </a:r>
          </a:p>
          <a:p>
            <a:r>
              <a:rPr lang="en-US" sz="1200" b="0" kern="1200" baseline="0" dirty="0">
                <a:solidFill>
                  <a:schemeClr val="tx1"/>
                </a:solidFill>
                <a:latin typeface="Arial" pitchFamily="-107" charset="0"/>
                <a:ea typeface="+mn-ea"/>
                <a:cs typeface="+mn-cs"/>
              </a:rPr>
              <a:t>widespread problem is data security, which involves files and other forms of data</a:t>
            </a:r>
          </a:p>
          <a:p>
            <a:r>
              <a:rPr lang="en-US" sz="1200" b="0" kern="1200" baseline="0" dirty="0">
                <a:solidFill>
                  <a:schemeClr val="tx1"/>
                </a:solidFill>
                <a:latin typeface="Arial" pitchFamily="-107" charset="0"/>
                <a:ea typeface="+mn-ea"/>
                <a:cs typeface="+mn-cs"/>
              </a:rPr>
              <a:t>controlled by individuals, groups, and business organizations.</a:t>
            </a:r>
          </a:p>
          <a:p>
            <a:r>
              <a:rPr lang="en-US" sz="1200" b="0" kern="1200" baseline="0" dirty="0">
                <a:solidFill>
                  <a:schemeClr val="tx1"/>
                </a:solidFill>
                <a:latin typeface="Arial" pitchFamily="-107" charset="0"/>
                <a:ea typeface="+mn-ea"/>
                <a:cs typeface="+mn-cs"/>
              </a:rPr>
              <a:t>Security concerns with respect to data are broad, encompassing availability,</a:t>
            </a:r>
          </a:p>
          <a:p>
            <a:r>
              <a:rPr lang="en-US" sz="1200" b="0" kern="1200" baseline="0" dirty="0">
                <a:solidFill>
                  <a:schemeClr val="tx1"/>
                </a:solidFill>
                <a:latin typeface="Arial" pitchFamily="-107" charset="0"/>
                <a:ea typeface="+mn-ea"/>
                <a:cs typeface="+mn-cs"/>
              </a:rPr>
              <a:t>secrecy, and integrity. In the case of availability, the concern is with the destruction</a:t>
            </a:r>
          </a:p>
          <a:p>
            <a:r>
              <a:rPr lang="en-US" sz="1200" b="0" kern="1200" baseline="0" dirty="0">
                <a:solidFill>
                  <a:schemeClr val="tx1"/>
                </a:solidFill>
                <a:latin typeface="Arial" pitchFamily="-107" charset="0"/>
                <a:ea typeface="+mn-ea"/>
                <a:cs typeface="+mn-cs"/>
              </a:rPr>
              <a:t>of data files, which can occur either accidentally or maliciously.</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obvious concern with secrecy is the unauthorized reading of data files or</a:t>
            </a:r>
          </a:p>
          <a:p>
            <a:r>
              <a:rPr lang="en-US" sz="1200" b="0" kern="1200" baseline="0" dirty="0">
                <a:solidFill>
                  <a:schemeClr val="tx1"/>
                </a:solidFill>
                <a:latin typeface="Arial" pitchFamily="-107" charset="0"/>
                <a:ea typeface="+mn-ea"/>
                <a:cs typeface="+mn-cs"/>
              </a:rPr>
              <a:t>databases, and this area has been the subject of perhaps more research and effort</a:t>
            </a:r>
          </a:p>
          <a:p>
            <a:r>
              <a:rPr lang="en-US" sz="1200" b="0" kern="1200" baseline="0" dirty="0">
                <a:solidFill>
                  <a:schemeClr val="tx1"/>
                </a:solidFill>
                <a:latin typeface="Arial" pitchFamily="-107" charset="0"/>
                <a:ea typeface="+mn-ea"/>
                <a:cs typeface="+mn-cs"/>
              </a:rPr>
              <a:t>than any other area of computer security. A less obvious threat to secrecy involves</a:t>
            </a:r>
          </a:p>
          <a:p>
            <a:r>
              <a:rPr lang="en-US" sz="1200" b="0" kern="1200" baseline="0" dirty="0">
                <a:solidFill>
                  <a:schemeClr val="tx1"/>
                </a:solidFill>
                <a:latin typeface="Arial" pitchFamily="-107" charset="0"/>
                <a:ea typeface="+mn-ea"/>
                <a:cs typeface="+mn-cs"/>
              </a:rPr>
              <a:t>the analysis of data and manifests itself in the use of so-called statistical databases,</a:t>
            </a:r>
          </a:p>
          <a:p>
            <a:r>
              <a:rPr lang="en-US" sz="1200" b="0" kern="1200" baseline="0" dirty="0">
                <a:solidFill>
                  <a:schemeClr val="tx1"/>
                </a:solidFill>
                <a:latin typeface="Arial" pitchFamily="-107" charset="0"/>
                <a:ea typeface="+mn-ea"/>
                <a:cs typeface="+mn-cs"/>
              </a:rPr>
              <a:t>which provide summary or aggregate information. Presumably, the existence of</a:t>
            </a:r>
          </a:p>
          <a:p>
            <a:r>
              <a:rPr lang="en-US" sz="1200" b="0" kern="1200" baseline="0" dirty="0">
                <a:solidFill>
                  <a:schemeClr val="tx1"/>
                </a:solidFill>
                <a:latin typeface="Arial" pitchFamily="-107" charset="0"/>
                <a:ea typeface="+mn-ea"/>
                <a:cs typeface="+mn-cs"/>
              </a:rPr>
              <a:t>aggregate information does not threaten the privacy of the individuals involved.</a:t>
            </a:r>
          </a:p>
          <a:p>
            <a:r>
              <a:rPr lang="en-US" sz="1200" b="0" kern="1200" baseline="0" dirty="0">
                <a:solidFill>
                  <a:schemeClr val="tx1"/>
                </a:solidFill>
                <a:latin typeface="Arial" pitchFamily="-107" charset="0"/>
                <a:ea typeface="+mn-ea"/>
                <a:cs typeface="+mn-cs"/>
              </a:rPr>
              <a:t>However, as the use of statistical databases grows, there is an increasing potential</a:t>
            </a:r>
          </a:p>
          <a:p>
            <a:r>
              <a:rPr lang="en-US" sz="1200" b="0" kern="1200" baseline="0" dirty="0">
                <a:solidFill>
                  <a:schemeClr val="tx1"/>
                </a:solidFill>
                <a:latin typeface="Arial" pitchFamily="-107" charset="0"/>
                <a:ea typeface="+mn-ea"/>
                <a:cs typeface="+mn-cs"/>
              </a:rPr>
              <a:t>for disclosure of personal information. In essence, characteristics of constituent</a:t>
            </a:r>
          </a:p>
          <a:p>
            <a:r>
              <a:rPr lang="en-US" sz="1200" b="0" kern="1200" baseline="0" dirty="0">
                <a:solidFill>
                  <a:schemeClr val="tx1"/>
                </a:solidFill>
                <a:latin typeface="Arial" pitchFamily="-107" charset="0"/>
                <a:ea typeface="+mn-ea"/>
                <a:cs typeface="+mn-cs"/>
              </a:rPr>
              <a:t>individuals may be identified through careful analysis. For example, if one table</a:t>
            </a:r>
          </a:p>
          <a:p>
            <a:r>
              <a:rPr lang="en-US" sz="1200" b="0" kern="1200" baseline="0" dirty="0">
                <a:solidFill>
                  <a:schemeClr val="tx1"/>
                </a:solidFill>
                <a:latin typeface="Arial" pitchFamily="-107" charset="0"/>
                <a:ea typeface="+mn-ea"/>
                <a:cs typeface="+mn-cs"/>
              </a:rPr>
              <a:t>records the aggregate of the incomes of respondents A, B, C, and D and another</a:t>
            </a:r>
          </a:p>
          <a:p>
            <a:r>
              <a:rPr lang="en-US" sz="1200" b="0" kern="1200" baseline="0" dirty="0">
                <a:solidFill>
                  <a:schemeClr val="tx1"/>
                </a:solidFill>
                <a:latin typeface="Arial" pitchFamily="-107" charset="0"/>
                <a:ea typeface="+mn-ea"/>
                <a:cs typeface="+mn-cs"/>
              </a:rPr>
              <a:t>records the aggregate of the incomes of A, B, C, D, and E, the difference between</a:t>
            </a:r>
          </a:p>
          <a:p>
            <a:r>
              <a:rPr lang="en-US" sz="1200" b="0" kern="1200" baseline="0" dirty="0">
                <a:solidFill>
                  <a:schemeClr val="tx1"/>
                </a:solidFill>
                <a:latin typeface="Arial" pitchFamily="-107" charset="0"/>
                <a:ea typeface="+mn-ea"/>
                <a:cs typeface="+mn-cs"/>
              </a:rPr>
              <a:t>the two aggregates would be the income of E. This problem is exacerbated by the</a:t>
            </a:r>
          </a:p>
          <a:p>
            <a:r>
              <a:rPr lang="en-US" sz="1200" b="0" kern="1200" baseline="0" dirty="0">
                <a:solidFill>
                  <a:schemeClr val="tx1"/>
                </a:solidFill>
                <a:latin typeface="Arial" pitchFamily="-107" charset="0"/>
                <a:ea typeface="+mn-ea"/>
                <a:cs typeface="+mn-cs"/>
              </a:rPr>
              <a:t>increasing desire to combine data sets. In many cases, matching several sets of data</a:t>
            </a:r>
          </a:p>
          <a:p>
            <a:r>
              <a:rPr lang="en-US" sz="1200" b="0" kern="1200" baseline="0" dirty="0">
                <a:solidFill>
                  <a:schemeClr val="tx1"/>
                </a:solidFill>
                <a:latin typeface="Arial" pitchFamily="-107" charset="0"/>
                <a:ea typeface="+mn-ea"/>
                <a:cs typeface="+mn-cs"/>
              </a:rPr>
              <a:t>for consistency at different levels of aggregation requires access to individual units.</a:t>
            </a:r>
          </a:p>
          <a:p>
            <a:r>
              <a:rPr lang="en-US" sz="1200" b="0" kern="1200" baseline="0" dirty="0">
                <a:solidFill>
                  <a:schemeClr val="tx1"/>
                </a:solidFill>
                <a:latin typeface="Arial" pitchFamily="-107" charset="0"/>
                <a:ea typeface="+mn-ea"/>
                <a:cs typeface="+mn-cs"/>
              </a:rPr>
              <a:t>Thus, the individual units, which are the subject of privacy concerns, are available at</a:t>
            </a:r>
          </a:p>
          <a:p>
            <a:r>
              <a:rPr lang="en-US" sz="1200" b="0" kern="1200" baseline="0" dirty="0">
                <a:solidFill>
                  <a:schemeClr val="tx1"/>
                </a:solidFill>
                <a:latin typeface="Arial" pitchFamily="-107" charset="0"/>
                <a:ea typeface="+mn-ea"/>
                <a:cs typeface="+mn-cs"/>
              </a:rPr>
              <a:t>various stages in the processing of data sets.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Finally, data integrity is a major concern in most installations. Modifications</a:t>
            </a:r>
          </a:p>
          <a:p>
            <a:r>
              <a:rPr lang="en-US" sz="1200" b="0" kern="1200" baseline="0" dirty="0">
                <a:solidFill>
                  <a:schemeClr val="tx1"/>
                </a:solidFill>
                <a:latin typeface="Arial" pitchFamily="-107" charset="0"/>
                <a:ea typeface="+mn-ea"/>
                <a:cs typeface="+mn-cs"/>
              </a:rPr>
              <a:t>to data files can have consequences ranging from minor to disastrous.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13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0" i="1" kern="1200" baseline="0" dirty="0">
                <a:solidFill>
                  <a:schemeClr val="tx1"/>
                </a:solidFill>
                <a:latin typeface="Arial" pitchFamily="-107" charset="0"/>
                <a:ea typeface="+mn-ea"/>
                <a:cs typeface="+mn-cs"/>
              </a:rPr>
              <a:t>Network security attacks can be classified</a:t>
            </a:r>
          </a:p>
          <a:p>
            <a:r>
              <a:rPr lang="en-US" sz="1200" b="0" kern="1200" baseline="0" dirty="0">
                <a:solidFill>
                  <a:schemeClr val="tx1"/>
                </a:solidFill>
                <a:latin typeface="Arial" pitchFamily="-107" charset="0"/>
                <a:ea typeface="+mn-ea"/>
                <a:cs typeface="+mn-cs"/>
              </a:rPr>
              <a:t>as </a:t>
            </a:r>
            <a:r>
              <a:rPr lang="en-US" sz="1200" b="0" i="1" kern="1200" baseline="0" dirty="0">
                <a:solidFill>
                  <a:schemeClr val="tx1"/>
                </a:solidFill>
                <a:latin typeface="Arial" pitchFamily="-107" charset="0"/>
                <a:ea typeface="+mn-ea"/>
                <a:cs typeface="+mn-cs"/>
              </a:rPr>
              <a:t>passive attacks and active attacks . A passive attack attempts to learn or make</a:t>
            </a:r>
          </a:p>
          <a:p>
            <a:r>
              <a:rPr lang="en-US" sz="1200" b="0" kern="1200" baseline="0" dirty="0">
                <a:solidFill>
                  <a:schemeClr val="tx1"/>
                </a:solidFill>
                <a:latin typeface="Arial" pitchFamily="-107" charset="0"/>
                <a:ea typeface="+mn-ea"/>
                <a:cs typeface="+mn-cs"/>
              </a:rPr>
              <a:t>use of information from the system but does not affect system resources. An active</a:t>
            </a:r>
          </a:p>
          <a:p>
            <a:r>
              <a:rPr lang="en-US" sz="1200" b="0" kern="1200" baseline="0" dirty="0">
                <a:solidFill>
                  <a:schemeClr val="tx1"/>
                </a:solidFill>
                <a:latin typeface="Arial" pitchFamily="-107" charset="0"/>
                <a:ea typeface="+mn-ea"/>
                <a:cs typeface="+mn-cs"/>
              </a:rPr>
              <a:t>attack attempts to alter system resources or affect their operation.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Passive attacks are in the nature of eavesdropping on, or monitoring of,</a:t>
            </a:r>
          </a:p>
          <a:p>
            <a:r>
              <a:rPr lang="en-US" sz="1200" b="0" kern="1200" baseline="0" dirty="0">
                <a:solidFill>
                  <a:schemeClr val="tx1"/>
                </a:solidFill>
                <a:latin typeface="Arial" pitchFamily="-107" charset="0"/>
                <a:ea typeface="+mn-ea"/>
                <a:cs typeface="+mn-cs"/>
              </a:rPr>
              <a:t>transmissions. The goal of the attacker is to obtain information that is being transmitted.</a:t>
            </a:r>
          </a:p>
          <a:p>
            <a:r>
              <a:rPr lang="en-US" sz="1200" b="0" kern="1200" baseline="0" dirty="0">
                <a:solidFill>
                  <a:schemeClr val="tx1"/>
                </a:solidFill>
                <a:latin typeface="Arial" pitchFamily="-107" charset="0"/>
                <a:ea typeface="+mn-ea"/>
                <a:cs typeface="+mn-cs"/>
              </a:rPr>
              <a:t>Two types of passive attacks are release of message contents and traffic</a:t>
            </a:r>
          </a:p>
          <a:p>
            <a:r>
              <a:rPr lang="en-US" sz="1200" b="0" kern="1200" baseline="0" dirty="0">
                <a:solidFill>
                  <a:schemeClr val="tx1"/>
                </a:solidFill>
                <a:latin typeface="Arial" pitchFamily="-107" charset="0"/>
                <a:ea typeface="+mn-ea"/>
                <a:cs typeface="+mn-cs"/>
              </a:rPr>
              <a:t>analysis.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release of message contents is easily understood. A telephone conversation,</a:t>
            </a:r>
          </a:p>
          <a:p>
            <a:r>
              <a:rPr lang="en-US" sz="1200" b="0" kern="1200" baseline="0" dirty="0">
                <a:solidFill>
                  <a:schemeClr val="tx1"/>
                </a:solidFill>
                <a:latin typeface="Arial" pitchFamily="-107" charset="0"/>
                <a:ea typeface="+mn-ea"/>
                <a:cs typeface="+mn-cs"/>
              </a:rPr>
              <a:t>an electronic mail message, and a transferred file may contain sensitive or</a:t>
            </a:r>
          </a:p>
          <a:p>
            <a:r>
              <a:rPr lang="en-US" sz="1200" b="0" kern="1200" baseline="0" dirty="0">
                <a:solidFill>
                  <a:schemeClr val="tx1"/>
                </a:solidFill>
                <a:latin typeface="Arial" pitchFamily="-107" charset="0"/>
                <a:ea typeface="+mn-ea"/>
                <a:cs typeface="+mn-cs"/>
              </a:rPr>
              <a:t>confidential information. We would like to prevent an opponent from learning the</a:t>
            </a:r>
          </a:p>
          <a:p>
            <a:r>
              <a:rPr lang="en-US" sz="1200" b="0" kern="1200" baseline="0" dirty="0">
                <a:solidFill>
                  <a:schemeClr val="tx1"/>
                </a:solidFill>
                <a:latin typeface="Arial" pitchFamily="-107" charset="0"/>
                <a:ea typeface="+mn-ea"/>
                <a:cs typeface="+mn-cs"/>
              </a:rPr>
              <a:t>contents of these transmissions.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A second type of passive attack, traffic analysis , is subtler. Suppose that we</a:t>
            </a:r>
          </a:p>
          <a:p>
            <a:r>
              <a:rPr lang="en-US" sz="1200" b="0" kern="1200" baseline="0" dirty="0">
                <a:solidFill>
                  <a:schemeClr val="tx1"/>
                </a:solidFill>
                <a:latin typeface="Arial" pitchFamily="-107" charset="0"/>
                <a:ea typeface="+mn-ea"/>
                <a:cs typeface="+mn-cs"/>
              </a:rPr>
              <a:t>had a way of masking the contents of messages or other information traffic so that</a:t>
            </a:r>
          </a:p>
          <a:p>
            <a:r>
              <a:rPr lang="en-US" sz="1200" b="0" kern="1200" baseline="0" dirty="0">
                <a:solidFill>
                  <a:schemeClr val="tx1"/>
                </a:solidFill>
                <a:latin typeface="Arial" pitchFamily="-107" charset="0"/>
                <a:ea typeface="+mn-ea"/>
                <a:cs typeface="+mn-cs"/>
              </a:rPr>
              <a:t>opponents, even if they captured the message, could not extract the information</a:t>
            </a:r>
          </a:p>
          <a:p>
            <a:r>
              <a:rPr lang="en-US" sz="1200" b="0" kern="1200" baseline="0" dirty="0">
                <a:solidFill>
                  <a:schemeClr val="tx1"/>
                </a:solidFill>
                <a:latin typeface="Arial" pitchFamily="-107" charset="0"/>
                <a:ea typeface="+mn-ea"/>
                <a:cs typeface="+mn-cs"/>
              </a:rPr>
              <a:t>from the message. The common technique for masking contents is encryption. If we</a:t>
            </a:r>
          </a:p>
          <a:p>
            <a:r>
              <a:rPr lang="en-US" sz="1200" b="0" kern="1200" baseline="0" dirty="0">
                <a:solidFill>
                  <a:schemeClr val="tx1"/>
                </a:solidFill>
                <a:latin typeface="Arial" pitchFamily="-107" charset="0"/>
                <a:ea typeface="+mn-ea"/>
                <a:cs typeface="+mn-cs"/>
              </a:rPr>
              <a:t>had encryption protection in place, an opponent might still be able to observe the</a:t>
            </a:r>
          </a:p>
          <a:p>
            <a:r>
              <a:rPr lang="en-US" sz="1200" b="0" kern="1200" baseline="0" dirty="0">
                <a:solidFill>
                  <a:schemeClr val="tx1"/>
                </a:solidFill>
                <a:latin typeface="Arial" pitchFamily="-107" charset="0"/>
                <a:ea typeface="+mn-ea"/>
                <a:cs typeface="+mn-cs"/>
              </a:rPr>
              <a:t>pattern of these messages. The opponent could determine the location and identity</a:t>
            </a:r>
          </a:p>
          <a:p>
            <a:r>
              <a:rPr lang="en-US" sz="1200" b="0" kern="1200" baseline="0" dirty="0">
                <a:solidFill>
                  <a:schemeClr val="tx1"/>
                </a:solidFill>
                <a:latin typeface="Arial" pitchFamily="-107" charset="0"/>
                <a:ea typeface="+mn-ea"/>
                <a:cs typeface="+mn-cs"/>
              </a:rPr>
              <a:t>of communicating hosts and could observe the frequency and length of messages</a:t>
            </a:r>
          </a:p>
          <a:p>
            <a:r>
              <a:rPr lang="en-US" sz="1200" b="0" kern="1200" baseline="0" dirty="0">
                <a:solidFill>
                  <a:schemeClr val="tx1"/>
                </a:solidFill>
                <a:latin typeface="Arial" pitchFamily="-107" charset="0"/>
                <a:ea typeface="+mn-ea"/>
                <a:cs typeface="+mn-cs"/>
              </a:rPr>
              <a:t>being exchanged. This information might be useful in guessing the nature of the</a:t>
            </a:r>
          </a:p>
          <a:p>
            <a:r>
              <a:rPr lang="en-US" sz="1200" b="0" kern="1200" baseline="0" dirty="0">
                <a:solidFill>
                  <a:schemeClr val="tx1"/>
                </a:solidFill>
                <a:latin typeface="Arial" pitchFamily="-107" charset="0"/>
                <a:ea typeface="+mn-ea"/>
                <a:cs typeface="+mn-cs"/>
              </a:rPr>
              <a:t>communication that was taking place.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Passive attacks are very difficult to detect because they do not involve any</a:t>
            </a:r>
          </a:p>
          <a:p>
            <a:r>
              <a:rPr lang="en-US" sz="1200" b="0" kern="1200" baseline="0" dirty="0">
                <a:solidFill>
                  <a:schemeClr val="tx1"/>
                </a:solidFill>
                <a:latin typeface="Arial" pitchFamily="-107" charset="0"/>
                <a:ea typeface="+mn-ea"/>
                <a:cs typeface="+mn-cs"/>
              </a:rPr>
              <a:t>alteration of the data. Typically, the message traffic is sent and received in an</a:t>
            </a:r>
          </a:p>
          <a:p>
            <a:r>
              <a:rPr lang="en-US" sz="1200" b="0" kern="1200" baseline="0" dirty="0">
                <a:solidFill>
                  <a:schemeClr val="tx1"/>
                </a:solidFill>
                <a:latin typeface="Arial" pitchFamily="-107" charset="0"/>
                <a:ea typeface="+mn-ea"/>
                <a:cs typeface="+mn-cs"/>
              </a:rPr>
              <a:t>apparently normal fashion and neither the sender nor receiver is aware that a</a:t>
            </a:r>
          </a:p>
          <a:p>
            <a:r>
              <a:rPr lang="en-US" sz="1200" b="0" kern="1200" baseline="0" dirty="0">
                <a:solidFill>
                  <a:schemeClr val="tx1"/>
                </a:solidFill>
                <a:latin typeface="Arial" pitchFamily="-107" charset="0"/>
                <a:ea typeface="+mn-ea"/>
                <a:cs typeface="+mn-cs"/>
              </a:rPr>
              <a:t>third party has read the messages or observed the traffic pattern. However, it is</a:t>
            </a:r>
          </a:p>
          <a:p>
            <a:r>
              <a:rPr lang="en-US" sz="1200" b="0" kern="1200" baseline="0" dirty="0">
                <a:solidFill>
                  <a:schemeClr val="tx1"/>
                </a:solidFill>
                <a:latin typeface="Arial" pitchFamily="-107" charset="0"/>
                <a:ea typeface="+mn-ea"/>
                <a:cs typeface="+mn-cs"/>
              </a:rPr>
              <a:t>feasible to prevent the success of these attacks, usually by means of encryption.</a:t>
            </a:r>
          </a:p>
          <a:p>
            <a:r>
              <a:rPr lang="en-US" sz="1200" b="0" kern="1200" baseline="0" dirty="0">
                <a:solidFill>
                  <a:schemeClr val="tx1"/>
                </a:solidFill>
                <a:latin typeface="Arial" pitchFamily="-107" charset="0"/>
                <a:ea typeface="+mn-ea"/>
                <a:cs typeface="+mn-cs"/>
              </a:rPr>
              <a:t>Thus, the emphasis in dealing with passive attacks is on prevention rather than</a:t>
            </a:r>
          </a:p>
          <a:p>
            <a:r>
              <a:rPr lang="en-US" sz="1200" b="0" kern="1200" baseline="0" dirty="0">
                <a:solidFill>
                  <a:schemeClr val="tx1"/>
                </a:solidFill>
                <a:latin typeface="Arial" pitchFamily="-107" charset="0"/>
                <a:ea typeface="+mn-ea"/>
                <a:cs typeface="+mn-cs"/>
              </a:rPr>
              <a:t>detection.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Active attacks involve some modification of the data stream or the creation</a:t>
            </a:r>
          </a:p>
          <a:p>
            <a:r>
              <a:rPr lang="en-US" sz="1200" b="0" kern="1200" baseline="0" dirty="0">
                <a:solidFill>
                  <a:schemeClr val="tx1"/>
                </a:solidFill>
                <a:latin typeface="Arial" pitchFamily="-107" charset="0"/>
                <a:ea typeface="+mn-ea"/>
                <a:cs typeface="+mn-cs"/>
              </a:rPr>
              <a:t>of a false stream and can be subdivided into four categories: replay, masquerade,</a:t>
            </a:r>
          </a:p>
          <a:p>
            <a:r>
              <a:rPr lang="en-US" sz="1200" b="0" kern="1200" baseline="0" dirty="0">
                <a:solidFill>
                  <a:schemeClr val="tx1"/>
                </a:solidFill>
                <a:latin typeface="Arial" pitchFamily="-107" charset="0"/>
                <a:ea typeface="+mn-ea"/>
                <a:cs typeface="+mn-cs"/>
              </a:rPr>
              <a:t>modification of messages, and denial of service.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Replay involves the passive capture of a data unit and its subsequent retransmission</a:t>
            </a:r>
          </a:p>
          <a:p>
            <a:r>
              <a:rPr lang="en-US" sz="1200" b="0" kern="1200" baseline="0" dirty="0">
                <a:solidFill>
                  <a:schemeClr val="tx1"/>
                </a:solidFill>
                <a:latin typeface="Arial" pitchFamily="-107" charset="0"/>
                <a:ea typeface="+mn-ea"/>
                <a:cs typeface="+mn-cs"/>
              </a:rPr>
              <a:t>to produce an unauthorized effect.</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A masquerade takes place when one entity pretends to be a different entity. A</a:t>
            </a:r>
          </a:p>
          <a:p>
            <a:r>
              <a:rPr lang="en-US" sz="1200" b="0" kern="1200" baseline="0" dirty="0">
                <a:solidFill>
                  <a:schemeClr val="tx1"/>
                </a:solidFill>
                <a:latin typeface="Arial" pitchFamily="-107" charset="0"/>
                <a:ea typeface="+mn-ea"/>
                <a:cs typeface="+mn-cs"/>
              </a:rPr>
              <a:t>masquerade attack usually includes one of the other forms of active attack. For example,</a:t>
            </a:r>
          </a:p>
          <a:p>
            <a:r>
              <a:rPr lang="en-US" sz="1200" b="0" kern="1200" baseline="0" dirty="0">
                <a:solidFill>
                  <a:schemeClr val="tx1"/>
                </a:solidFill>
                <a:latin typeface="Arial" pitchFamily="-107" charset="0"/>
                <a:ea typeface="+mn-ea"/>
                <a:cs typeface="+mn-cs"/>
              </a:rPr>
              <a:t>authentication sequences can be captured and replayed after a valid authentication</a:t>
            </a:r>
          </a:p>
          <a:p>
            <a:r>
              <a:rPr lang="en-US" sz="1200" b="0" kern="1200" baseline="0" dirty="0">
                <a:solidFill>
                  <a:schemeClr val="tx1"/>
                </a:solidFill>
                <a:latin typeface="Arial" pitchFamily="-107" charset="0"/>
                <a:ea typeface="+mn-ea"/>
                <a:cs typeface="+mn-cs"/>
              </a:rPr>
              <a:t>sequence has taken place, thus enabling an authorized entity with few privileges</a:t>
            </a:r>
          </a:p>
          <a:p>
            <a:r>
              <a:rPr lang="en-US" sz="1200" b="0" kern="1200" baseline="0" dirty="0">
                <a:solidFill>
                  <a:schemeClr val="tx1"/>
                </a:solidFill>
                <a:latin typeface="Arial" pitchFamily="-107" charset="0"/>
                <a:ea typeface="+mn-ea"/>
                <a:cs typeface="+mn-cs"/>
              </a:rPr>
              <a:t>to obtain extra privileges by impersonating an entity that has those privileges.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Modification of messages simply means that some portion of a legitimate</a:t>
            </a:r>
          </a:p>
          <a:p>
            <a:r>
              <a:rPr lang="en-US" sz="1200" b="0" kern="1200" baseline="0" dirty="0">
                <a:solidFill>
                  <a:schemeClr val="tx1"/>
                </a:solidFill>
                <a:latin typeface="Arial" pitchFamily="-107" charset="0"/>
                <a:ea typeface="+mn-ea"/>
                <a:cs typeface="+mn-cs"/>
              </a:rPr>
              <a:t>message is altered, or that messages are delayed or reordered, to produce an</a:t>
            </a:r>
          </a:p>
          <a:p>
            <a:r>
              <a:rPr lang="en-US" sz="1200" b="0" kern="1200" baseline="0" dirty="0">
                <a:solidFill>
                  <a:schemeClr val="tx1"/>
                </a:solidFill>
                <a:latin typeface="Arial" pitchFamily="-107" charset="0"/>
                <a:ea typeface="+mn-ea"/>
                <a:cs typeface="+mn-cs"/>
              </a:rPr>
              <a:t>unauthorized effect. For example, a message stating, “Allow John Smith to read</a:t>
            </a:r>
          </a:p>
          <a:p>
            <a:r>
              <a:rPr lang="en-US" sz="1200" b="0" kern="1200" baseline="0" dirty="0">
                <a:solidFill>
                  <a:schemeClr val="tx1"/>
                </a:solidFill>
                <a:latin typeface="Arial" pitchFamily="-107" charset="0"/>
                <a:ea typeface="+mn-ea"/>
                <a:cs typeface="+mn-cs"/>
              </a:rPr>
              <a:t>confidential file accounts” is modified to say, “Allow Fred Brown to read confidential</a:t>
            </a:r>
          </a:p>
          <a:p>
            <a:r>
              <a:rPr lang="en-US" sz="1200" b="0" kern="1200" baseline="0" dirty="0">
                <a:solidFill>
                  <a:schemeClr val="tx1"/>
                </a:solidFill>
                <a:latin typeface="Arial" pitchFamily="-107" charset="0"/>
                <a:ea typeface="+mn-ea"/>
                <a:cs typeface="+mn-cs"/>
              </a:rPr>
              <a:t>file accounts.”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denial of service prevents or inhibits the normal use or management of</a:t>
            </a:r>
          </a:p>
          <a:p>
            <a:r>
              <a:rPr lang="en-US" sz="1200" b="0" kern="1200" baseline="0" dirty="0">
                <a:solidFill>
                  <a:schemeClr val="tx1"/>
                </a:solidFill>
                <a:latin typeface="Arial" pitchFamily="-107" charset="0"/>
                <a:ea typeface="+mn-ea"/>
                <a:cs typeface="+mn-cs"/>
              </a:rPr>
              <a:t>communications facilities. This attack may have a specific target; for example, an</a:t>
            </a:r>
          </a:p>
          <a:p>
            <a:r>
              <a:rPr lang="en-US" sz="1200" b="0" kern="1200" baseline="0" dirty="0">
                <a:solidFill>
                  <a:schemeClr val="tx1"/>
                </a:solidFill>
                <a:latin typeface="Arial" pitchFamily="-107" charset="0"/>
                <a:ea typeface="+mn-ea"/>
                <a:cs typeface="+mn-cs"/>
              </a:rPr>
              <a:t>entity may suppress all messages directed to a particular destination (e.g., the security</a:t>
            </a:r>
          </a:p>
          <a:p>
            <a:r>
              <a:rPr lang="en-US" sz="1200" b="0" kern="1200" baseline="0" dirty="0">
                <a:solidFill>
                  <a:schemeClr val="tx1"/>
                </a:solidFill>
                <a:latin typeface="Arial" pitchFamily="-107" charset="0"/>
                <a:ea typeface="+mn-ea"/>
                <a:cs typeface="+mn-cs"/>
              </a:rPr>
              <a:t>audit service). Another form of service denial is the disruption of an entire network,</a:t>
            </a:r>
          </a:p>
          <a:p>
            <a:r>
              <a:rPr lang="en-US" sz="1200" b="0" kern="1200" baseline="0" dirty="0">
                <a:solidFill>
                  <a:schemeClr val="tx1"/>
                </a:solidFill>
                <a:latin typeface="Arial" pitchFamily="-107" charset="0"/>
                <a:ea typeface="+mn-ea"/>
                <a:cs typeface="+mn-cs"/>
              </a:rPr>
              <a:t>either by disabling the network or by overloading it with messages so as to degrade</a:t>
            </a:r>
          </a:p>
          <a:p>
            <a:r>
              <a:rPr lang="en-US" sz="1200" b="0" kern="1200" baseline="0" dirty="0">
                <a:solidFill>
                  <a:schemeClr val="tx1"/>
                </a:solidFill>
                <a:latin typeface="Arial" pitchFamily="-107" charset="0"/>
                <a:ea typeface="+mn-ea"/>
                <a:cs typeface="+mn-cs"/>
              </a:rPr>
              <a:t>performance.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Active attacks present the opposite characteristics of passive attacks. Whereas</a:t>
            </a:r>
          </a:p>
          <a:p>
            <a:r>
              <a:rPr lang="en-US" sz="1200" b="0" kern="1200" baseline="0" dirty="0">
                <a:solidFill>
                  <a:schemeClr val="tx1"/>
                </a:solidFill>
                <a:latin typeface="Arial" pitchFamily="-107" charset="0"/>
                <a:ea typeface="+mn-ea"/>
                <a:cs typeface="+mn-cs"/>
              </a:rPr>
              <a:t>passive attacks are difficult to detect, measures are available to prevent their</a:t>
            </a:r>
          </a:p>
          <a:p>
            <a:r>
              <a:rPr lang="en-US" sz="1200" b="0" kern="1200" baseline="0" dirty="0">
                <a:solidFill>
                  <a:schemeClr val="tx1"/>
                </a:solidFill>
                <a:latin typeface="Arial" pitchFamily="-107" charset="0"/>
                <a:ea typeface="+mn-ea"/>
                <a:cs typeface="+mn-cs"/>
              </a:rPr>
              <a:t>success. On the other hand, it is quite difficult to prevent active attacks absolutely,</a:t>
            </a:r>
          </a:p>
          <a:p>
            <a:r>
              <a:rPr lang="en-US" sz="1200" b="0" kern="1200" baseline="0" dirty="0">
                <a:solidFill>
                  <a:schemeClr val="tx1"/>
                </a:solidFill>
                <a:latin typeface="Arial" pitchFamily="-107" charset="0"/>
                <a:ea typeface="+mn-ea"/>
                <a:cs typeface="+mn-cs"/>
              </a:rPr>
              <a:t>because to do so would require physical protection of all communications facilities</a:t>
            </a:r>
          </a:p>
          <a:p>
            <a:r>
              <a:rPr lang="en-US" sz="1200" b="0" kern="1200" baseline="0" dirty="0">
                <a:solidFill>
                  <a:schemeClr val="tx1"/>
                </a:solidFill>
                <a:latin typeface="Arial" pitchFamily="-107" charset="0"/>
                <a:ea typeface="+mn-ea"/>
                <a:cs typeface="+mn-cs"/>
              </a:rPr>
              <a:t>and paths at all times. Instead, the goal is to detect them and to recover from any</a:t>
            </a:r>
          </a:p>
          <a:p>
            <a:r>
              <a:rPr lang="en-US" sz="1200" b="0" kern="1200" baseline="0" dirty="0">
                <a:solidFill>
                  <a:schemeClr val="tx1"/>
                </a:solidFill>
                <a:latin typeface="Arial" pitchFamily="-107" charset="0"/>
                <a:ea typeface="+mn-ea"/>
                <a:cs typeface="+mn-cs"/>
              </a:rPr>
              <a:t>disruption or delays caused by them. Because the detection has a deterrent effect, it</a:t>
            </a:r>
          </a:p>
          <a:p>
            <a:r>
              <a:rPr lang="en-US" sz="1200" b="0" kern="1200" baseline="0" dirty="0">
                <a:solidFill>
                  <a:schemeClr val="tx1"/>
                </a:solidFill>
                <a:latin typeface="Arial" pitchFamily="-107" charset="0"/>
                <a:ea typeface="+mn-ea"/>
                <a:cs typeface="+mn-cs"/>
              </a:rPr>
              <a:t>may also contribute to prevention.</a:t>
            </a:r>
            <a:endParaRPr lang="en-US" b="0" dirty="0">
              <a:latin typeface="Times New Roman" pitchFamily="-107"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mn-ea"/>
                <a:cs typeface="+mn-cs"/>
              </a:rPr>
              <a:t>There are a number of ways of classifying and characterizing the countermeasures</a:t>
            </a:r>
          </a:p>
          <a:p>
            <a:r>
              <a:rPr lang="en-US" sz="1200" kern="1200" baseline="0" dirty="0">
                <a:solidFill>
                  <a:schemeClr val="tx1"/>
                </a:solidFill>
                <a:latin typeface="Arial" pitchFamily="-107" charset="0"/>
                <a:ea typeface="+mn-ea"/>
                <a:cs typeface="+mn-cs"/>
              </a:rPr>
              <a:t>that may be used to reduce vulnerabilities and deal with threats to system assets. It</a:t>
            </a:r>
          </a:p>
          <a:p>
            <a:r>
              <a:rPr lang="en-US" sz="1200" kern="1200" baseline="0" dirty="0">
                <a:solidFill>
                  <a:schemeClr val="tx1"/>
                </a:solidFill>
                <a:latin typeface="Arial" pitchFamily="-107" charset="0"/>
                <a:ea typeface="+mn-ea"/>
                <a:cs typeface="+mn-cs"/>
              </a:rPr>
              <a:t>will be useful for the presentation in the remainder of the book to look at several</a:t>
            </a:r>
          </a:p>
          <a:p>
            <a:r>
              <a:rPr lang="en-US" sz="1200" kern="1200" baseline="0" dirty="0">
                <a:solidFill>
                  <a:schemeClr val="tx1"/>
                </a:solidFill>
                <a:latin typeface="Arial" pitchFamily="-107" charset="0"/>
                <a:ea typeface="+mn-ea"/>
                <a:cs typeface="+mn-cs"/>
              </a:rPr>
              <a:t>approaches, which we do in this and the next two sections. In this section, we view</a:t>
            </a:r>
          </a:p>
          <a:p>
            <a:r>
              <a:rPr lang="en-US" sz="1200" kern="1200" baseline="0" dirty="0">
                <a:solidFill>
                  <a:schemeClr val="tx1"/>
                </a:solidFill>
                <a:latin typeface="Arial" pitchFamily="-107" charset="0"/>
                <a:ea typeface="+mn-ea"/>
                <a:cs typeface="+mn-cs"/>
              </a:rPr>
              <a:t>countermeasures in terms of functional requirements, and we follow the classification</a:t>
            </a:r>
          </a:p>
          <a:p>
            <a:r>
              <a:rPr lang="en-US" sz="1200" kern="1200" baseline="0" dirty="0">
                <a:solidFill>
                  <a:schemeClr val="tx1"/>
                </a:solidFill>
                <a:latin typeface="Arial" pitchFamily="-107" charset="0"/>
                <a:ea typeface="+mn-ea"/>
                <a:cs typeface="+mn-cs"/>
              </a:rPr>
              <a:t>defined in FIPS PUB 200 ( </a:t>
            </a:r>
            <a:r>
              <a:rPr lang="en-US" sz="1200" i="1" kern="1200" baseline="0" dirty="0">
                <a:solidFill>
                  <a:schemeClr val="tx1"/>
                </a:solidFill>
                <a:latin typeface="Arial" pitchFamily="-107" charset="0"/>
                <a:ea typeface="+mn-ea"/>
                <a:cs typeface="+mn-cs"/>
              </a:rPr>
              <a:t>Minimum Security Requirements for Federal Information</a:t>
            </a:r>
          </a:p>
          <a:p>
            <a:r>
              <a:rPr lang="en-US" sz="1200" i="1" kern="1200" baseline="0" dirty="0">
                <a:solidFill>
                  <a:schemeClr val="tx1"/>
                </a:solidFill>
                <a:latin typeface="Arial" pitchFamily="-107" charset="0"/>
                <a:ea typeface="+mn-ea"/>
                <a:cs typeface="+mn-cs"/>
              </a:rPr>
              <a:t>and Information Systems ). This standard enumerates 17 security-related areas with</a:t>
            </a:r>
          </a:p>
          <a:p>
            <a:r>
              <a:rPr lang="en-US" sz="1200" kern="1200" baseline="0" dirty="0">
                <a:solidFill>
                  <a:schemeClr val="tx1"/>
                </a:solidFill>
                <a:latin typeface="Arial" pitchFamily="-107" charset="0"/>
                <a:ea typeface="+mn-ea"/>
                <a:cs typeface="+mn-cs"/>
              </a:rPr>
              <a:t>regard to protecting the confidentiality, integrity, and availability of information</a:t>
            </a:r>
          </a:p>
          <a:p>
            <a:r>
              <a:rPr lang="en-US" sz="1200" kern="1200" baseline="0" dirty="0">
                <a:solidFill>
                  <a:schemeClr val="tx1"/>
                </a:solidFill>
                <a:latin typeface="Arial" pitchFamily="-107" charset="0"/>
                <a:ea typeface="+mn-ea"/>
                <a:cs typeface="+mn-cs"/>
              </a:rPr>
              <a:t>systems and the information processed, stored, and transmitted by those systems.</a:t>
            </a:r>
          </a:p>
          <a:p>
            <a:r>
              <a:rPr lang="en-US" sz="1200" kern="1200" baseline="0" dirty="0">
                <a:solidFill>
                  <a:schemeClr val="tx1"/>
                </a:solidFill>
                <a:latin typeface="Arial" pitchFamily="-107" charset="0"/>
                <a:ea typeface="+mn-ea"/>
                <a:cs typeface="+mn-cs"/>
              </a:rPr>
              <a:t>The areas are defined in Table 1.4 .</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The requirements listed in FIP PUB 200 encompass a wide range of countermeasures</a:t>
            </a:r>
          </a:p>
          <a:p>
            <a:r>
              <a:rPr lang="en-US" sz="1200" kern="1200" baseline="0" dirty="0">
                <a:solidFill>
                  <a:schemeClr val="tx1"/>
                </a:solidFill>
                <a:latin typeface="Arial" pitchFamily="-107" charset="0"/>
                <a:ea typeface="+mn-ea"/>
                <a:cs typeface="+mn-cs"/>
              </a:rPr>
              <a:t>to security vulnerabilities and threats. Roughly, we can divide these</a:t>
            </a:r>
          </a:p>
          <a:p>
            <a:r>
              <a:rPr lang="en-US" sz="1200" kern="1200" baseline="0" dirty="0">
                <a:solidFill>
                  <a:schemeClr val="tx1"/>
                </a:solidFill>
                <a:latin typeface="Arial" pitchFamily="-107" charset="0"/>
                <a:ea typeface="+mn-ea"/>
                <a:cs typeface="+mn-cs"/>
              </a:rPr>
              <a:t>countermeasures into two categories: those that require computer security technical</a:t>
            </a:r>
          </a:p>
          <a:p>
            <a:r>
              <a:rPr lang="en-US" sz="1200" kern="1200" baseline="0" dirty="0">
                <a:solidFill>
                  <a:schemeClr val="tx1"/>
                </a:solidFill>
                <a:latin typeface="Arial" pitchFamily="-107" charset="0"/>
                <a:ea typeface="+mn-ea"/>
                <a:cs typeface="+mn-cs"/>
              </a:rPr>
              <a:t>measures (covered in this book in Parts One and Two), either hardware or</a:t>
            </a:r>
          </a:p>
          <a:p>
            <a:r>
              <a:rPr lang="en-US" sz="1200" kern="1200" baseline="0" dirty="0">
                <a:solidFill>
                  <a:schemeClr val="tx1"/>
                </a:solidFill>
                <a:latin typeface="Arial" pitchFamily="-107" charset="0"/>
                <a:ea typeface="+mn-ea"/>
                <a:cs typeface="+mn-cs"/>
              </a:rPr>
              <a:t>software, or both; and those that are fundamentally management issues (covered in</a:t>
            </a:r>
          </a:p>
          <a:p>
            <a:r>
              <a:rPr lang="en-US" sz="1200" kern="1200" baseline="0" dirty="0">
                <a:solidFill>
                  <a:schemeClr val="tx1"/>
                </a:solidFill>
                <a:latin typeface="Arial" pitchFamily="-107" charset="0"/>
                <a:ea typeface="+mn-ea"/>
                <a:cs typeface="+mn-cs"/>
              </a:rPr>
              <a:t>Part Three).</a:t>
            </a:r>
          </a:p>
          <a:p>
            <a:endParaRPr lang="en-US" sz="1200" kern="1200" baseline="0" dirty="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Despite years of research and development, it has not been possible to develop</a:t>
            </a:r>
          </a:p>
          <a:p>
            <a:r>
              <a:rPr lang="en-US" sz="1200" b="0" i="0" u="none" strike="noStrike" kern="1200" baseline="0" dirty="0">
                <a:solidFill>
                  <a:schemeClr val="tx1"/>
                </a:solidFill>
                <a:latin typeface="Arial" pitchFamily="-107" charset="0"/>
                <a:ea typeface="+mn-ea"/>
                <a:cs typeface="+mn-cs"/>
              </a:rPr>
              <a:t>security design and implementation techniques that systematically exclude security</a:t>
            </a:r>
          </a:p>
          <a:p>
            <a:r>
              <a:rPr lang="en-US" sz="1200" b="0" i="0" u="none" strike="noStrike" kern="1200" baseline="0" dirty="0">
                <a:solidFill>
                  <a:schemeClr val="tx1"/>
                </a:solidFill>
                <a:latin typeface="Arial" pitchFamily="-107" charset="0"/>
                <a:ea typeface="+mn-ea"/>
                <a:cs typeface="+mn-cs"/>
              </a:rPr>
              <a:t>flaws and prevent all unauthorized actions. In the absence of such foolproof techniques,</a:t>
            </a:r>
          </a:p>
          <a:p>
            <a:r>
              <a:rPr lang="en-US" sz="1200" b="0" i="0" u="none" strike="noStrike" kern="1200" baseline="0" dirty="0">
                <a:solidFill>
                  <a:schemeClr val="tx1"/>
                </a:solidFill>
                <a:latin typeface="Arial" pitchFamily="-107" charset="0"/>
                <a:ea typeface="+mn-ea"/>
                <a:cs typeface="+mn-cs"/>
              </a:rPr>
              <a:t>it is useful to have a set of widely agreed design principles that can guide</a:t>
            </a:r>
          </a:p>
          <a:p>
            <a:r>
              <a:rPr lang="en-US" sz="1200" b="0" i="0" u="none" strike="noStrike" kern="1200" baseline="0" dirty="0">
                <a:solidFill>
                  <a:schemeClr val="tx1"/>
                </a:solidFill>
                <a:latin typeface="Arial" pitchFamily="-107" charset="0"/>
                <a:ea typeface="+mn-ea"/>
                <a:cs typeface="+mn-cs"/>
              </a:rPr>
              <a:t>the development of protection mechanisms. The National Centers of Academic</a:t>
            </a:r>
          </a:p>
          <a:p>
            <a:r>
              <a:rPr lang="en-US" sz="1200" b="0" i="0" u="none" strike="noStrike" kern="1200" baseline="0" dirty="0">
                <a:solidFill>
                  <a:schemeClr val="tx1"/>
                </a:solidFill>
                <a:latin typeface="Arial" pitchFamily="-107" charset="0"/>
                <a:ea typeface="+mn-ea"/>
                <a:cs typeface="+mn-cs"/>
              </a:rPr>
              <a:t>Excellence in Information Assurance/Cyber Defense, which is jointly sponsored by</a:t>
            </a:r>
          </a:p>
          <a:p>
            <a:r>
              <a:rPr lang="en-US" sz="1200" b="0" i="0" u="none" strike="noStrike" kern="1200" baseline="0" dirty="0">
                <a:solidFill>
                  <a:schemeClr val="tx1"/>
                </a:solidFill>
                <a:latin typeface="Arial" pitchFamily="-107" charset="0"/>
                <a:ea typeface="+mn-ea"/>
                <a:cs typeface="+mn-cs"/>
              </a:rPr>
              <a:t>the U.S. National Security Agency and the U. S. Department of Homeland Security,</a:t>
            </a:r>
          </a:p>
          <a:p>
            <a:r>
              <a:rPr lang="en-US" sz="1200" b="0" i="0" u="none" strike="noStrike" kern="1200" baseline="0" dirty="0">
                <a:solidFill>
                  <a:schemeClr val="tx1"/>
                </a:solidFill>
                <a:latin typeface="Arial" pitchFamily="-107" charset="0"/>
                <a:ea typeface="+mn-ea"/>
                <a:cs typeface="+mn-cs"/>
              </a:rPr>
              <a:t>list the following as fundamental security design principles [NCAE13]:</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Economy of mechanism</a:t>
            </a:r>
          </a:p>
          <a:p>
            <a:r>
              <a:rPr lang="en-US" sz="1200" b="0" i="0" u="none" strike="noStrike" kern="1200" baseline="0" dirty="0">
                <a:solidFill>
                  <a:schemeClr val="tx1"/>
                </a:solidFill>
                <a:latin typeface="Arial" pitchFamily="-107" charset="0"/>
                <a:ea typeface="+mn-ea"/>
                <a:cs typeface="+mn-cs"/>
              </a:rPr>
              <a:t>• Fail-safe defaults</a:t>
            </a:r>
          </a:p>
          <a:p>
            <a:r>
              <a:rPr lang="en-US" sz="1200" b="0" i="0" u="none" strike="noStrike" kern="1200" baseline="0" dirty="0">
                <a:solidFill>
                  <a:schemeClr val="tx1"/>
                </a:solidFill>
                <a:latin typeface="Arial" pitchFamily="-107" charset="0"/>
                <a:ea typeface="+mn-ea"/>
                <a:cs typeface="+mn-cs"/>
              </a:rPr>
              <a:t>• Complete mediation</a:t>
            </a:r>
          </a:p>
          <a:p>
            <a:r>
              <a:rPr lang="en-US" sz="1200" b="0" i="0" u="none" strike="noStrike" kern="1200" baseline="0" dirty="0">
                <a:solidFill>
                  <a:schemeClr val="tx1"/>
                </a:solidFill>
                <a:latin typeface="Arial" pitchFamily="-107" charset="0"/>
                <a:ea typeface="+mn-ea"/>
                <a:cs typeface="+mn-cs"/>
              </a:rPr>
              <a:t>• Open design</a:t>
            </a:r>
          </a:p>
          <a:p>
            <a:r>
              <a:rPr lang="en-US" sz="1200" b="0" i="0" u="none" strike="noStrike" kern="1200" baseline="0" dirty="0">
                <a:solidFill>
                  <a:schemeClr val="tx1"/>
                </a:solidFill>
                <a:latin typeface="Arial" pitchFamily="-107" charset="0"/>
                <a:ea typeface="+mn-ea"/>
                <a:cs typeface="+mn-cs"/>
              </a:rPr>
              <a:t>• Separation of privilege</a:t>
            </a:r>
          </a:p>
          <a:p>
            <a:r>
              <a:rPr lang="en-US" sz="1200" b="0" i="0" u="none" strike="noStrike" kern="1200" baseline="0" dirty="0">
                <a:solidFill>
                  <a:schemeClr val="tx1"/>
                </a:solidFill>
                <a:latin typeface="Arial" pitchFamily="-107" charset="0"/>
                <a:ea typeface="+mn-ea"/>
                <a:cs typeface="+mn-cs"/>
              </a:rPr>
              <a:t>• Least privilege</a:t>
            </a:r>
          </a:p>
          <a:p>
            <a:r>
              <a:rPr lang="en-US" sz="1200" b="0" i="0" u="none" strike="noStrike" kern="1200" baseline="0" dirty="0">
                <a:solidFill>
                  <a:schemeClr val="tx1"/>
                </a:solidFill>
                <a:latin typeface="Arial" pitchFamily="-107" charset="0"/>
                <a:ea typeface="+mn-ea"/>
                <a:cs typeface="+mn-cs"/>
              </a:rPr>
              <a:t>• Least common mechanism</a:t>
            </a:r>
          </a:p>
          <a:p>
            <a:r>
              <a:rPr lang="en-US" sz="1200" b="0" i="0" u="none" strike="noStrike" kern="1200" baseline="0" dirty="0">
                <a:solidFill>
                  <a:schemeClr val="tx1"/>
                </a:solidFill>
                <a:latin typeface="Arial" pitchFamily="-107" charset="0"/>
                <a:ea typeface="+mn-ea"/>
                <a:cs typeface="+mn-cs"/>
              </a:rPr>
              <a:t>• Psychological acceptability</a:t>
            </a:r>
          </a:p>
          <a:p>
            <a:r>
              <a:rPr lang="en-US" sz="1200" b="0" i="0" u="none" strike="noStrike" kern="1200" baseline="0" dirty="0">
                <a:solidFill>
                  <a:schemeClr val="tx1"/>
                </a:solidFill>
                <a:latin typeface="Arial" pitchFamily="-107" charset="0"/>
                <a:ea typeface="+mn-ea"/>
                <a:cs typeface="+mn-cs"/>
              </a:rPr>
              <a:t>• Isolation</a:t>
            </a:r>
          </a:p>
          <a:p>
            <a:r>
              <a:rPr lang="en-US" sz="1200" b="0" i="0" u="none" strike="noStrike" kern="1200" baseline="0" dirty="0">
                <a:solidFill>
                  <a:schemeClr val="tx1"/>
                </a:solidFill>
                <a:latin typeface="Arial" pitchFamily="-107" charset="0"/>
                <a:ea typeface="+mn-ea"/>
                <a:cs typeface="+mn-cs"/>
              </a:rPr>
              <a:t>• Encapsulation</a:t>
            </a:r>
          </a:p>
          <a:p>
            <a:r>
              <a:rPr lang="en-US" sz="1200" b="0" i="0" u="none" strike="noStrike" kern="1200" baseline="0" dirty="0">
                <a:solidFill>
                  <a:schemeClr val="tx1"/>
                </a:solidFill>
                <a:latin typeface="Arial" pitchFamily="-107" charset="0"/>
                <a:ea typeface="+mn-ea"/>
                <a:cs typeface="+mn-cs"/>
              </a:rPr>
              <a:t>• Modularity</a:t>
            </a:r>
          </a:p>
          <a:p>
            <a:r>
              <a:rPr lang="en-US" sz="1200" b="0" i="0" u="none" strike="noStrike" kern="1200" baseline="0" dirty="0">
                <a:solidFill>
                  <a:schemeClr val="tx1"/>
                </a:solidFill>
                <a:latin typeface="Arial" pitchFamily="-107" charset="0"/>
                <a:ea typeface="+mn-ea"/>
                <a:cs typeface="+mn-cs"/>
              </a:rPr>
              <a:t>• Layering</a:t>
            </a:r>
          </a:p>
          <a:p>
            <a:r>
              <a:rPr lang="en-US" sz="1200" b="0" i="0" u="none" strike="noStrike" kern="1200" baseline="0" dirty="0">
                <a:solidFill>
                  <a:schemeClr val="tx1"/>
                </a:solidFill>
                <a:latin typeface="Arial" pitchFamily="-107" charset="0"/>
                <a:ea typeface="+mn-ea"/>
                <a:cs typeface="+mn-cs"/>
              </a:rPr>
              <a:t>• Least astonishment</a:t>
            </a:r>
          </a:p>
          <a:p>
            <a:endParaRPr lang="en-US" sz="1200" b="0" i="0" u="none" strike="noStrike" kern="1200" baseline="0" dirty="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87141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 An attack surface consists of the reachable and exploitable vulnerabilities in a system</a:t>
            </a:r>
          </a:p>
          <a:p>
            <a:r>
              <a:rPr lang="en-US" sz="1200" b="0" i="0" u="none" strike="noStrike" kern="1200" baseline="0" dirty="0">
                <a:solidFill>
                  <a:schemeClr val="tx1"/>
                </a:solidFill>
                <a:latin typeface="Arial" pitchFamily="-107" charset="0"/>
                <a:ea typeface="+mn-ea"/>
                <a:cs typeface="+mn-cs"/>
              </a:rPr>
              <a:t>[MANA11, HOWA03]. Examples of attack surfaces are the following:</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Open ports on outward facing Web and other servers, and code listening on</a:t>
            </a:r>
          </a:p>
          <a:p>
            <a:r>
              <a:rPr lang="en-US" sz="1200" b="0" i="0" u="none" strike="noStrike" kern="1200" baseline="0" dirty="0">
                <a:solidFill>
                  <a:schemeClr val="tx1"/>
                </a:solidFill>
                <a:latin typeface="Arial" pitchFamily="-107" charset="0"/>
                <a:ea typeface="+mn-ea"/>
                <a:cs typeface="+mn-cs"/>
              </a:rPr>
              <a:t>those ports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Services available on the inside of a firewall</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Code that processes incoming data, email, XML, office documents, and industry-specific</a:t>
            </a:r>
          </a:p>
          <a:p>
            <a:r>
              <a:rPr lang="en-US" sz="1200" b="0" i="0" u="none" strike="noStrike" kern="1200" baseline="0" dirty="0">
                <a:solidFill>
                  <a:schemeClr val="tx1"/>
                </a:solidFill>
                <a:latin typeface="Arial" pitchFamily="-107" charset="0"/>
                <a:ea typeface="+mn-ea"/>
                <a:cs typeface="+mn-cs"/>
              </a:rPr>
              <a:t>custom data exchange formats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Interfaces, SQL, and Web forms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An employee with access to sensitive information vulnerable to a social engineering</a:t>
            </a:r>
          </a:p>
          <a:p>
            <a:r>
              <a:rPr lang="en-US" sz="1200" b="0" i="0" u="none" strike="noStrike" kern="1200" baseline="0" dirty="0">
                <a:solidFill>
                  <a:schemeClr val="tx1"/>
                </a:solidFill>
                <a:latin typeface="Arial" pitchFamily="-107" charset="0"/>
                <a:ea typeface="+mn-ea"/>
                <a:cs typeface="+mn-cs"/>
              </a:rPr>
              <a:t>attack</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17</a:t>
            </a:fld>
            <a:endParaRPr lang="en-AU" dirty="0"/>
          </a:p>
        </p:txBody>
      </p:sp>
    </p:spTree>
    <p:extLst>
      <p:ext uri="{BB962C8B-B14F-4D97-AF65-F5344CB8AC3E}">
        <p14:creationId xmlns:p14="http://schemas.microsoft.com/office/powerpoint/2010/main" val="3906316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Attack surfaces can be categorized in the following way:</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Network attack surface:  This category refers to vulnerabilities over an enterprise</a:t>
            </a:r>
          </a:p>
          <a:p>
            <a:r>
              <a:rPr lang="en-US" sz="1200" b="0" i="0" u="none" strike="noStrike" kern="1200" baseline="0" dirty="0">
                <a:solidFill>
                  <a:schemeClr val="tx1"/>
                </a:solidFill>
                <a:latin typeface="Arial" pitchFamily="-107" charset="0"/>
                <a:ea typeface="+mn-ea"/>
                <a:cs typeface="+mn-cs"/>
              </a:rPr>
              <a:t>network, wide-area network, or the Internet. Included in this category</a:t>
            </a:r>
          </a:p>
          <a:p>
            <a:r>
              <a:rPr lang="en-US" sz="1200" b="0" i="0" u="none" strike="noStrike" kern="1200" baseline="0" dirty="0">
                <a:solidFill>
                  <a:schemeClr val="tx1"/>
                </a:solidFill>
                <a:latin typeface="Arial" pitchFamily="-107" charset="0"/>
                <a:ea typeface="+mn-ea"/>
                <a:cs typeface="+mn-cs"/>
              </a:rPr>
              <a:t>are network protocol vulnerabilities, such as those used for a denial-of-service</a:t>
            </a:r>
          </a:p>
          <a:p>
            <a:r>
              <a:rPr lang="en-US" sz="1200" b="0" i="0" u="none" strike="noStrike" kern="1200" baseline="0" dirty="0">
                <a:solidFill>
                  <a:schemeClr val="tx1"/>
                </a:solidFill>
                <a:latin typeface="Arial" pitchFamily="-107" charset="0"/>
                <a:ea typeface="+mn-ea"/>
                <a:cs typeface="+mn-cs"/>
              </a:rPr>
              <a:t>attack, disruption of communications links, and various forms of intruder attacks.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Software attack surface:  This refers to vulnerabilities in application, utility,</a:t>
            </a:r>
          </a:p>
          <a:p>
            <a:r>
              <a:rPr lang="en-US" sz="1200" b="0" i="0" u="none" strike="noStrike" kern="1200" baseline="0" dirty="0">
                <a:solidFill>
                  <a:schemeClr val="tx1"/>
                </a:solidFill>
                <a:latin typeface="Arial" pitchFamily="-107" charset="0"/>
                <a:ea typeface="+mn-ea"/>
                <a:cs typeface="+mn-cs"/>
              </a:rPr>
              <a:t>or operating system code. A particular focus in this category is Web server</a:t>
            </a:r>
          </a:p>
          <a:p>
            <a:r>
              <a:rPr lang="en-US" sz="1200" b="0" i="0" u="none" strike="noStrike" kern="1200" baseline="0" dirty="0">
                <a:solidFill>
                  <a:schemeClr val="tx1"/>
                </a:solidFill>
                <a:latin typeface="Arial" pitchFamily="-107" charset="0"/>
                <a:ea typeface="+mn-ea"/>
                <a:cs typeface="+mn-cs"/>
              </a:rPr>
              <a:t>software.</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Human attack surface:  This category refers to vulnerabilities created by personnel</a:t>
            </a:r>
          </a:p>
          <a:p>
            <a:r>
              <a:rPr lang="en-US" sz="1200" b="0" i="0" u="none" strike="noStrike" kern="1200" baseline="0" dirty="0">
                <a:solidFill>
                  <a:schemeClr val="tx1"/>
                </a:solidFill>
                <a:latin typeface="Arial" pitchFamily="-107" charset="0"/>
                <a:ea typeface="+mn-ea"/>
                <a:cs typeface="+mn-cs"/>
              </a:rPr>
              <a:t>or outsiders, such as social engineering, human error, and trusted insiders.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An attack surface analysis is a useful technique for assessing the scale and</a:t>
            </a:r>
          </a:p>
          <a:p>
            <a:r>
              <a:rPr lang="en-US" sz="1200" b="0" i="0" u="none" strike="noStrike" kern="1200" baseline="0" dirty="0">
                <a:solidFill>
                  <a:schemeClr val="tx1"/>
                </a:solidFill>
                <a:latin typeface="Arial" pitchFamily="-107" charset="0"/>
                <a:ea typeface="+mn-ea"/>
                <a:cs typeface="+mn-cs"/>
              </a:rPr>
              <a:t>severity of threats to a system. A systematic analysis of points of vulnerability</a:t>
            </a:r>
          </a:p>
          <a:p>
            <a:r>
              <a:rPr lang="en-US" sz="1200" b="0" i="0" u="none" strike="noStrike" kern="1200" baseline="0" dirty="0">
                <a:solidFill>
                  <a:schemeClr val="tx1"/>
                </a:solidFill>
                <a:latin typeface="Arial" pitchFamily="-107" charset="0"/>
                <a:ea typeface="+mn-ea"/>
                <a:cs typeface="+mn-cs"/>
              </a:rPr>
              <a:t>makes developers and security analysts aware of where security mechanisms are</a:t>
            </a:r>
          </a:p>
          <a:p>
            <a:r>
              <a:rPr lang="en-US" sz="1200" b="0" i="0" u="none" strike="noStrike" kern="1200" baseline="0" dirty="0">
                <a:solidFill>
                  <a:schemeClr val="tx1"/>
                </a:solidFill>
                <a:latin typeface="Arial" pitchFamily="-107" charset="0"/>
                <a:ea typeface="+mn-ea"/>
                <a:cs typeface="+mn-cs"/>
              </a:rPr>
              <a:t>required. Once an attack surface is defined, designers may be able to find ways to</a:t>
            </a:r>
          </a:p>
          <a:p>
            <a:r>
              <a:rPr lang="en-US" sz="1200" b="0" i="0" u="none" strike="noStrike" kern="1200" baseline="0" dirty="0">
                <a:solidFill>
                  <a:schemeClr val="tx1"/>
                </a:solidFill>
                <a:latin typeface="Arial" pitchFamily="-107" charset="0"/>
                <a:ea typeface="+mn-ea"/>
                <a:cs typeface="+mn-cs"/>
              </a:rPr>
              <a:t>make the surface smaller, thus making the task of the adversary more difficult. The</a:t>
            </a:r>
          </a:p>
          <a:p>
            <a:r>
              <a:rPr lang="en-US" sz="1200" b="0" i="0" u="none" strike="noStrike" kern="1200" baseline="0" dirty="0">
                <a:solidFill>
                  <a:schemeClr val="tx1"/>
                </a:solidFill>
                <a:latin typeface="Arial" pitchFamily="-107" charset="0"/>
                <a:ea typeface="+mn-ea"/>
                <a:cs typeface="+mn-cs"/>
              </a:rPr>
              <a:t>attack surface also provides guidance on setting priorities for testing, strengthening</a:t>
            </a:r>
          </a:p>
          <a:p>
            <a:r>
              <a:rPr lang="en-US" sz="1200" b="0" i="0" u="none" strike="noStrike" kern="1200" baseline="0" dirty="0">
                <a:solidFill>
                  <a:schemeClr val="tx1"/>
                </a:solidFill>
                <a:latin typeface="Arial" pitchFamily="-107" charset="0"/>
                <a:ea typeface="+mn-ea"/>
                <a:cs typeface="+mn-cs"/>
              </a:rPr>
              <a:t>security measures, or modifying the service or application.</a:t>
            </a:r>
          </a:p>
          <a:p>
            <a:endParaRPr lang="en-US" sz="1200" b="0" i="0" u="none" strike="noStrike" kern="1200" baseline="0" dirty="0">
              <a:solidFill>
                <a:schemeClr val="tx1"/>
              </a:solidFill>
              <a:latin typeface="Arial" pitchFamily="-107" charset="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18</a:t>
            </a:fld>
            <a:endParaRPr lang="en-AU" dirty="0"/>
          </a:p>
        </p:txBody>
      </p:sp>
    </p:spTree>
    <p:extLst>
      <p:ext uri="{BB962C8B-B14F-4D97-AF65-F5344CB8AC3E}">
        <p14:creationId xmlns:p14="http://schemas.microsoft.com/office/powerpoint/2010/main" val="306555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 An attack tree is a branching, hierarchical data structure that represents a set of</a:t>
            </a:r>
          </a:p>
          <a:p>
            <a:r>
              <a:rPr lang="en-US" sz="1200" b="0" i="0" u="none" strike="noStrike" kern="1200" baseline="0" dirty="0">
                <a:solidFill>
                  <a:schemeClr val="tx1"/>
                </a:solidFill>
                <a:latin typeface="Arial" pitchFamily="-107" charset="0"/>
                <a:ea typeface="+mn-ea"/>
                <a:cs typeface="+mn-cs"/>
              </a:rPr>
              <a:t>potential techniques for exploiting security vulnerabilities [MAUW05, MOOR01,</a:t>
            </a:r>
          </a:p>
          <a:p>
            <a:r>
              <a:rPr lang="en-US" sz="1200" b="0" i="0" u="none" strike="noStrike" kern="1200" baseline="0" dirty="0">
                <a:solidFill>
                  <a:schemeClr val="tx1"/>
                </a:solidFill>
                <a:latin typeface="Arial" pitchFamily="-107" charset="0"/>
                <a:ea typeface="+mn-ea"/>
                <a:cs typeface="+mn-cs"/>
              </a:rPr>
              <a:t>SCHN99]. The security incident that is the goal of the attack is represented as the</a:t>
            </a:r>
          </a:p>
          <a:p>
            <a:r>
              <a:rPr lang="en-US" sz="1200" b="0" i="0" u="none" strike="noStrike" kern="1200" baseline="0" dirty="0">
                <a:solidFill>
                  <a:schemeClr val="tx1"/>
                </a:solidFill>
                <a:latin typeface="Arial" pitchFamily="-107" charset="0"/>
                <a:ea typeface="+mn-ea"/>
                <a:cs typeface="+mn-cs"/>
              </a:rPr>
              <a:t>root node of the tree, and the ways that an attacker could reach that goal are iteratively</a:t>
            </a:r>
          </a:p>
          <a:p>
            <a:r>
              <a:rPr lang="en-US" sz="1200" b="0" i="0" u="none" strike="noStrike" kern="1200" baseline="0" dirty="0">
                <a:solidFill>
                  <a:schemeClr val="tx1"/>
                </a:solidFill>
                <a:latin typeface="Arial" pitchFamily="-107" charset="0"/>
                <a:ea typeface="+mn-ea"/>
                <a:cs typeface="+mn-cs"/>
              </a:rPr>
              <a:t>and incrementally represented as branches and </a:t>
            </a:r>
            <a:r>
              <a:rPr lang="en-US" sz="1200" b="0" i="0" u="none" strike="noStrike" kern="1200" baseline="0" dirty="0" err="1">
                <a:solidFill>
                  <a:schemeClr val="tx1"/>
                </a:solidFill>
                <a:latin typeface="Arial" pitchFamily="-107" charset="0"/>
                <a:ea typeface="+mn-ea"/>
                <a:cs typeface="+mn-cs"/>
              </a:rPr>
              <a:t>subnodes</a:t>
            </a:r>
            <a:r>
              <a:rPr lang="en-US" sz="1200" b="0" i="0" u="none" strike="noStrike" kern="1200" baseline="0" dirty="0">
                <a:solidFill>
                  <a:schemeClr val="tx1"/>
                </a:solidFill>
                <a:latin typeface="Arial" pitchFamily="-107" charset="0"/>
                <a:ea typeface="+mn-ea"/>
                <a:cs typeface="+mn-cs"/>
              </a:rPr>
              <a:t> of the tree. Each</a:t>
            </a:r>
          </a:p>
          <a:p>
            <a:r>
              <a:rPr lang="en-US" sz="1200" b="0" i="0" u="none" strike="noStrike" kern="1200" baseline="0" dirty="0" err="1">
                <a:solidFill>
                  <a:schemeClr val="tx1"/>
                </a:solidFill>
                <a:latin typeface="Arial" pitchFamily="-107" charset="0"/>
                <a:ea typeface="+mn-ea"/>
                <a:cs typeface="+mn-cs"/>
              </a:rPr>
              <a:t>subnode</a:t>
            </a:r>
            <a:r>
              <a:rPr lang="en-US" sz="1200" b="0" i="0" u="none" strike="noStrike" kern="1200" baseline="0" dirty="0">
                <a:solidFill>
                  <a:schemeClr val="tx1"/>
                </a:solidFill>
                <a:latin typeface="Arial" pitchFamily="-107" charset="0"/>
                <a:ea typeface="+mn-ea"/>
                <a:cs typeface="+mn-cs"/>
              </a:rPr>
              <a:t> defines a </a:t>
            </a:r>
            <a:r>
              <a:rPr lang="en-US" sz="1200" b="0" i="0" u="none" strike="noStrike" kern="1200" baseline="0" dirty="0" err="1">
                <a:solidFill>
                  <a:schemeClr val="tx1"/>
                </a:solidFill>
                <a:latin typeface="Arial" pitchFamily="-107" charset="0"/>
                <a:ea typeface="+mn-ea"/>
                <a:cs typeface="+mn-cs"/>
              </a:rPr>
              <a:t>subgoal</a:t>
            </a:r>
            <a:r>
              <a:rPr lang="en-US" sz="1200" b="0" i="0" u="none" strike="noStrike" kern="1200" baseline="0" dirty="0">
                <a:solidFill>
                  <a:schemeClr val="tx1"/>
                </a:solidFill>
                <a:latin typeface="Arial" pitchFamily="-107" charset="0"/>
                <a:ea typeface="+mn-ea"/>
                <a:cs typeface="+mn-cs"/>
              </a:rPr>
              <a:t>, and each </a:t>
            </a:r>
            <a:r>
              <a:rPr lang="en-US" sz="1200" b="0" i="0" u="none" strike="noStrike" kern="1200" baseline="0" dirty="0" err="1">
                <a:solidFill>
                  <a:schemeClr val="tx1"/>
                </a:solidFill>
                <a:latin typeface="Arial" pitchFamily="-107" charset="0"/>
                <a:ea typeface="+mn-ea"/>
                <a:cs typeface="+mn-cs"/>
              </a:rPr>
              <a:t>subgoal</a:t>
            </a:r>
            <a:r>
              <a:rPr lang="en-US" sz="1200" b="0" i="0" u="none" strike="noStrike" kern="1200" baseline="0" dirty="0">
                <a:solidFill>
                  <a:schemeClr val="tx1"/>
                </a:solidFill>
                <a:latin typeface="Arial" pitchFamily="-107" charset="0"/>
                <a:ea typeface="+mn-ea"/>
                <a:cs typeface="+mn-cs"/>
              </a:rPr>
              <a:t> may have its own set of further </a:t>
            </a:r>
            <a:r>
              <a:rPr lang="en-US" sz="1200" b="0" i="0" u="none" strike="noStrike" kern="1200" baseline="0" dirty="0" err="1">
                <a:solidFill>
                  <a:schemeClr val="tx1"/>
                </a:solidFill>
                <a:latin typeface="Arial" pitchFamily="-107" charset="0"/>
                <a:ea typeface="+mn-ea"/>
                <a:cs typeface="+mn-cs"/>
              </a:rPr>
              <a:t>subgoals</a:t>
            </a:r>
            <a:r>
              <a:rPr lang="en-US" sz="1200" b="0" i="0" u="none" strike="noStrike" kern="1200" baseline="0" dirty="0">
                <a:solidFill>
                  <a:schemeClr val="tx1"/>
                </a:solidFill>
                <a:latin typeface="Arial" pitchFamily="-107" charset="0"/>
                <a:ea typeface="+mn-ea"/>
                <a:cs typeface="+mn-cs"/>
              </a:rPr>
              <a:t>,</a:t>
            </a:r>
          </a:p>
          <a:p>
            <a:r>
              <a:rPr lang="en-US" sz="1200" b="0" i="0" u="none" strike="noStrike" kern="1200" baseline="0" dirty="0">
                <a:solidFill>
                  <a:schemeClr val="tx1"/>
                </a:solidFill>
                <a:latin typeface="Arial" pitchFamily="-107" charset="0"/>
                <a:ea typeface="+mn-ea"/>
                <a:cs typeface="+mn-cs"/>
              </a:rPr>
              <a:t>etc. The final nodes on the paths outward from the root, i.e., the leaf nodes,</a:t>
            </a:r>
          </a:p>
          <a:p>
            <a:r>
              <a:rPr lang="en-US" sz="1200" b="0" i="0" u="none" strike="noStrike" kern="1200" baseline="0" dirty="0">
                <a:solidFill>
                  <a:schemeClr val="tx1"/>
                </a:solidFill>
                <a:latin typeface="Arial" pitchFamily="-107" charset="0"/>
                <a:ea typeface="+mn-ea"/>
                <a:cs typeface="+mn-cs"/>
              </a:rPr>
              <a:t>represent different ways to initiate an attack. Each node other than a leaf is either</a:t>
            </a:r>
          </a:p>
          <a:p>
            <a:r>
              <a:rPr lang="en-US" sz="1200" b="0" i="0" u="none" strike="noStrike" kern="1200" baseline="0" dirty="0">
                <a:solidFill>
                  <a:schemeClr val="tx1"/>
                </a:solidFill>
                <a:latin typeface="Arial" pitchFamily="-107" charset="0"/>
                <a:ea typeface="+mn-ea"/>
                <a:cs typeface="+mn-cs"/>
              </a:rPr>
              <a:t>an AND-node or an OR-node. To achieve the goal represented by an AND-node,</a:t>
            </a:r>
          </a:p>
          <a:p>
            <a:r>
              <a:rPr lang="en-US" sz="1200" b="0" i="0" u="none" strike="noStrike" kern="1200" baseline="0" dirty="0">
                <a:solidFill>
                  <a:schemeClr val="tx1"/>
                </a:solidFill>
                <a:latin typeface="Arial" pitchFamily="-107" charset="0"/>
                <a:ea typeface="+mn-ea"/>
                <a:cs typeface="+mn-cs"/>
              </a:rPr>
              <a:t>the </a:t>
            </a:r>
            <a:r>
              <a:rPr lang="en-US" sz="1200" b="0" i="0" u="none" strike="noStrike" kern="1200" baseline="0" dirty="0" err="1">
                <a:solidFill>
                  <a:schemeClr val="tx1"/>
                </a:solidFill>
                <a:latin typeface="Arial" pitchFamily="-107" charset="0"/>
                <a:ea typeface="+mn-ea"/>
                <a:cs typeface="+mn-cs"/>
              </a:rPr>
              <a:t>subgoals</a:t>
            </a:r>
            <a:r>
              <a:rPr lang="en-US" sz="1200" b="0" i="0" u="none" strike="noStrike" kern="1200" baseline="0" dirty="0">
                <a:solidFill>
                  <a:schemeClr val="tx1"/>
                </a:solidFill>
                <a:latin typeface="Arial" pitchFamily="-107" charset="0"/>
                <a:ea typeface="+mn-ea"/>
                <a:cs typeface="+mn-cs"/>
              </a:rPr>
              <a:t> represented by all of that node’s </a:t>
            </a:r>
            <a:r>
              <a:rPr lang="en-US" sz="1200" b="0" i="0" u="none" strike="noStrike" kern="1200" baseline="0" dirty="0" err="1">
                <a:solidFill>
                  <a:schemeClr val="tx1"/>
                </a:solidFill>
                <a:latin typeface="Arial" pitchFamily="-107" charset="0"/>
                <a:ea typeface="+mn-ea"/>
                <a:cs typeface="+mn-cs"/>
              </a:rPr>
              <a:t>subnodes</a:t>
            </a:r>
            <a:r>
              <a:rPr lang="en-US" sz="1200" b="0" i="0" u="none" strike="noStrike" kern="1200" baseline="0" dirty="0">
                <a:solidFill>
                  <a:schemeClr val="tx1"/>
                </a:solidFill>
                <a:latin typeface="Arial" pitchFamily="-107" charset="0"/>
                <a:ea typeface="+mn-ea"/>
                <a:cs typeface="+mn-cs"/>
              </a:rPr>
              <a:t> must be achieved; and for</a:t>
            </a:r>
          </a:p>
          <a:p>
            <a:r>
              <a:rPr lang="en-US" sz="1200" b="0" i="0" u="none" strike="noStrike" kern="1200" baseline="0" dirty="0">
                <a:solidFill>
                  <a:schemeClr val="tx1"/>
                </a:solidFill>
                <a:latin typeface="Arial" pitchFamily="-107" charset="0"/>
                <a:ea typeface="+mn-ea"/>
                <a:cs typeface="+mn-cs"/>
              </a:rPr>
              <a:t>an OR-node, at least one of the </a:t>
            </a:r>
            <a:r>
              <a:rPr lang="en-US" sz="1200" b="0" i="0" u="none" strike="noStrike" kern="1200" baseline="0" dirty="0" err="1">
                <a:solidFill>
                  <a:schemeClr val="tx1"/>
                </a:solidFill>
                <a:latin typeface="Arial" pitchFamily="-107" charset="0"/>
                <a:ea typeface="+mn-ea"/>
                <a:cs typeface="+mn-cs"/>
              </a:rPr>
              <a:t>subgoals</a:t>
            </a:r>
            <a:r>
              <a:rPr lang="en-US" sz="1200" b="0" i="0" u="none" strike="noStrike" kern="1200" baseline="0" dirty="0">
                <a:solidFill>
                  <a:schemeClr val="tx1"/>
                </a:solidFill>
                <a:latin typeface="Arial" pitchFamily="-107" charset="0"/>
                <a:ea typeface="+mn-ea"/>
                <a:cs typeface="+mn-cs"/>
              </a:rPr>
              <a:t> must be achieved. Branches can be labeled</a:t>
            </a:r>
          </a:p>
          <a:p>
            <a:r>
              <a:rPr lang="en-US" sz="1200" b="0" i="0" u="none" strike="noStrike" kern="1200" baseline="0" dirty="0">
                <a:solidFill>
                  <a:schemeClr val="tx1"/>
                </a:solidFill>
                <a:latin typeface="Arial" pitchFamily="-107" charset="0"/>
                <a:ea typeface="+mn-ea"/>
                <a:cs typeface="+mn-cs"/>
              </a:rPr>
              <a:t>with values representing difficulty, cost, or other attack attributes, so that alternative</a:t>
            </a:r>
          </a:p>
          <a:p>
            <a:r>
              <a:rPr lang="en-US" sz="1200" b="0" i="0" u="none" strike="noStrike" kern="1200" baseline="0" dirty="0">
                <a:solidFill>
                  <a:schemeClr val="tx1"/>
                </a:solidFill>
                <a:latin typeface="Arial" pitchFamily="-107" charset="0"/>
                <a:ea typeface="+mn-ea"/>
                <a:cs typeface="+mn-cs"/>
              </a:rPr>
              <a:t>attacks can be compared.</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The motivation for the use of attack trees is to effectively exploit the information</a:t>
            </a:r>
          </a:p>
          <a:p>
            <a:r>
              <a:rPr lang="en-US" sz="1200" b="0" i="0" u="none" strike="noStrike" kern="1200" baseline="0" dirty="0">
                <a:solidFill>
                  <a:schemeClr val="tx1"/>
                </a:solidFill>
                <a:latin typeface="Arial" pitchFamily="-107" charset="0"/>
                <a:ea typeface="+mn-ea"/>
                <a:cs typeface="+mn-cs"/>
              </a:rPr>
              <a:t>available on attack patterns. Organizations such as CERT publish security</a:t>
            </a:r>
          </a:p>
          <a:p>
            <a:r>
              <a:rPr lang="en-US" sz="1200" b="0" i="0" u="none" strike="noStrike" kern="1200" baseline="0" dirty="0">
                <a:solidFill>
                  <a:schemeClr val="tx1"/>
                </a:solidFill>
                <a:latin typeface="Arial" pitchFamily="-107" charset="0"/>
                <a:ea typeface="+mn-ea"/>
                <a:cs typeface="+mn-cs"/>
              </a:rPr>
              <a:t>advisories that have enabled the development of a body of knowledge about both</a:t>
            </a:r>
          </a:p>
          <a:p>
            <a:r>
              <a:rPr lang="en-US" sz="1200" b="0" i="0" u="none" strike="noStrike" kern="1200" baseline="0" dirty="0">
                <a:solidFill>
                  <a:schemeClr val="tx1"/>
                </a:solidFill>
                <a:latin typeface="Arial" pitchFamily="-107" charset="0"/>
                <a:ea typeface="+mn-ea"/>
                <a:cs typeface="+mn-cs"/>
              </a:rPr>
              <a:t>general attack strategies and specific attack patterns. Security analysts can use the</a:t>
            </a:r>
          </a:p>
          <a:p>
            <a:r>
              <a:rPr lang="en-US" sz="1200" b="0" i="0" u="none" strike="noStrike" kern="1200" baseline="0" dirty="0">
                <a:solidFill>
                  <a:schemeClr val="tx1"/>
                </a:solidFill>
                <a:latin typeface="Arial" pitchFamily="-107" charset="0"/>
                <a:ea typeface="+mn-ea"/>
                <a:cs typeface="+mn-cs"/>
              </a:rPr>
              <a:t>attack tree to document security attacks in a structured form that reveals key vulnerabilities.</a:t>
            </a:r>
          </a:p>
          <a:p>
            <a:r>
              <a:rPr lang="en-US" sz="1200" b="0" i="0" u="none" strike="noStrike" kern="1200" baseline="0" dirty="0">
                <a:solidFill>
                  <a:schemeClr val="tx1"/>
                </a:solidFill>
                <a:latin typeface="Arial" pitchFamily="-107" charset="0"/>
                <a:ea typeface="+mn-ea"/>
                <a:cs typeface="+mn-cs"/>
              </a:rPr>
              <a:t>The attack tree can guide both the design of systems and applications,</a:t>
            </a:r>
          </a:p>
          <a:p>
            <a:r>
              <a:rPr lang="en-US" sz="1200" b="0" i="0" u="none" strike="noStrike" kern="1200" baseline="0" dirty="0">
                <a:solidFill>
                  <a:schemeClr val="tx1"/>
                </a:solidFill>
                <a:latin typeface="Arial" pitchFamily="-107" charset="0"/>
                <a:ea typeface="+mn-ea"/>
                <a:cs typeface="+mn-cs"/>
              </a:rPr>
              <a:t>and the choice and strength of countermeasures.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Figure 1.4, from [DIMI07], is an example of an attack tree analysis for an</a:t>
            </a:r>
          </a:p>
          <a:p>
            <a:r>
              <a:rPr lang="en-US" sz="1200" b="0" i="0" u="none" strike="noStrike" kern="1200" baseline="0" dirty="0">
                <a:solidFill>
                  <a:schemeClr val="tx1"/>
                </a:solidFill>
                <a:latin typeface="Arial" pitchFamily="-107" charset="0"/>
                <a:ea typeface="+mn-ea"/>
                <a:cs typeface="+mn-cs"/>
              </a:rPr>
              <a:t>Internet banking authentication application. The root of the tree is the objective of</a:t>
            </a:r>
          </a:p>
          <a:p>
            <a:r>
              <a:rPr lang="en-US" sz="1200" b="0" i="0" u="none" strike="noStrike" kern="1200" baseline="0" dirty="0">
                <a:solidFill>
                  <a:schemeClr val="tx1"/>
                </a:solidFill>
                <a:latin typeface="Arial" pitchFamily="-107" charset="0"/>
                <a:ea typeface="+mn-ea"/>
                <a:cs typeface="+mn-cs"/>
              </a:rPr>
              <a:t>the attacker, which is to compromise a user’s account. The shaded boxes on the tree</a:t>
            </a:r>
          </a:p>
          <a:p>
            <a:r>
              <a:rPr lang="en-US" sz="1200" b="0" i="0" u="none" strike="noStrike" kern="1200" baseline="0" dirty="0">
                <a:solidFill>
                  <a:schemeClr val="tx1"/>
                </a:solidFill>
                <a:latin typeface="Arial" pitchFamily="-107" charset="0"/>
                <a:ea typeface="+mn-ea"/>
                <a:cs typeface="+mn-cs"/>
              </a:rPr>
              <a:t>are the leaf nodes, which represent events that comprise the attacks. The white boxes</a:t>
            </a:r>
          </a:p>
          <a:p>
            <a:r>
              <a:rPr lang="en-US" sz="1200" b="0" i="0" u="none" strike="noStrike" kern="1200" baseline="0" dirty="0">
                <a:solidFill>
                  <a:schemeClr val="tx1"/>
                </a:solidFill>
                <a:latin typeface="Arial" pitchFamily="-107" charset="0"/>
                <a:ea typeface="+mn-ea"/>
                <a:cs typeface="+mn-cs"/>
              </a:rPr>
              <a:t>are categories which consist of one or more specific attack events (leaf nodes).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Figure 1.4 provides a thorough view of the different types of attacks on an</a:t>
            </a:r>
          </a:p>
          <a:p>
            <a:r>
              <a:rPr lang="en-US" sz="1200" b="0" i="0" u="none" strike="noStrike" kern="1200" baseline="0" dirty="0">
                <a:solidFill>
                  <a:schemeClr val="tx1"/>
                </a:solidFill>
                <a:latin typeface="Arial" pitchFamily="-107" charset="0"/>
                <a:ea typeface="+mn-ea"/>
                <a:cs typeface="+mn-cs"/>
              </a:rPr>
              <a:t>Internet banking authentication application. Using this tree as a starting point, security</a:t>
            </a:r>
          </a:p>
          <a:p>
            <a:r>
              <a:rPr lang="en-US" sz="1200" b="0" i="0" u="none" strike="noStrike" kern="1200" baseline="0" dirty="0">
                <a:solidFill>
                  <a:schemeClr val="tx1"/>
                </a:solidFill>
                <a:latin typeface="Arial" pitchFamily="-107" charset="0"/>
                <a:ea typeface="+mn-ea"/>
                <a:cs typeface="+mn-cs"/>
              </a:rPr>
              <a:t>analysts can assess the risk of each attack and, using the design principles outlined</a:t>
            </a:r>
          </a:p>
          <a:p>
            <a:r>
              <a:rPr lang="en-US" sz="1200" b="0" i="0" u="none" strike="noStrike" kern="1200" baseline="0" dirty="0">
                <a:solidFill>
                  <a:schemeClr val="tx1"/>
                </a:solidFill>
                <a:latin typeface="Arial" pitchFamily="-107" charset="0"/>
                <a:ea typeface="+mn-ea"/>
                <a:cs typeface="+mn-cs"/>
              </a:rPr>
              <a:t>in the preceding section, design a comprehensive security facility. [DIMO07]</a:t>
            </a:r>
          </a:p>
          <a:p>
            <a:r>
              <a:rPr lang="en-US" sz="1200" b="0" i="0" u="none" strike="noStrike" kern="1200" baseline="0" dirty="0">
                <a:solidFill>
                  <a:schemeClr val="tx1"/>
                </a:solidFill>
                <a:latin typeface="Arial" pitchFamily="-107" charset="0"/>
                <a:ea typeface="+mn-ea"/>
                <a:cs typeface="+mn-cs"/>
              </a:rPr>
              <a:t>provides a good account of the results of this design effort.</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168134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39426-7662-CB4C-8824-EFF6FB89C05D}" type="slidenum">
              <a:rPr lang="en-AU"/>
              <a:pPr/>
              <a:t>2</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kern="1200" baseline="0" dirty="0">
                <a:solidFill>
                  <a:schemeClr val="tx1"/>
                </a:solidFill>
                <a:latin typeface="Arial" pitchFamily="-107" charset="0"/>
                <a:ea typeface="+mn-ea"/>
                <a:cs typeface="+mn-cs"/>
              </a:rPr>
              <a:t>The NIST Computer Security Handbook [NIST95] defines the term </a:t>
            </a:r>
            <a:r>
              <a:rPr lang="en-US" sz="1200" b="0" i="1" kern="1200" baseline="0" dirty="0">
                <a:solidFill>
                  <a:schemeClr val="tx1"/>
                </a:solidFill>
                <a:latin typeface="Arial" pitchFamily="-107" charset="0"/>
                <a:ea typeface="+mn-ea"/>
                <a:cs typeface="+mn-cs"/>
              </a:rPr>
              <a:t>computer security</a:t>
            </a:r>
          </a:p>
          <a:p>
            <a:r>
              <a:rPr lang="en-US" sz="1200" b="0" kern="1200" baseline="0" dirty="0">
                <a:solidFill>
                  <a:schemeClr val="tx1"/>
                </a:solidFill>
                <a:latin typeface="Arial" pitchFamily="-107" charset="0"/>
                <a:ea typeface="+mn-ea"/>
                <a:cs typeface="+mn-cs"/>
              </a:rPr>
              <a:t>as follows: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Computer Security: The protection afforded to an automated information</a:t>
            </a:r>
          </a:p>
          <a:p>
            <a:r>
              <a:rPr lang="en-US" sz="1200" b="0" kern="1200" baseline="0" dirty="0">
                <a:solidFill>
                  <a:schemeClr val="tx1"/>
                </a:solidFill>
                <a:latin typeface="Arial" pitchFamily="-107" charset="0"/>
                <a:ea typeface="+mn-ea"/>
                <a:cs typeface="+mn-cs"/>
              </a:rPr>
              <a:t>system in order to attain the applicable objectives of preserving the integrity,</a:t>
            </a:r>
          </a:p>
          <a:p>
            <a:r>
              <a:rPr lang="en-US" sz="1200" b="0" kern="1200" baseline="0" dirty="0">
                <a:solidFill>
                  <a:schemeClr val="tx1"/>
                </a:solidFill>
                <a:latin typeface="Arial" pitchFamily="-107" charset="0"/>
                <a:ea typeface="+mn-ea"/>
                <a:cs typeface="+mn-cs"/>
              </a:rPr>
              <a:t>availability, and confidentiality of information system resources (includes hardware,</a:t>
            </a:r>
          </a:p>
          <a:p>
            <a:r>
              <a:rPr lang="en-US" sz="1200" b="0" kern="1200" baseline="0" dirty="0">
                <a:solidFill>
                  <a:schemeClr val="tx1"/>
                </a:solidFill>
                <a:latin typeface="Arial" pitchFamily="-107" charset="0"/>
                <a:ea typeface="+mn-ea"/>
                <a:cs typeface="+mn-cs"/>
              </a:rPr>
              <a:t>software, firmware, information/data, and telecommunications).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This definition introduces three key objectives that are at the heart of computer</a:t>
            </a:r>
          </a:p>
          <a:p>
            <a:r>
              <a:rPr lang="en-US" sz="1200" b="0" kern="1200" baseline="0" dirty="0">
                <a:solidFill>
                  <a:schemeClr val="tx1"/>
                </a:solidFill>
                <a:latin typeface="Arial" pitchFamily="-107" charset="0"/>
                <a:ea typeface="+mn-ea"/>
                <a:cs typeface="+mn-cs"/>
              </a:rPr>
              <a:t>security:</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Confidentiality: This term covers two related concepts: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Data confidentiality : 1 Assures that private or confidential information is</a:t>
            </a:r>
          </a:p>
          <a:p>
            <a:r>
              <a:rPr lang="en-US" sz="1200" b="0" kern="1200" baseline="0" dirty="0">
                <a:solidFill>
                  <a:schemeClr val="tx1"/>
                </a:solidFill>
                <a:latin typeface="Arial" pitchFamily="-107" charset="0"/>
                <a:ea typeface="+mn-ea"/>
                <a:cs typeface="+mn-cs"/>
              </a:rPr>
              <a:t>not made available or disclosed to unauthorized individuals.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Privacy : Assures that individuals control or influence what information</a:t>
            </a:r>
          </a:p>
          <a:p>
            <a:r>
              <a:rPr lang="en-US" sz="1200" b="0" kern="1200" baseline="0" dirty="0">
                <a:solidFill>
                  <a:schemeClr val="tx1"/>
                </a:solidFill>
                <a:latin typeface="Arial" pitchFamily="-107" charset="0"/>
                <a:ea typeface="+mn-ea"/>
                <a:cs typeface="+mn-cs"/>
              </a:rPr>
              <a:t>related to them may be collected and stored and by whom and to whom</a:t>
            </a:r>
          </a:p>
          <a:p>
            <a:r>
              <a:rPr lang="en-US" sz="1200" b="0" kern="1200" baseline="0" dirty="0">
                <a:solidFill>
                  <a:schemeClr val="tx1"/>
                </a:solidFill>
                <a:latin typeface="Arial" pitchFamily="-107" charset="0"/>
                <a:ea typeface="+mn-ea"/>
                <a:cs typeface="+mn-cs"/>
              </a:rPr>
              <a:t>that information may be disclosed.</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Integrity: This term covers two related concepts: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Data integrity : Assures that information and programs are changed only</a:t>
            </a:r>
          </a:p>
          <a:p>
            <a:r>
              <a:rPr lang="en-US" sz="1200" b="0" kern="1200" baseline="0" dirty="0">
                <a:solidFill>
                  <a:schemeClr val="tx1"/>
                </a:solidFill>
                <a:latin typeface="Arial" pitchFamily="-107" charset="0"/>
                <a:ea typeface="+mn-ea"/>
                <a:cs typeface="+mn-cs"/>
              </a:rPr>
              <a:t>in a specified and authorized manner.</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System integrity : Assures that a system performs its intended function in</a:t>
            </a:r>
          </a:p>
          <a:p>
            <a:r>
              <a:rPr lang="en-US" sz="1200" b="0" kern="1200" baseline="0" dirty="0">
                <a:solidFill>
                  <a:schemeClr val="tx1"/>
                </a:solidFill>
                <a:latin typeface="Arial" pitchFamily="-107" charset="0"/>
                <a:ea typeface="+mn-ea"/>
                <a:cs typeface="+mn-cs"/>
              </a:rPr>
              <a:t>an unimpaired manner, free from deliberate or inadvertent unauthorized</a:t>
            </a:r>
          </a:p>
          <a:p>
            <a:r>
              <a:rPr lang="en-US" sz="1200" b="0" kern="1200" baseline="0" dirty="0">
                <a:solidFill>
                  <a:schemeClr val="tx1"/>
                </a:solidFill>
                <a:latin typeface="Arial" pitchFamily="-107" charset="0"/>
                <a:ea typeface="+mn-ea"/>
                <a:cs typeface="+mn-cs"/>
              </a:rPr>
              <a:t>manipulation of the system.</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Availability: Assures that systems work promptly and service is not denied to</a:t>
            </a:r>
          </a:p>
          <a:p>
            <a:r>
              <a:rPr lang="en-US" sz="1200" b="0" kern="1200" baseline="0" dirty="0">
                <a:solidFill>
                  <a:schemeClr val="tx1"/>
                </a:solidFill>
                <a:latin typeface="Arial" pitchFamily="-107" charset="0"/>
                <a:ea typeface="+mn-ea"/>
                <a:cs typeface="+mn-cs"/>
              </a:rPr>
              <a:t>authorized users.</a:t>
            </a:r>
            <a:endParaRPr lang="en-US" b="0" dirty="0">
              <a:latin typeface="Times New Roman" pitchFamily="-107"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 The first step in devising security services and mechanisms is to develop a security</a:t>
            </a:r>
          </a:p>
          <a:p>
            <a:r>
              <a:rPr lang="en-US" sz="1200" b="0" i="0" u="none" strike="noStrike" kern="1200" baseline="0" dirty="0">
                <a:solidFill>
                  <a:schemeClr val="tx1"/>
                </a:solidFill>
                <a:latin typeface="Arial" pitchFamily="-107" charset="0"/>
                <a:ea typeface="+mn-ea"/>
                <a:cs typeface="+mn-cs"/>
              </a:rPr>
              <a:t>policy. Those involved with computer security use the term security policy  in</a:t>
            </a:r>
          </a:p>
          <a:p>
            <a:r>
              <a:rPr lang="en-US" sz="1200" b="0" i="0" u="none" strike="noStrike" kern="1200" baseline="0" dirty="0">
                <a:solidFill>
                  <a:schemeClr val="tx1"/>
                </a:solidFill>
                <a:latin typeface="Arial" pitchFamily="-107" charset="0"/>
                <a:ea typeface="+mn-ea"/>
                <a:cs typeface="+mn-cs"/>
              </a:rPr>
              <a:t> various ways. At the least, a security policy is an informal description of desired</a:t>
            </a:r>
          </a:p>
          <a:p>
            <a:r>
              <a:rPr lang="en-US" sz="1200" b="0" i="0" u="none" strike="noStrike" kern="1200" baseline="0" dirty="0">
                <a:solidFill>
                  <a:schemeClr val="tx1"/>
                </a:solidFill>
                <a:latin typeface="Arial" pitchFamily="-107" charset="0"/>
                <a:ea typeface="+mn-ea"/>
                <a:cs typeface="+mn-cs"/>
              </a:rPr>
              <a:t>system behavior [NRC91]. Such informal policies may reference requirements for</a:t>
            </a:r>
          </a:p>
          <a:p>
            <a:r>
              <a:rPr lang="en-US" sz="1200" b="0" i="0" u="none" strike="noStrike" kern="1200" baseline="0" dirty="0">
                <a:solidFill>
                  <a:schemeClr val="tx1"/>
                </a:solidFill>
                <a:latin typeface="Arial" pitchFamily="-107" charset="0"/>
                <a:ea typeface="+mn-ea"/>
                <a:cs typeface="+mn-cs"/>
              </a:rPr>
              <a:t>security, integrity, and availability. More usefully, a security policy is a formal statement</a:t>
            </a:r>
          </a:p>
          <a:p>
            <a:r>
              <a:rPr lang="en-US" sz="1200" b="0" i="0" u="none" strike="noStrike" kern="1200" baseline="0" dirty="0">
                <a:solidFill>
                  <a:schemeClr val="tx1"/>
                </a:solidFill>
                <a:latin typeface="Arial" pitchFamily="-107" charset="0"/>
                <a:ea typeface="+mn-ea"/>
                <a:cs typeface="+mn-cs"/>
              </a:rPr>
              <a:t>of rules and practices that specify or regulate how a system or organization</a:t>
            </a:r>
          </a:p>
          <a:p>
            <a:r>
              <a:rPr lang="en-US" sz="1200" b="0" i="0" u="none" strike="noStrike" kern="1200" baseline="0" dirty="0">
                <a:solidFill>
                  <a:schemeClr val="tx1"/>
                </a:solidFill>
                <a:latin typeface="Arial" pitchFamily="-107" charset="0"/>
                <a:ea typeface="+mn-ea"/>
                <a:cs typeface="+mn-cs"/>
              </a:rPr>
              <a:t>provides security services to protect sensitive and critical system resources (RFC</a:t>
            </a:r>
          </a:p>
          <a:p>
            <a:r>
              <a:rPr lang="en-US" sz="1200" b="0" i="0" u="none" strike="noStrike" kern="1200" baseline="0" dirty="0">
                <a:solidFill>
                  <a:schemeClr val="tx1"/>
                </a:solidFill>
                <a:latin typeface="Arial" pitchFamily="-107" charset="0"/>
                <a:ea typeface="+mn-ea"/>
                <a:cs typeface="+mn-cs"/>
              </a:rPr>
              <a:t>4949). Such a formal security policy lends itself to being enforced by the system’s</a:t>
            </a:r>
          </a:p>
          <a:p>
            <a:r>
              <a:rPr lang="en-US" sz="1200" b="0" i="0" u="none" strike="noStrike" kern="1200" baseline="0" dirty="0">
                <a:solidFill>
                  <a:schemeClr val="tx1"/>
                </a:solidFill>
                <a:latin typeface="Arial" pitchFamily="-107" charset="0"/>
                <a:ea typeface="+mn-ea"/>
                <a:cs typeface="+mn-cs"/>
              </a:rPr>
              <a:t>technical controls as well as its management and operational controls.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In developing a security policy, a security manager needs to consider the</a:t>
            </a:r>
          </a:p>
          <a:p>
            <a:r>
              <a:rPr lang="en-US" sz="1200" b="0" i="0" u="none" strike="noStrike" kern="1200" baseline="0" dirty="0">
                <a:solidFill>
                  <a:schemeClr val="tx1"/>
                </a:solidFill>
                <a:latin typeface="Arial" pitchFamily="-107" charset="0"/>
                <a:ea typeface="+mn-ea"/>
                <a:cs typeface="+mn-cs"/>
              </a:rPr>
              <a:t>following factors: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The value of the assets being protected</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The vulnerabilities of the system</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Potential threats and the likelihood of attacks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Security implementation involves four complementary courses of action:</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Prevention:  An ideal security scheme is one in which no attack is successful.</a:t>
            </a:r>
          </a:p>
          <a:p>
            <a:r>
              <a:rPr lang="en-US" sz="1200" b="0" i="0" u="none" strike="noStrike" kern="1200" baseline="0" dirty="0">
                <a:solidFill>
                  <a:schemeClr val="tx1"/>
                </a:solidFill>
                <a:latin typeface="Arial" pitchFamily="-107" charset="0"/>
                <a:ea typeface="+mn-ea"/>
                <a:cs typeface="+mn-cs"/>
              </a:rPr>
              <a:t>Although this is not practical in all cases, there is a wide range of threats in</a:t>
            </a:r>
          </a:p>
          <a:p>
            <a:r>
              <a:rPr lang="en-US" sz="1200" b="0" i="0" u="none" strike="noStrike" kern="1200" baseline="0" dirty="0">
                <a:solidFill>
                  <a:schemeClr val="tx1"/>
                </a:solidFill>
                <a:latin typeface="Arial" pitchFamily="-107" charset="0"/>
                <a:ea typeface="+mn-ea"/>
                <a:cs typeface="+mn-cs"/>
              </a:rPr>
              <a:t>which prevention is a reasonable goal. For example, consider the transmission</a:t>
            </a:r>
          </a:p>
          <a:p>
            <a:r>
              <a:rPr lang="en-US" sz="1200" b="0" i="0" u="none" strike="noStrike" kern="1200" baseline="0" dirty="0">
                <a:solidFill>
                  <a:schemeClr val="tx1"/>
                </a:solidFill>
                <a:latin typeface="Arial" pitchFamily="-107" charset="0"/>
                <a:ea typeface="+mn-ea"/>
                <a:cs typeface="+mn-cs"/>
              </a:rPr>
              <a:t>of encrypted data. If a secure encryption algorithm is used, and if measures</a:t>
            </a:r>
          </a:p>
          <a:p>
            <a:r>
              <a:rPr lang="en-US" sz="1200" b="0" i="0" u="none" strike="noStrike" kern="1200" baseline="0" dirty="0">
                <a:solidFill>
                  <a:schemeClr val="tx1"/>
                </a:solidFill>
                <a:latin typeface="Arial" pitchFamily="-107" charset="0"/>
                <a:ea typeface="+mn-ea"/>
                <a:cs typeface="+mn-cs"/>
              </a:rPr>
              <a:t>are in place to prevent unauthorized access to encryption keys, then attacks on</a:t>
            </a:r>
          </a:p>
          <a:p>
            <a:r>
              <a:rPr lang="en-US" sz="1200" b="0" i="0" u="none" strike="noStrike" kern="1200" baseline="0" dirty="0">
                <a:solidFill>
                  <a:schemeClr val="tx1"/>
                </a:solidFill>
                <a:latin typeface="Arial" pitchFamily="-107" charset="0"/>
                <a:ea typeface="+mn-ea"/>
                <a:cs typeface="+mn-cs"/>
              </a:rPr>
              <a:t>confidentiality of the transmitted data will be prevented.</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Detection:  In a number of cases, absolute protection is not feasible, but it is</a:t>
            </a:r>
          </a:p>
          <a:p>
            <a:r>
              <a:rPr lang="en-US" sz="1200" b="0" i="0" u="none" strike="noStrike" kern="1200" baseline="0" dirty="0">
                <a:solidFill>
                  <a:schemeClr val="tx1"/>
                </a:solidFill>
                <a:latin typeface="Arial" pitchFamily="-107" charset="0"/>
                <a:ea typeface="+mn-ea"/>
                <a:cs typeface="+mn-cs"/>
              </a:rPr>
              <a:t>practical to detect security attacks. For example, there are intrusion detection</a:t>
            </a:r>
          </a:p>
          <a:p>
            <a:r>
              <a:rPr lang="en-US" sz="1200" b="0" i="0" u="none" strike="noStrike" kern="1200" baseline="0" dirty="0">
                <a:solidFill>
                  <a:schemeClr val="tx1"/>
                </a:solidFill>
                <a:latin typeface="Arial" pitchFamily="-107" charset="0"/>
                <a:ea typeface="+mn-ea"/>
                <a:cs typeface="+mn-cs"/>
              </a:rPr>
              <a:t>systems designed to detect the presence of unauthorized individuals logged</a:t>
            </a:r>
          </a:p>
          <a:p>
            <a:r>
              <a:rPr lang="en-US" sz="1200" b="0" i="0" u="none" strike="noStrike" kern="1200" baseline="0" dirty="0">
                <a:solidFill>
                  <a:schemeClr val="tx1"/>
                </a:solidFill>
                <a:latin typeface="Arial" pitchFamily="-107" charset="0"/>
                <a:ea typeface="+mn-ea"/>
                <a:cs typeface="+mn-cs"/>
              </a:rPr>
              <a:t>onto a system. Another example is detection of a denial of service attack, in</a:t>
            </a:r>
          </a:p>
          <a:p>
            <a:r>
              <a:rPr lang="en-US" sz="1200" b="0" i="0" u="none" strike="noStrike" kern="1200" baseline="0" dirty="0">
                <a:solidFill>
                  <a:schemeClr val="tx1"/>
                </a:solidFill>
                <a:latin typeface="Arial" pitchFamily="-107" charset="0"/>
                <a:ea typeface="+mn-ea"/>
                <a:cs typeface="+mn-cs"/>
              </a:rPr>
              <a:t> which communications or processing resources are consumed so that they are</a:t>
            </a:r>
          </a:p>
          <a:p>
            <a:r>
              <a:rPr lang="en-US" sz="1200" b="0" i="0" u="none" strike="noStrike" kern="1200" baseline="0" dirty="0">
                <a:solidFill>
                  <a:schemeClr val="tx1"/>
                </a:solidFill>
                <a:latin typeface="Arial" pitchFamily="-107" charset="0"/>
                <a:ea typeface="+mn-ea"/>
                <a:cs typeface="+mn-cs"/>
              </a:rPr>
              <a:t>unavailable to legitimate users.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Response:  If security mechanisms detect an ongoing attack, such as a denial of</a:t>
            </a:r>
          </a:p>
          <a:p>
            <a:r>
              <a:rPr lang="en-US" sz="1200" b="0" i="0" u="none" strike="noStrike" kern="1200" baseline="0" dirty="0">
                <a:solidFill>
                  <a:schemeClr val="tx1"/>
                </a:solidFill>
                <a:latin typeface="Arial" pitchFamily="-107" charset="0"/>
                <a:ea typeface="+mn-ea"/>
                <a:cs typeface="+mn-cs"/>
              </a:rPr>
              <a:t>service attack, the system may be able to respond in such a way as to halt the</a:t>
            </a:r>
          </a:p>
          <a:p>
            <a:r>
              <a:rPr lang="en-US" sz="1200" b="0" i="0" u="none" strike="noStrike" kern="1200" baseline="0" dirty="0">
                <a:solidFill>
                  <a:schemeClr val="tx1"/>
                </a:solidFill>
                <a:latin typeface="Arial" pitchFamily="-107" charset="0"/>
                <a:ea typeface="+mn-ea"/>
                <a:cs typeface="+mn-cs"/>
              </a:rPr>
              <a:t>attack and prevent further damage.</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Recovery:  An example of recovery is the use of backup systems, so that if data</a:t>
            </a:r>
          </a:p>
          <a:p>
            <a:r>
              <a:rPr lang="en-US" sz="1200" b="0" i="0" u="none" strike="noStrike" kern="1200" baseline="0" dirty="0">
                <a:solidFill>
                  <a:schemeClr val="tx1"/>
                </a:solidFill>
                <a:latin typeface="Arial" pitchFamily="-107" charset="0"/>
                <a:ea typeface="+mn-ea"/>
                <a:cs typeface="+mn-cs"/>
              </a:rPr>
              <a:t>integrity is compromised, a prior, correct copy of the data can be reloaded.</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The NIST Computer Security Handbook [NIST95] defines assurance  as the</a:t>
            </a:r>
          </a:p>
          <a:p>
            <a:r>
              <a:rPr lang="en-US" sz="1200" b="0" i="0" u="none" strike="noStrike" kern="1200" baseline="0" dirty="0">
                <a:solidFill>
                  <a:schemeClr val="tx1"/>
                </a:solidFill>
                <a:latin typeface="Arial" pitchFamily="-107" charset="0"/>
                <a:ea typeface="+mn-ea"/>
                <a:cs typeface="+mn-cs"/>
              </a:rPr>
              <a:t>degree of confidence one has that the security measures, both technical and operational,</a:t>
            </a:r>
          </a:p>
          <a:p>
            <a:r>
              <a:rPr lang="en-US" sz="1200" b="0" i="0" u="none" strike="noStrike" kern="1200" baseline="0" dirty="0">
                <a:solidFill>
                  <a:schemeClr val="tx1"/>
                </a:solidFill>
                <a:latin typeface="Arial" pitchFamily="-107" charset="0"/>
                <a:ea typeface="+mn-ea"/>
                <a:cs typeface="+mn-cs"/>
              </a:rPr>
              <a:t>work as intended to protect the system and the information it processes. This</a:t>
            </a:r>
          </a:p>
          <a:p>
            <a:r>
              <a:rPr lang="en-US" sz="1200" b="0" i="0" u="none" strike="noStrike" kern="1200" baseline="0" dirty="0">
                <a:solidFill>
                  <a:schemeClr val="tx1"/>
                </a:solidFill>
                <a:latin typeface="Arial" pitchFamily="-107" charset="0"/>
                <a:ea typeface="+mn-ea"/>
                <a:cs typeface="+mn-cs"/>
              </a:rPr>
              <a:t>encompasses both system design and system implementation. Thus, assurance deals</a:t>
            </a:r>
          </a:p>
          <a:p>
            <a:r>
              <a:rPr lang="en-US" sz="1200" b="0" i="0" u="none" strike="noStrike" kern="1200" baseline="0" dirty="0">
                <a:solidFill>
                  <a:schemeClr val="tx1"/>
                </a:solidFill>
                <a:latin typeface="Arial" pitchFamily="-107" charset="0"/>
                <a:ea typeface="+mn-ea"/>
                <a:cs typeface="+mn-cs"/>
              </a:rPr>
              <a:t>with the questions, “Does the security system design meet its requirements?” and</a:t>
            </a:r>
          </a:p>
          <a:p>
            <a:r>
              <a:rPr lang="en-US" sz="1200" b="0" i="0" u="none" strike="noStrike" kern="1200" baseline="0" dirty="0">
                <a:solidFill>
                  <a:schemeClr val="tx1"/>
                </a:solidFill>
                <a:latin typeface="Arial" pitchFamily="-107" charset="0"/>
                <a:ea typeface="+mn-ea"/>
                <a:cs typeface="+mn-cs"/>
              </a:rPr>
              <a:t>“Does the security system implementation meet its specifications?”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Note that assurance is expressed as a degree of confidence, not in terms of a formal</a:t>
            </a:r>
          </a:p>
          <a:p>
            <a:r>
              <a:rPr lang="en-US" sz="1200" b="0" i="0" u="none" strike="noStrike" kern="1200" baseline="0" dirty="0">
                <a:solidFill>
                  <a:schemeClr val="tx1"/>
                </a:solidFill>
                <a:latin typeface="Arial" pitchFamily="-107" charset="0"/>
                <a:ea typeface="+mn-ea"/>
                <a:cs typeface="+mn-cs"/>
              </a:rPr>
              <a:t>proof that a design or implementation is correct. The state of the art in proving</a:t>
            </a:r>
          </a:p>
          <a:p>
            <a:r>
              <a:rPr lang="en-US" sz="1200" b="0" i="0" u="none" strike="noStrike" kern="1200" baseline="0" dirty="0">
                <a:solidFill>
                  <a:schemeClr val="tx1"/>
                </a:solidFill>
                <a:latin typeface="Arial" pitchFamily="-107" charset="0"/>
                <a:ea typeface="+mn-ea"/>
                <a:cs typeface="+mn-cs"/>
              </a:rPr>
              <a:t>designs and implementations is such that it is not possible to provide absolute proof.</a:t>
            </a:r>
          </a:p>
          <a:p>
            <a:r>
              <a:rPr lang="en-US" sz="1200" b="0" i="0" u="none" strike="noStrike" kern="1200" baseline="0" dirty="0">
                <a:solidFill>
                  <a:schemeClr val="tx1"/>
                </a:solidFill>
                <a:latin typeface="Arial" pitchFamily="-107" charset="0"/>
                <a:ea typeface="+mn-ea"/>
                <a:cs typeface="+mn-cs"/>
              </a:rPr>
              <a:t>Much work has been done in developing formal models that define requirements and</a:t>
            </a:r>
          </a:p>
          <a:p>
            <a:r>
              <a:rPr lang="en-US" sz="1200" b="0" i="0" u="none" strike="noStrike" kern="1200" baseline="0" dirty="0">
                <a:solidFill>
                  <a:schemeClr val="tx1"/>
                </a:solidFill>
                <a:latin typeface="Arial" pitchFamily="-107" charset="0"/>
                <a:ea typeface="+mn-ea"/>
                <a:cs typeface="+mn-cs"/>
              </a:rPr>
              <a:t>characterize designs and implementations, together with logical and mathematical</a:t>
            </a:r>
          </a:p>
          <a:p>
            <a:r>
              <a:rPr lang="en-US" sz="1200" b="0" i="0" u="none" strike="noStrike" kern="1200" baseline="0" dirty="0">
                <a:solidFill>
                  <a:schemeClr val="tx1"/>
                </a:solidFill>
                <a:latin typeface="Arial" pitchFamily="-107" charset="0"/>
                <a:ea typeface="+mn-ea"/>
                <a:cs typeface="+mn-cs"/>
              </a:rPr>
              <a:t>techniques for addressing these issues. But assurance is still a matter of degree.</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Evaluation  is the process of examining a computer product or system with</a:t>
            </a:r>
          </a:p>
          <a:p>
            <a:r>
              <a:rPr lang="en-US" sz="1200" b="0" i="0" u="none" strike="noStrike" kern="1200" baseline="0" dirty="0">
                <a:solidFill>
                  <a:schemeClr val="tx1"/>
                </a:solidFill>
                <a:latin typeface="Arial" pitchFamily="-107" charset="0"/>
                <a:ea typeface="+mn-ea"/>
                <a:cs typeface="+mn-cs"/>
              </a:rPr>
              <a:t>respect to certain criteria. Evaluation involves testing and may also involve formal</a:t>
            </a:r>
          </a:p>
          <a:p>
            <a:r>
              <a:rPr lang="en-US" sz="1200" b="0" i="0" u="none" strike="noStrike" kern="1200" baseline="0" dirty="0">
                <a:solidFill>
                  <a:schemeClr val="tx1"/>
                </a:solidFill>
                <a:latin typeface="Arial" pitchFamily="-107" charset="0"/>
                <a:ea typeface="+mn-ea"/>
                <a:cs typeface="+mn-cs"/>
              </a:rPr>
              <a:t>analytic or mathematical techniques. The central thrust of work in this area is</a:t>
            </a:r>
          </a:p>
          <a:p>
            <a:r>
              <a:rPr lang="en-US" sz="1200" b="0" i="0" u="none" strike="noStrike" kern="1200" baseline="0" dirty="0">
                <a:solidFill>
                  <a:schemeClr val="tx1"/>
                </a:solidFill>
                <a:latin typeface="Arial" pitchFamily="-107" charset="0"/>
                <a:ea typeface="+mn-ea"/>
                <a:cs typeface="+mn-cs"/>
              </a:rPr>
              <a:t>the development of evaluation criteria that can be applied to any security system</a:t>
            </a:r>
          </a:p>
          <a:p>
            <a:r>
              <a:rPr lang="en-US" sz="1200" b="0" i="0" u="none" strike="noStrike" kern="1200" baseline="0" dirty="0">
                <a:solidFill>
                  <a:schemeClr val="tx1"/>
                </a:solidFill>
                <a:latin typeface="Arial" pitchFamily="-107" charset="0"/>
                <a:ea typeface="+mn-ea"/>
                <a:cs typeface="+mn-cs"/>
              </a:rPr>
              <a:t>(encompassing security services and mechanisms) and that are broadly supported</a:t>
            </a:r>
          </a:p>
          <a:p>
            <a:r>
              <a:rPr lang="en-US" sz="1200" b="0" i="0" u="none" strike="noStrike" kern="1200" baseline="0" dirty="0">
                <a:solidFill>
                  <a:schemeClr val="tx1"/>
                </a:solidFill>
                <a:latin typeface="Arial" pitchFamily="-107" charset="0"/>
                <a:ea typeface="+mn-ea"/>
                <a:cs typeface="+mn-cs"/>
              </a:rPr>
              <a:t>for making product comparisons.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1962239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An important element in many computer security services and applications is the</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use of cryptographic algorithms. This chapter provides an overview of the various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types of algorithms, together with a discussion of their applicability. For each type</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of algorithm, we introduce the most important standardized algorithms in common</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use. For the technical details of the algorithms themselves, see Part Four.</a:t>
            </a:r>
          </a:p>
          <a:p>
            <a:pPr eaLnBrk="1" hangingPunct="1">
              <a:defRPr/>
            </a:pPr>
            <a:endParaRPr lang="en-US" sz="1200" kern="1200" dirty="0">
              <a:solidFill>
                <a:schemeClr val="tx1"/>
              </a:solidFill>
              <a:latin typeface="Arial" pitchFamily="-108" charset="0"/>
              <a:ea typeface="ＭＳ Ｐゴシック" pitchFamily="33" charset="-128"/>
              <a:cs typeface="ＭＳ Ｐゴシック" pitchFamily="33" charset="-128"/>
            </a:endParaRP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We begin with symmetric encryption, which is used in the widest variety of</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contexts, primarily to provide confidentiality. Next, we examine secure hash functions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and discuss their use in message authentication. The next section examines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public-key encryption, also known as asymmetric encryption. We then discuss the</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two most important applications of public-key encryption, namely digital signatures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and key management. In the case of digital signatures, asymmetric encryption and</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secure hash functions are combined to produce an extremely useful tool.</a:t>
            </a:r>
          </a:p>
          <a:p>
            <a:pPr eaLnBrk="1" hangingPunct="1">
              <a:defRPr/>
            </a:pPr>
            <a:endParaRPr lang="en-US" sz="1200" kern="1200" dirty="0">
              <a:solidFill>
                <a:schemeClr val="tx1"/>
              </a:solidFill>
              <a:latin typeface="Arial" pitchFamily="-108" charset="0"/>
              <a:ea typeface="ＭＳ Ｐゴシック" pitchFamily="33" charset="-128"/>
              <a:cs typeface="ＭＳ Ｐゴシック" pitchFamily="33" charset="-128"/>
            </a:endParaRP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Finally, in this chapter we provide an example of an application area for cryptographic</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algorithms by looking at the encryption of stored data.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21</a:t>
            </a:fld>
            <a:endParaRPr lang="en-AU" dirty="0">
              <a:solidFill>
                <a:srgbClr val="000000"/>
              </a:solidFill>
            </a:endParaRPr>
          </a:p>
        </p:txBody>
      </p:sp>
    </p:spTree>
    <p:extLst>
      <p:ext uri="{BB962C8B-B14F-4D97-AF65-F5344CB8AC3E}">
        <p14:creationId xmlns:p14="http://schemas.microsoft.com/office/powerpoint/2010/main" val="3043244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22</a:t>
            </a:fld>
            <a:endParaRPr lang="en-AU">
              <a:latin typeface="Arial" pitchFamily="-110"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latin typeface="Arial" pitchFamily="-110" charset="0"/>
                <a:ea typeface="ＭＳ Ｐゴシック" pitchFamily="-110" charset="-128"/>
                <a:cs typeface="ＭＳ Ｐゴシック" pitchFamily="-110" charset="-128"/>
              </a:rPr>
              <a:t>There are two general approaches to attacking a symmetric encryption</a:t>
            </a:r>
          </a:p>
          <a:p>
            <a:pPr eaLnBrk="1" hangingPunct="1"/>
            <a:r>
              <a:rPr lang="en-US" b="0" dirty="0">
                <a:latin typeface="Arial" pitchFamily="-110" charset="0"/>
                <a:ea typeface="ＭＳ Ｐゴシック" pitchFamily="-110" charset="-128"/>
                <a:cs typeface="ＭＳ Ｐゴシック" pitchFamily="-110" charset="-128"/>
              </a:rPr>
              <a:t>scheme. The first attack is known as cryptanalysis. Cryptanalytic attacks rely on</a:t>
            </a:r>
          </a:p>
          <a:p>
            <a:pPr eaLnBrk="1" hangingPunct="1"/>
            <a:r>
              <a:rPr lang="en-US" b="0" dirty="0">
                <a:latin typeface="Arial" pitchFamily="-110" charset="0"/>
                <a:ea typeface="ＭＳ Ｐゴシック" pitchFamily="-110" charset="-128"/>
                <a:cs typeface="ＭＳ Ｐゴシック" pitchFamily="-110" charset="-128"/>
              </a:rPr>
              <a:t>the nature of the algorithm plus perhaps some knowledge of the general characteristics</a:t>
            </a:r>
          </a:p>
          <a:p>
            <a:pPr eaLnBrk="1" hangingPunct="1"/>
            <a:r>
              <a:rPr lang="en-US" b="0" dirty="0">
                <a:latin typeface="Arial" pitchFamily="-110" charset="0"/>
                <a:ea typeface="ＭＳ Ｐゴシック" pitchFamily="-110" charset="-128"/>
                <a:cs typeface="ＭＳ Ｐゴシック" pitchFamily="-110" charset="-128"/>
              </a:rPr>
              <a:t>of the plaintext or even some sample plaintext-</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pairs. This type of</a:t>
            </a:r>
          </a:p>
          <a:p>
            <a:pPr eaLnBrk="1" hangingPunct="1"/>
            <a:r>
              <a:rPr lang="en-US" b="0" dirty="0">
                <a:latin typeface="Arial" pitchFamily="-110" charset="0"/>
                <a:ea typeface="ＭＳ Ｐゴシック" pitchFamily="-110" charset="-128"/>
                <a:cs typeface="ＭＳ Ｐゴシック" pitchFamily="-110" charset="-128"/>
              </a:rPr>
              <a:t>attack exploits the characteristics of the algorithm to attempt to deduce a specific</a:t>
            </a:r>
          </a:p>
          <a:p>
            <a:pPr eaLnBrk="1" hangingPunct="1"/>
            <a:r>
              <a:rPr lang="en-US" b="0" dirty="0">
                <a:latin typeface="Arial" pitchFamily="-110" charset="0"/>
                <a:ea typeface="ＭＳ Ｐゴシック" pitchFamily="-110" charset="-128"/>
                <a:cs typeface="ＭＳ Ｐゴシック" pitchFamily="-110" charset="-128"/>
              </a:rPr>
              <a:t>plaintext or to deduce the key being used. If the attack succeeds in deducing the</a:t>
            </a:r>
          </a:p>
          <a:p>
            <a:pPr eaLnBrk="1" hangingPunct="1"/>
            <a:r>
              <a:rPr lang="en-US" b="0" dirty="0">
                <a:latin typeface="Arial" pitchFamily="-110" charset="0"/>
                <a:ea typeface="ＭＳ Ｐゴシック" pitchFamily="-110" charset="-128"/>
                <a:cs typeface="ＭＳ Ｐゴシック" pitchFamily="-110" charset="-128"/>
              </a:rPr>
              <a:t>key, the effect is catastrophic: All future and past messages encrypted with that key</a:t>
            </a:r>
          </a:p>
          <a:p>
            <a:pPr eaLnBrk="1" hangingPunct="1"/>
            <a:r>
              <a:rPr lang="en-US" b="0" dirty="0">
                <a:latin typeface="Arial" pitchFamily="-110" charset="0"/>
                <a:ea typeface="ＭＳ Ｐゴシック" pitchFamily="-110" charset="-128"/>
                <a:cs typeface="ＭＳ Ｐゴシック" pitchFamily="-110" charset="-128"/>
              </a:rPr>
              <a:t>are compromised.</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The second method, known as the brute-force attack, is to try every possible</a:t>
            </a:r>
          </a:p>
          <a:p>
            <a:pPr eaLnBrk="1" hangingPunct="1"/>
            <a:r>
              <a:rPr lang="en-US" b="0" dirty="0">
                <a:latin typeface="Arial" pitchFamily="-110" charset="0"/>
                <a:ea typeface="ＭＳ Ｐゴシック" pitchFamily="-110" charset="-128"/>
                <a:cs typeface="ＭＳ Ｐゴシック" pitchFamily="-110" charset="-128"/>
              </a:rPr>
              <a:t>key on a piece of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until an intelligible translation into plaintext is obtained.</a:t>
            </a:r>
          </a:p>
          <a:p>
            <a:pPr eaLnBrk="1" hangingPunct="1"/>
            <a:r>
              <a:rPr lang="en-US" b="0" dirty="0">
                <a:latin typeface="Arial" pitchFamily="-110" charset="0"/>
                <a:ea typeface="ＭＳ Ｐゴシック" pitchFamily="-110" charset="-128"/>
                <a:cs typeface="ＭＳ Ｐゴシック" pitchFamily="-110" charset="-128"/>
              </a:rPr>
              <a:t>On average, half of all possible keys must be tried to achieve success. </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53908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23</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Table 2.2 shows how much time is required for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 brute-force attack for various key sizes. As can be seen, a single PC can break</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DES in about a year; if multiple PCs work in parallel, the time is drastically shortened.</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And today’s supercomputers should be able to find a key in about an hour.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Key sizes of 128 bits or greater are effectively unbreakable using simply a brute-force</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approach. Even if we managed to speed up the attacking system by a factor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of 1 trillion (10</a:t>
            </a:r>
            <a:r>
              <a:rPr lang="en-US" sz="1200" b="0" i="0" u="none" strike="noStrike" kern="1200" baseline="30000" dirty="0">
                <a:solidFill>
                  <a:schemeClr val="tx1"/>
                </a:solidFill>
                <a:latin typeface="Arial" pitchFamily="-108" charset="0"/>
                <a:ea typeface="ＭＳ Ｐゴシック" pitchFamily="33" charset="-128"/>
                <a:cs typeface="ＭＳ Ｐゴシック" pitchFamily="33" charset="-128"/>
              </a:rPr>
              <a:t>12</a:t>
            </a:r>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 it would still take over 100,000 years to break a code using a</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128-bit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06557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24</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a:t>
            </a:r>
          </a:p>
          <a:p>
            <a:r>
              <a:rPr lang="en-US" dirty="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a:latin typeface="Arial" pitchFamily="-110" charset="0"/>
                <a:ea typeface="ＭＳ Ｐゴシック" pitchFamily="-110" charset="-128"/>
                <a:cs typeface="ＭＳ Ｐゴシック" pitchFamily="-110" charset="-128"/>
              </a:rPr>
              <a:t>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a:latin typeface="Arial" pitchFamily="-110" charset="0"/>
                <a:ea typeface="ＭＳ Ｐゴシック" pitchFamily="-110" charset="-128"/>
                <a:cs typeface="ＭＳ Ｐゴシック" pitchFamily="-110" charset="-128"/>
              </a:rPr>
              <a:t>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a:latin typeface="Arial" pitchFamily="-110" charset="0"/>
                <a:ea typeface="ＭＳ Ｐゴシック" pitchFamily="-110" charset="-128"/>
                <a:cs typeface="ＭＳ Ｐゴシック" pitchFamily="-110" charset="-128"/>
              </a:rPr>
              <a:t>a larger block size is desirable.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9115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25</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Because of its drawbacks, 3DES is not a</a:t>
            </a:r>
          </a:p>
          <a:p>
            <a:r>
              <a:rPr lang="en-US" dirty="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a:latin typeface="Arial" pitchFamily="-110" charset="0"/>
                <a:ea typeface="ＭＳ Ｐゴシック" pitchFamily="-110" charset="-128"/>
                <a:cs typeface="ＭＳ Ｐゴシック" pitchFamily="-110" charset="-128"/>
              </a:rPr>
              <a:t>selected </a:t>
            </a:r>
            <a:r>
              <a:rPr lang="en-US" dirty="0" err="1">
                <a:latin typeface="Arial" pitchFamily="-110" charset="0"/>
                <a:ea typeface="ＭＳ Ｐゴシック" pitchFamily="-110" charset="-128"/>
                <a:cs typeface="ＭＳ Ｐゴシック" pitchFamily="-110" charset="-128"/>
              </a:rPr>
              <a:t>Rijndael</a:t>
            </a:r>
            <a:r>
              <a:rPr lang="en-US" dirty="0">
                <a:latin typeface="Arial" pitchFamily="-110" charset="0"/>
                <a:ea typeface="ＭＳ Ｐゴシック" pitchFamily="-110" charset="-128"/>
                <a:cs typeface="ＭＳ Ｐゴシック" pitchFamily="-110" charset="-128"/>
              </a:rPr>
              <a:t> as the proposed AES algorithm. AES is now widely available in</a:t>
            </a:r>
          </a:p>
          <a:p>
            <a:r>
              <a:rPr lang="en-US" dirty="0">
                <a:latin typeface="Arial" pitchFamily="-110" charset="0"/>
                <a:ea typeface="ＭＳ Ｐゴシック" pitchFamily="-110" charset="-128"/>
                <a:cs typeface="ＭＳ Ｐゴシック" pitchFamily="-110" charset="-128"/>
              </a:rPr>
              <a:t>commercial products. AES is described in detail in Chapter 20.</a:t>
            </a:r>
            <a:endParaRPr lang="en-US" dirty="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03440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a:t>Typically, symmetric encryption is applied to a</a:t>
            </a:r>
          </a:p>
          <a:p>
            <a:pPr>
              <a:defRPr/>
            </a:pPr>
            <a:r>
              <a:rPr lang="en-US" dirty="0"/>
              <a:t>unit of data larger than a single 64-bit or 128-bit block. E-mail messages, network</a:t>
            </a:r>
          </a:p>
          <a:p>
            <a:pPr>
              <a:defRPr/>
            </a:pPr>
            <a:r>
              <a:rPr lang="en-US" dirty="0"/>
              <a:t>packets, database records, and other plaintext sources must be broken up into a</a:t>
            </a:r>
          </a:p>
          <a:p>
            <a:pPr>
              <a:defRPr/>
            </a:pPr>
            <a:r>
              <a:rPr lang="en-US" dirty="0"/>
              <a:t>series of fixed-length block for encryption by a symmetric block cipher. The simplest</a:t>
            </a:r>
          </a:p>
          <a:p>
            <a:pPr>
              <a:defRPr/>
            </a:pPr>
            <a:r>
              <a:rPr lang="en-US" dirty="0"/>
              <a:t>approach to multiple-block encryption is known as electronic codebook (ECB)</a:t>
            </a:r>
          </a:p>
          <a:p>
            <a:pPr>
              <a:defRPr/>
            </a:pPr>
            <a:r>
              <a:rPr lang="en-US" dirty="0"/>
              <a:t>mode, in which plaintext is handled </a:t>
            </a:r>
            <a:r>
              <a:rPr lang="en-US" i="1" dirty="0" err="1"/>
              <a:t>b</a:t>
            </a:r>
            <a:r>
              <a:rPr lang="en-US" i="1" dirty="0"/>
              <a:t> bits at a time and each block of plaintext is</a:t>
            </a:r>
          </a:p>
          <a:p>
            <a:pPr>
              <a:defRPr/>
            </a:pPr>
            <a:r>
              <a:rPr lang="en-US" dirty="0"/>
              <a:t>encrypted using the same key. Typically </a:t>
            </a:r>
            <a:r>
              <a:rPr lang="en-US" i="1" dirty="0"/>
              <a:t>b =64 or b =128</a:t>
            </a:r>
            <a:endParaRPr lang="en-US" dirty="0"/>
          </a:p>
          <a:p>
            <a:pPr>
              <a:defRPr/>
            </a:pPr>
            <a:endParaRPr lang="en-US" dirty="0"/>
          </a:p>
          <a:p>
            <a:pPr>
              <a:defRPr/>
            </a:pPr>
            <a:r>
              <a:rPr lang="en-US" dirty="0"/>
              <a:t>For lengthy messages, the ECB mode may not be secure. A cryptanalyst may</a:t>
            </a:r>
          </a:p>
          <a:p>
            <a:pPr>
              <a:defRPr/>
            </a:pPr>
            <a:r>
              <a:rPr lang="en-US" dirty="0"/>
              <a:t>be able to exploit regularities in the plaintext to ease the task of decryption. For</a:t>
            </a:r>
          </a:p>
          <a:p>
            <a:pPr>
              <a:defRPr/>
            </a:pPr>
            <a:r>
              <a:rPr lang="en-US" dirty="0"/>
              <a:t>example, if it is known that the message always starts out with certain predefined</a:t>
            </a:r>
          </a:p>
          <a:p>
            <a:pPr>
              <a:defRPr/>
            </a:pPr>
            <a:r>
              <a:rPr lang="en-US" dirty="0"/>
              <a:t>fields, then the cryptanalyst may have a number of known plaintext-</a:t>
            </a:r>
            <a:r>
              <a:rPr lang="en-US" dirty="0" err="1"/>
              <a:t>ciphertext</a:t>
            </a:r>
            <a:r>
              <a:rPr lang="en-US" dirty="0"/>
              <a:t> pairs</a:t>
            </a:r>
          </a:p>
          <a:p>
            <a:pPr>
              <a:defRPr/>
            </a:pPr>
            <a:r>
              <a:rPr lang="en-US" dirty="0"/>
              <a:t>to work with.</a:t>
            </a:r>
          </a:p>
          <a:p>
            <a:pPr>
              <a:defRPr/>
            </a:pPr>
            <a:endParaRPr lang="en-US" dirty="0"/>
          </a:p>
          <a:p>
            <a:pPr>
              <a:defRPr/>
            </a:pPr>
            <a:r>
              <a:rPr lang="en-US" dirty="0"/>
              <a:t>To increase the security of symmetric block encryption for large sequences</a:t>
            </a:r>
          </a:p>
          <a:p>
            <a:pPr>
              <a:defRPr/>
            </a:pPr>
            <a:r>
              <a:rPr lang="en-US" dirty="0"/>
              <a:t>of data, a number of alternative techniques have been developed, called </a:t>
            </a:r>
            <a:r>
              <a:rPr lang="en-US" b="1" dirty="0"/>
              <a:t>modes of</a:t>
            </a:r>
          </a:p>
          <a:p>
            <a:pPr>
              <a:defRPr/>
            </a:pPr>
            <a:r>
              <a:rPr lang="en-US" b="1" dirty="0"/>
              <a:t>operation. </a:t>
            </a:r>
            <a:r>
              <a:rPr lang="en-US" dirty="0"/>
              <a:t>These modes overcome the weaknesses of ECB; each mode has its own</a:t>
            </a:r>
          </a:p>
          <a:p>
            <a:pPr>
              <a:defRPr/>
            </a:pPr>
            <a:r>
              <a:rPr lang="en-US" dirty="0"/>
              <a:t>particular advantages. This topic is explored in Chapter 20.</a:t>
            </a:r>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26</a:t>
            </a:fld>
            <a:endParaRPr lang="en-AU">
              <a:latin typeface="Arial" pitchFamily="-110" charset="0"/>
            </a:endParaRPr>
          </a:p>
        </p:txBody>
      </p:sp>
    </p:spTree>
    <p:extLst>
      <p:ext uri="{BB962C8B-B14F-4D97-AF65-F5344CB8AC3E}">
        <p14:creationId xmlns:p14="http://schemas.microsoft.com/office/powerpoint/2010/main" val="210985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A </a:t>
            </a:r>
            <a:r>
              <a:rPr lang="en-US" i="1" dirty="0"/>
              <a:t>block cipher processes the input one block of elements at a time, producing an</a:t>
            </a:r>
          </a:p>
          <a:p>
            <a:pPr>
              <a:defRPr/>
            </a:pPr>
            <a:r>
              <a:rPr lang="en-US" dirty="0"/>
              <a:t>output block for each input block. A </a:t>
            </a:r>
            <a:r>
              <a:rPr lang="en-US" i="1" dirty="0"/>
              <a:t>stream cipher processes the input elements</a:t>
            </a:r>
          </a:p>
          <a:p>
            <a:pPr>
              <a:defRPr/>
            </a:pPr>
            <a:r>
              <a:rPr lang="en-US" dirty="0"/>
              <a:t>continuously, producing output one element at a time, as it goes along. Although</a:t>
            </a:r>
          </a:p>
          <a:p>
            <a:pPr>
              <a:defRPr/>
            </a:pPr>
            <a:r>
              <a:rPr lang="en-US" dirty="0"/>
              <a:t>block ciphers are far more common, there are certain applications in which a stream</a:t>
            </a:r>
          </a:p>
          <a:p>
            <a:pPr>
              <a:defRPr/>
            </a:pPr>
            <a:r>
              <a:rPr lang="en-US" dirty="0"/>
              <a:t>cipher is more appropriate. Examples are given subsequently in this book.</a:t>
            </a:r>
          </a:p>
          <a:p>
            <a:pPr>
              <a:defRPr/>
            </a:pPr>
            <a:endParaRPr lang="en-US" dirty="0"/>
          </a:p>
          <a:p>
            <a:pPr>
              <a:defRPr/>
            </a:pPr>
            <a:r>
              <a:rPr lang="en-US" dirty="0"/>
              <a:t>A typical stream cipher encrypts plaintext one byte at a time, although a stream</a:t>
            </a:r>
          </a:p>
          <a:p>
            <a:pPr>
              <a:defRPr/>
            </a:pPr>
            <a:r>
              <a:rPr lang="en-US" dirty="0"/>
              <a:t>cipher may be designed to operate on one bit at a time or on units larger than a byte</a:t>
            </a:r>
          </a:p>
          <a:p>
            <a:pPr>
              <a:defRPr/>
            </a:pPr>
            <a:r>
              <a:rPr lang="en-US" dirty="0"/>
              <a:t>at a time. </a:t>
            </a:r>
          </a:p>
          <a:p>
            <a:pPr>
              <a:defRPr/>
            </a:pPr>
            <a:endParaRPr lang="en-US" dirty="0"/>
          </a:p>
          <a:p>
            <a:pPr>
              <a:defRPr/>
            </a:pPr>
            <a:r>
              <a:rPr lang="en-US" dirty="0"/>
              <a:t>With a properly designed pseudorandom number generator, a stream cipher</a:t>
            </a:r>
          </a:p>
          <a:p>
            <a:pPr>
              <a:defRPr/>
            </a:pPr>
            <a:r>
              <a:rPr lang="en-US" dirty="0"/>
              <a:t>can be as secure as block cipher of comparable key length. The primary advantage</a:t>
            </a:r>
          </a:p>
          <a:p>
            <a:pPr>
              <a:defRPr/>
            </a:pPr>
            <a:r>
              <a:rPr lang="en-US" dirty="0"/>
              <a:t>of a stream cipher is that stream ciphers are almost always faster and use far less</a:t>
            </a:r>
          </a:p>
          <a:p>
            <a:pPr>
              <a:defRPr/>
            </a:pPr>
            <a:r>
              <a:rPr lang="en-US" dirty="0"/>
              <a:t>code than do block ciphers. The advantage of a block cipher is that you can reuse</a:t>
            </a:r>
          </a:p>
          <a:p>
            <a:pPr>
              <a:defRPr/>
            </a:pPr>
            <a:r>
              <a:rPr lang="en-US" dirty="0"/>
              <a:t>keys. For applications that require encryption/decryption of a stream of data, such as</a:t>
            </a:r>
          </a:p>
          <a:p>
            <a:pPr>
              <a:defRPr/>
            </a:pPr>
            <a:r>
              <a:rPr lang="en-US" dirty="0"/>
              <a:t>over a data communications channel or a browser/Web link, a stream cipher might</a:t>
            </a:r>
          </a:p>
          <a:p>
            <a:pPr>
              <a:defRPr/>
            </a:pPr>
            <a:r>
              <a:rPr lang="en-US" dirty="0"/>
              <a:t>be the better alternative. For applications that deal with blocks of data, such as file</a:t>
            </a:r>
          </a:p>
          <a:p>
            <a:pPr>
              <a:defRPr/>
            </a:pPr>
            <a:r>
              <a:rPr lang="en-US" dirty="0"/>
              <a:t>transfer, e-mail, and database, block ciphers may be more appropriate. However,</a:t>
            </a:r>
          </a:p>
          <a:p>
            <a:pPr>
              <a:defRPr/>
            </a:pPr>
            <a:r>
              <a:rPr lang="en-US" dirty="0"/>
              <a:t>either type of cipher can be used in virtually any application.</a:t>
            </a:r>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27</a:t>
            </a:fld>
            <a:endParaRPr lang="en-AU">
              <a:latin typeface="Arial" pitchFamily="-110" charset="0"/>
            </a:endParaRPr>
          </a:p>
        </p:txBody>
      </p:sp>
    </p:spTree>
    <p:extLst>
      <p:ext uri="{BB962C8B-B14F-4D97-AF65-F5344CB8AC3E}">
        <p14:creationId xmlns:p14="http://schemas.microsoft.com/office/powerpoint/2010/main" val="4032457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28</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a:latin typeface="Arial" pitchFamily="-110" charset="0"/>
                <a:ea typeface="ＭＳ Ｐゴシック" pitchFamily="-110" charset="-128"/>
                <a:cs typeface="ＭＳ Ｐゴシック" pitchFamily="-110" charset="-128"/>
              </a:rPr>
              <a:t>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a:latin typeface="Arial" pitchFamily="-110" charset="0"/>
                <a:ea typeface="ＭＳ Ｐゴシック" pitchFamily="-110" charset="-128"/>
                <a:cs typeface="ＭＳ Ｐゴシック" pitchFamily="-110" charset="-128"/>
              </a:rPr>
              <a:t>reorders the blocks of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then each block will still decrypt successfully.</a:t>
            </a:r>
          </a:p>
          <a:p>
            <a:r>
              <a:rPr lang="en-US" dirty="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63878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29</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One authentication technique involves</a:t>
            </a:r>
          </a:p>
          <a:p>
            <a:r>
              <a:rPr lang="en-US" dirty="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a:latin typeface="Arial" pitchFamily="-110" charset="0"/>
                <a:ea typeface="ＭＳ Ｐゴシック" pitchFamily="-110" charset="-128"/>
                <a:cs typeface="ＭＳ Ｐゴシック" pitchFamily="-110" charset="-128"/>
              </a:rPr>
              <a:t>two communicating parties, say A and B, share a common secret key </a:t>
            </a:r>
            <a:r>
              <a:rPr lang="en-US" i="1" dirty="0">
                <a:latin typeface="Arial" pitchFamily="-110" charset="0"/>
                <a:ea typeface="ＭＳ Ｐゴシック" pitchFamily="-110" charset="-128"/>
                <a:cs typeface="ＭＳ Ｐゴシック" pitchFamily="-110" charset="-128"/>
              </a:rPr>
              <a:t>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When</a:t>
            </a:r>
          </a:p>
          <a:p>
            <a:r>
              <a:rPr lang="en-US" dirty="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a:latin typeface="Arial" pitchFamily="-110" charset="0"/>
                <a:ea typeface="ＭＳ Ｐゴシック" pitchFamily="-110" charset="-128"/>
                <a:cs typeface="ＭＳ Ｐゴシック" pitchFamily="-110" charset="-128"/>
              </a:rPr>
              <a:t>complex function of the message and the key: MAC</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F(K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M). The message</a:t>
            </a:r>
          </a:p>
          <a:p>
            <a:r>
              <a:rPr lang="en-US" dirty="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a:latin typeface="Arial" pitchFamily="-110" charset="0"/>
                <a:ea typeface="ＭＳ Ｐゴシック" pitchFamily="-110" charset="-128"/>
                <a:cs typeface="ＭＳ Ｐゴシック" pitchFamily="-110" charset="-128"/>
              </a:rPr>
              <a:t>(Figure 2.3). If we assume that only the receiver and the sender know the identity of</a:t>
            </a:r>
          </a:p>
          <a:p>
            <a:r>
              <a:rPr lang="en-US" dirty="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dirty="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dirty="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dirty="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dirty="0">
                <a:latin typeface="Arial" pitchFamily="-110" charset="0"/>
                <a:ea typeface="ＭＳ Ｐゴシック" pitchFamily="-110" charset="-128"/>
                <a:cs typeface="ＭＳ Ｐゴシック" pitchFamily="-110" charset="-128"/>
              </a:rPr>
              <a:t>the alterations in the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dirty="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dirty="0">
                <a:latin typeface="Arial" pitchFamily="-110" charset="0"/>
                <a:ea typeface="ＭＳ Ｐゴシック" pitchFamily="-110" charset="-128"/>
                <a:cs typeface="ＭＳ Ｐゴシック" pitchFamily="-110" charset="-128"/>
              </a:rPr>
              <a:t>proper code.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If the message includes a sequence number (such as is used with X.25, HDLC,</a:t>
            </a:r>
          </a:p>
          <a:p>
            <a:r>
              <a:rPr lang="en-US" dirty="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a:latin typeface="Arial" pitchFamily="-110" charset="0"/>
                <a:ea typeface="ＭＳ Ｐゴシック" pitchFamily="-110" charset="-128"/>
                <a:cs typeface="ＭＳ Ｐゴシック" pitchFamily="-110" charset="-128"/>
              </a:rPr>
              <a:t>an attacker cannot successfully alter the sequence number.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number of algorithms could be used to generate the code. The NIST specification,</a:t>
            </a:r>
          </a:p>
          <a:p>
            <a:r>
              <a:rPr lang="en-US" dirty="0">
                <a:latin typeface="Arial" pitchFamily="-110" charset="0"/>
                <a:ea typeface="ＭＳ Ｐゴシック" pitchFamily="-110" charset="-128"/>
                <a:cs typeface="ＭＳ Ｐゴシック" pitchFamily="-110" charset="-128"/>
              </a:rPr>
              <a:t>FIPS PUB 113, recommends the use of DES. DES is used to generate an</a:t>
            </a:r>
          </a:p>
          <a:p>
            <a:r>
              <a:rPr lang="en-US" dirty="0">
                <a:latin typeface="Arial" pitchFamily="-110" charset="0"/>
                <a:ea typeface="ＭＳ Ｐゴシック" pitchFamily="-110" charset="-128"/>
                <a:cs typeface="ＭＳ Ｐゴシック" pitchFamily="-110" charset="-128"/>
              </a:rPr>
              <a:t>encrypted version of the message, and the last number of bits of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are used</a:t>
            </a:r>
          </a:p>
          <a:p>
            <a:r>
              <a:rPr lang="en-US" dirty="0">
                <a:latin typeface="Arial" pitchFamily="-110" charset="0"/>
                <a:ea typeface="ＭＳ Ｐゴシック" pitchFamily="-110" charset="-128"/>
                <a:cs typeface="ＭＳ Ｐゴシック" pitchFamily="-110" charset="-128"/>
              </a:rPr>
              <a:t>as the code. A 16- or 32-bit code is typical.</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process just described is similar to encryption. One difference is that the</a:t>
            </a:r>
          </a:p>
          <a:p>
            <a:r>
              <a:rPr lang="en-US" dirty="0">
                <a:latin typeface="Arial" pitchFamily="-110" charset="0"/>
                <a:ea typeface="ＭＳ Ｐゴシック" pitchFamily="-110" charset="-128"/>
                <a:cs typeface="ＭＳ Ｐゴシック" pitchFamily="-110" charset="-128"/>
              </a:rPr>
              <a:t>authentication algorithm need not be reversible, as it must for decryption. It turns</a:t>
            </a:r>
          </a:p>
          <a:p>
            <a:r>
              <a:rPr lang="en-US" dirty="0">
                <a:latin typeface="Arial" pitchFamily="-110" charset="0"/>
                <a:ea typeface="ＭＳ Ｐゴシック" pitchFamily="-110" charset="-128"/>
                <a:cs typeface="ＭＳ Ｐゴシック" pitchFamily="-110" charset="-128"/>
              </a:rPr>
              <a:t>out that because of the mathematical properties of the authentication function, it is</a:t>
            </a:r>
          </a:p>
          <a:p>
            <a:r>
              <a:rPr lang="en-US" dirty="0">
                <a:latin typeface="Arial" pitchFamily="-110" charset="0"/>
                <a:ea typeface="ＭＳ Ｐゴシック" pitchFamily="-110" charset="-128"/>
                <a:cs typeface="ＭＳ Ｐゴシック" pitchFamily="-110" charset="-128"/>
              </a:rPr>
              <a:t>less vulnerable to being broken than encryption.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74544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BA7E3-9315-504F-ADB4-77D054D71CB3}" type="slidenum">
              <a:rPr lang="en-AU"/>
              <a:pPr/>
              <a:t>3</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This definition introduces three key objectives that are at the heart of computer</a:t>
            </a:r>
          </a:p>
          <a:p>
            <a:r>
              <a:rPr lang="en-US" sz="1200" b="0" i="0" u="none" strike="noStrike" kern="1200" baseline="0" dirty="0">
                <a:solidFill>
                  <a:schemeClr val="tx1"/>
                </a:solidFill>
                <a:latin typeface="Arial" pitchFamily="-107" charset="0"/>
                <a:ea typeface="+mn-ea"/>
                <a:cs typeface="+mn-cs"/>
              </a:rPr>
              <a:t>security:</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Confidentiality:  This term covers two related concepts: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Data confidentiality:  Assures that private or confidential information is</a:t>
            </a:r>
          </a:p>
          <a:p>
            <a:r>
              <a:rPr lang="en-US" sz="1200" b="0" i="0" u="none" strike="noStrike" kern="1200" baseline="0" dirty="0">
                <a:solidFill>
                  <a:schemeClr val="tx1"/>
                </a:solidFill>
                <a:latin typeface="Arial" pitchFamily="-107" charset="0"/>
                <a:ea typeface="+mn-ea"/>
                <a:cs typeface="+mn-cs"/>
              </a:rPr>
              <a:t>not made available or disclosed to unauthorized individuals.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Privacy:  Assures that individuals control or influence what information</a:t>
            </a:r>
          </a:p>
          <a:p>
            <a:r>
              <a:rPr lang="en-US" sz="1200" b="0" i="0" u="none" strike="noStrike" kern="1200" baseline="0" dirty="0">
                <a:solidFill>
                  <a:schemeClr val="tx1"/>
                </a:solidFill>
                <a:latin typeface="Arial" pitchFamily="-107" charset="0"/>
                <a:ea typeface="+mn-ea"/>
                <a:cs typeface="+mn-cs"/>
              </a:rPr>
              <a:t>related to them may be collected and stored and by whom and to whom</a:t>
            </a:r>
          </a:p>
          <a:p>
            <a:r>
              <a:rPr lang="en-US" sz="1200" b="0" i="0" u="none" strike="noStrike" kern="1200" baseline="0" dirty="0">
                <a:solidFill>
                  <a:schemeClr val="tx1"/>
                </a:solidFill>
                <a:latin typeface="Arial" pitchFamily="-107" charset="0"/>
                <a:ea typeface="+mn-ea"/>
                <a:cs typeface="+mn-cs"/>
              </a:rPr>
              <a:t>that information may be disclosed.</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Integrity:  This term covers two related concepts: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Data integrity:  Assures that information and programs are changed only</a:t>
            </a:r>
          </a:p>
          <a:p>
            <a:r>
              <a:rPr lang="en-US" sz="1200" b="0" i="0" u="none" strike="noStrike" kern="1200" baseline="0" dirty="0">
                <a:solidFill>
                  <a:schemeClr val="tx1"/>
                </a:solidFill>
                <a:latin typeface="Arial" pitchFamily="-107" charset="0"/>
                <a:ea typeface="+mn-ea"/>
                <a:cs typeface="+mn-cs"/>
              </a:rPr>
              <a:t>in a specified and authorized manner.</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System integrity:  Assures that a system performs its intended function in</a:t>
            </a:r>
          </a:p>
          <a:p>
            <a:r>
              <a:rPr lang="en-US" sz="1200" b="0" i="0" u="none" strike="noStrike" kern="1200" baseline="0" dirty="0">
                <a:solidFill>
                  <a:schemeClr val="tx1"/>
                </a:solidFill>
                <a:latin typeface="Arial" pitchFamily="-107" charset="0"/>
                <a:ea typeface="+mn-ea"/>
                <a:cs typeface="+mn-cs"/>
              </a:rPr>
              <a:t>an unimpaired manner, free from deliberate or inadvertent unauthorized</a:t>
            </a:r>
          </a:p>
          <a:p>
            <a:r>
              <a:rPr lang="en-US" sz="1200" b="0" i="0" u="none" strike="noStrike" kern="1200" baseline="0" dirty="0">
                <a:solidFill>
                  <a:schemeClr val="tx1"/>
                </a:solidFill>
                <a:latin typeface="Arial" pitchFamily="-107" charset="0"/>
                <a:ea typeface="+mn-ea"/>
                <a:cs typeface="+mn-cs"/>
              </a:rPr>
              <a:t>manipulation of the system.</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Availability:  Assures that systems work promptly and service is not denied to</a:t>
            </a:r>
          </a:p>
          <a:p>
            <a:r>
              <a:rPr lang="en-US" sz="1200" b="0" i="0" u="none" strike="noStrike" kern="1200" baseline="0" dirty="0">
                <a:solidFill>
                  <a:schemeClr val="tx1"/>
                </a:solidFill>
                <a:latin typeface="Arial" pitchFamily="-107" charset="0"/>
                <a:ea typeface="+mn-ea"/>
                <a:cs typeface="+mn-cs"/>
              </a:rPr>
              <a:t>authorized users.</a:t>
            </a:r>
            <a:endParaRPr lang="en-US" dirty="0"/>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These three concepts form what is often referred to as the CIA triad. </a:t>
            </a:r>
          </a:p>
          <a:p>
            <a:r>
              <a:rPr lang="en-US" sz="1200" b="0" kern="1200" baseline="0" dirty="0">
                <a:solidFill>
                  <a:schemeClr val="tx1"/>
                </a:solidFill>
                <a:latin typeface="Arial" pitchFamily="-107" charset="0"/>
                <a:ea typeface="+mn-ea"/>
                <a:cs typeface="+mn-cs"/>
              </a:rPr>
              <a:t>The three concepts embody the fundamental security objectives for</a:t>
            </a:r>
          </a:p>
          <a:p>
            <a:r>
              <a:rPr lang="en-US" sz="1200" b="0" kern="1200" baseline="0" dirty="0">
                <a:solidFill>
                  <a:schemeClr val="tx1"/>
                </a:solidFill>
                <a:latin typeface="Arial" pitchFamily="-107" charset="0"/>
                <a:ea typeface="+mn-ea"/>
                <a:cs typeface="+mn-cs"/>
              </a:rPr>
              <a:t>both data and for information and computing services. For example, the NIST standard </a:t>
            </a:r>
          </a:p>
          <a:p>
            <a:r>
              <a:rPr lang="en-US" sz="1200" b="0" kern="1200" baseline="0" dirty="0">
                <a:solidFill>
                  <a:schemeClr val="tx1"/>
                </a:solidFill>
                <a:latin typeface="Arial" pitchFamily="-107" charset="0"/>
                <a:ea typeface="+mn-ea"/>
                <a:cs typeface="+mn-cs"/>
              </a:rPr>
              <a:t>FIPS 199 ( </a:t>
            </a:r>
            <a:r>
              <a:rPr lang="en-US" sz="1200" b="0" i="1" kern="1200" baseline="0" dirty="0">
                <a:solidFill>
                  <a:schemeClr val="tx1"/>
                </a:solidFill>
                <a:latin typeface="Arial" pitchFamily="-107" charset="0"/>
                <a:ea typeface="+mn-ea"/>
                <a:cs typeface="+mn-cs"/>
              </a:rPr>
              <a:t>Standards for Security Categorization of Federal Information</a:t>
            </a:r>
          </a:p>
          <a:p>
            <a:r>
              <a:rPr lang="en-US" sz="1200" b="0" i="1" kern="1200" baseline="0" dirty="0">
                <a:solidFill>
                  <a:schemeClr val="tx1"/>
                </a:solidFill>
                <a:latin typeface="Arial" pitchFamily="-107" charset="0"/>
                <a:ea typeface="+mn-ea"/>
                <a:cs typeface="+mn-cs"/>
              </a:rPr>
              <a:t>and Information Systems ) lists confidentiality, integrity, and availability as the three</a:t>
            </a:r>
          </a:p>
          <a:p>
            <a:r>
              <a:rPr lang="en-US" sz="1200" b="0" kern="1200" baseline="0" dirty="0">
                <a:solidFill>
                  <a:schemeClr val="tx1"/>
                </a:solidFill>
                <a:latin typeface="Arial" pitchFamily="-107" charset="0"/>
                <a:ea typeface="+mn-ea"/>
                <a:cs typeface="+mn-cs"/>
              </a:rPr>
              <a:t>security objectives for information and for information systems.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30</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a:latin typeface="Arial" pitchFamily="-110" charset="0"/>
                <a:ea typeface="ＭＳ Ｐゴシック" pitchFamily="-110" charset="-128"/>
                <a:cs typeface="ＭＳ Ｐゴシック" pitchFamily="-110" charset="-128"/>
              </a:rPr>
              <a:t>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M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K). It then sends [ M ii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M</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K) and verify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8244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31</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The purpose of a hash function is to produce a</a:t>
            </a:r>
          </a:p>
          <a:p>
            <a:r>
              <a:rPr lang="en-US" b="0" dirty="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b="0" dirty="0">
                <a:latin typeface="Arial" pitchFamily="-110" charset="0"/>
                <a:ea typeface="ＭＳ Ｐゴシック" pitchFamily="-110" charset="-128"/>
                <a:cs typeface="ＭＳ Ｐゴシック" pitchFamily="-110" charset="-128"/>
              </a:rPr>
              <a:t>authentication, a hash function H must have the following properties: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H can be applied to a block of data of any size.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H produces a fixed-length output.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a:t>
            </a:r>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is relatively easy to compute for any given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making both hardware and</a:t>
            </a:r>
          </a:p>
          <a:p>
            <a:r>
              <a:rPr lang="en-US" b="0" dirty="0">
                <a:latin typeface="Arial" pitchFamily="-110" charset="0"/>
                <a:ea typeface="ＭＳ Ｐゴシック" pitchFamily="-110" charset="-128"/>
                <a:cs typeface="ＭＳ Ｐゴシック" pitchFamily="-110" charset="-128"/>
              </a:rPr>
              <a:t>software implementations practical.</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For any given code </a:t>
            </a:r>
            <a:r>
              <a:rPr lang="en-US" b="0" i="1" dirty="0" err="1">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 it is computationally infeasible to find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such that</a:t>
            </a:r>
          </a:p>
          <a:p>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 A hash function with this property is referred to as one-way or </a:t>
            </a:r>
            <a:r>
              <a:rPr lang="en-US" b="0" i="1" dirty="0" err="1">
                <a:latin typeface="Arial" pitchFamily="-110" charset="0"/>
                <a:ea typeface="ＭＳ Ｐゴシック" pitchFamily="-110" charset="-128"/>
                <a:cs typeface="ＭＳ Ｐゴシック" pitchFamily="-110" charset="-128"/>
              </a:rPr>
              <a:t>preimage</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For any given block </a:t>
            </a:r>
            <a:r>
              <a:rPr lang="en-US" b="0" i="1" dirty="0">
                <a:latin typeface="Arial" pitchFamily="-110" charset="0"/>
                <a:ea typeface="ＭＳ Ｐゴシック" pitchFamily="-110" charset="-128"/>
                <a:cs typeface="ＭＳ Ｐゴシック" pitchFamily="-110" charset="-128"/>
              </a:rPr>
              <a:t>x, it is computationally infeasible to find y ≠ x with</a:t>
            </a:r>
          </a:p>
          <a:p>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y</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H(x</a:t>
            </a:r>
            <a:r>
              <a:rPr lang="en-US" b="0" i="1" dirty="0">
                <a:latin typeface="Arial" pitchFamily="-110" charset="0"/>
                <a:ea typeface="ＭＳ Ｐゴシック" pitchFamily="-110" charset="-128"/>
                <a:cs typeface="ＭＳ Ｐゴシック" pitchFamily="-110" charset="-128"/>
              </a:rPr>
              <a:t>). A hash function with this property is referred to as second </a:t>
            </a:r>
            <a:r>
              <a:rPr lang="en-US" b="0" i="1" dirty="0" err="1">
                <a:latin typeface="Arial" pitchFamily="-110" charset="0"/>
                <a:ea typeface="ＭＳ Ｐゴシック" pitchFamily="-110" charset="-128"/>
                <a:cs typeface="ＭＳ Ｐゴシック" pitchFamily="-110" charset="-128"/>
              </a:rPr>
              <a:t>preimage</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resistant. This is sometimes referred to as weak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6. It is computationally infeasible to find any pair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y</a:t>
            </a:r>
            <a:r>
              <a:rPr lang="en-US" b="0" i="1" dirty="0">
                <a:latin typeface="Arial" pitchFamily="-110" charset="0"/>
                <a:ea typeface="ＭＳ Ｐゴシック" pitchFamily="-110" charset="-128"/>
                <a:cs typeface="ＭＳ Ｐゴシック" pitchFamily="-110" charset="-128"/>
              </a:rPr>
              <a:t>) such that </a:t>
            </a:r>
            <a:r>
              <a:rPr lang="en-US" b="0" i="1" dirty="0" err="1">
                <a:latin typeface="Arial" pitchFamily="-110" charset="0"/>
                <a:ea typeface="ＭＳ Ｐゴシック" pitchFamily="-110" charset="-128"/>
                <a:cs typeface="ＭＳ Ｐゴシック" pitchFamily="-110" charset="-128"/>
              </a:rPr>
              <a:t>H(x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H(y</a:t>
            </a:r>
            <a:r>
              <a:rPr lang="en-US" b="0" i="1" dirty="0">
                <a:latin typeface="Arial" pitchFamily="-110" charset="0"/>
                <a:ea typeface="ＭＳ Ｐゴシック" pitchFamily="-110" charset="-128"/>
                <a:cs typeface="ＭＳ Ｐゴシック" pitchFamily="-110" charset="-128"/>
              </a:rPr>
              <a:t>).</a:t>
            </a:r>
          </a:p>
          <a:p>
            <a:r>
              <a:rPr lang="en-US" b="0" dirty="0">
                <a:latin typeface="Arial" pitchFamily="-110" charset="0"/>
                <a:ea typeface="ＭＳ Ｐゴシック" pitchFamily="-110" charset="-128"/>
                <a:cs typeface="ＭＳ Ｐゴシック" pitchFamily="-110" charset="-128"/>
              </a:rPr>
              <a:t>A hash function with this property is referred to as collision resistant. This is</a:t>
            </a:r>
          </a:p>
          <a:p>
            <a:r>
              <a:rPr lang="en-US" b="0" dirty="0">
                <a:latin typeface="Arial" pitchFamily="-110" charset="0"/>
                <a:ea typeface="ＭＳ Ｐゴシック" pitchFamily="-110" charset="-128"/>
                <a:cs typeface="ＭＳ Ｐゴシック" pitchFamily="-110" charset="-128"/>
              </a:rPr>
              <a:t>sometimes referred to as strong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b="0" dirty="0">
                <a:latin typeface="Arial" pitchFamily="-110" charset="0"/>
                <a:ea typeface="ＭＳ Ｐゴシック" pitchFamily="-110" charset="-128"/>
                <a:cs typeface="ＭＳ Ｐゴシック" pitchFamily="-110" charset="-128"/>
              </a:rPr>
              <a:t>function to message authentication.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b="0" dirty="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b="0" dirty="0">
                <a:latin typeface="Arial" pitchFamily="-110" charset="0"/>
                <a:ea typeface="ＭＳ Ｐゴシック" pitchFamily="-110" charset="-128"/>
                <a:cs typeface="ＭＳ Ｐゴシック" pitchFamily="-110" charset="-128"/>
              </a:rPr>
              <a:t>important if the authentication technique involves the use of a secret value (Figure 2.5c).</a:t>
            </a:r>
          </a:p>
          <a:p>
            <a:r>
              <a:rPr lang="en-US" b="0" dirty="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b="0" dirty="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b="0" dirty="0">
                <a:latin typeface="Arial" pitchFamily="-110" charset="0"/>
                <a:ea typeface="ＭＳ Ｐゴシック" pitchFamily="-110" charset="-128"/>
                <a:cs typeface="ＭＳ Ｐゴシック" pitchFamily="-110" charset="-128"/>
              </a:rPr>
              <a:t>the attacker obtains the message </a:t>
            </a:r>
            <a:r>
              <a:rPr lang="en-US" b="0" i="1" dirty="0">
                <a:latin typeface="Arial" pitchFamily="-110" charset="0"/>
                <a:ea typeface="ＭＳ Ｐゴシック" pitchFamily="-110" charset="-128"/>
                <a:cs typeface="ＭＳ Ｐゴシック" pitchFamily="-110" charset="-128"/>
              </a:rPr>
              <a:t>M and the hash code 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H(S</a:t>
            </a:r>
            <a:r>
              <a:rPr lang="en-US" b="0" i="1" baseline="-25000" dirty="0">
                <a:latin typeface="Arial" pitchFamily="-110" charset="0"/>
                <a:ea typeface="ＭＳ Ｐゴシック" pitchFamily="-110" charset="-128"/>
                <a:cs typeface="ＭＳ Ｐゴシック" pitchFamily="-110" charset="-128"/>
              </a:rPr>
              <a:t>AB</a:t>
            </a:r>
            <a:r>
              <a:rPr lang="en-US" b="0" i="1" dirty="0">
                <a:latin typeface="Arial" pitchFamily="-110" charset="0"/>
                <a:ea typeface="ＭＳ Ｐゴシック" pitchFamily="-110" charset="-128"/>
                <a:cs typeface="ＭＳ Ｐゴシック" pitchFamily="-110" charset="-128"/>
              </a:rPr>
              <a:t> || M). The attacker</a:t>
            </a:r>
          </a:p>
          <a:p>
            <a:r>
              <a:rPr lang="en-US" b="0" dirty="0">
                <a:latin typeface="Arial" pitchFamily="-110" charset="0"/>
                <a:ea typeface="ＭＳ Ｐゴシック" pitchFamily="-110" charset="-128"/>
                <a:cs typeface="ＭＳ Ｐゴシック" pitchFamily="-110" charset="-128"/>
              </a:rPr>
              <a:t>then inverts the hash function to obtain S</a:t>
            </a:r>
            <a:r>
              <a:rPr lang="en-US" b="0" i="1" baseline="-25000" dirty="0">
                <a:latin typeface="Arial" pitchFamily="-110" charset="0"/>
                <a:ea typeface="ＭＳ Ｐゴシック" pitchFamily="-110" charset="-128"/>
                <a:cs typeface="ＭＳ Ｐゴシック" pitchFamily="-110" charset="-128"/>
              </a:rPr>
              <a:t>AB</a:t>
            </a:r>
            <a:r>
              <a:rPr lang="en-US" b="0" i="1" dirty="0">
                <a:latin typeface="Arial" pitchFamily="-110" charset="0"/>
                <a:ea typeface="ＭＳ Ｐゴシック" pitchFamily="-110" charset="-128"/>
                <a:cs typeface="ＭＳ Ｐゴシック" pitchFamily="-110" charset="-128"/>
              </a:rPr>
              <a:t> || M  H</a:t>
            </a:r>
            <a:r>
              <a:rPr lang="en-US" b="0" i="1" baseline="30000" dirty="0">
                <a:latin typeface="Arial" pitchFamily="-110" charset="0"/>
                <a:ea typeface="ＭＳ Ｐゴシック" pitchFamily="-110" charset="-128"/>
                <a:cs typeface="ＭＳ Ｐゴシック" pitchFamily="-110" charset="-128"/>
              </a:rPr>
              <a:t>-1</a:t>
            </a:r>
            <a:r>
              <a:rPr lang="en-US" b="0" i="1" dirty="0">
                <a:latin typeface="Arial" pitchFamily="-110" charset="0"/>
                <a:ea typeface="ＭＳ Ｐゴシック" pitchFamily="-110" charset="-128"/>
                <a:cs typeface="ＭＳ Ｐゴシック" pitchFamily="-110" charset="-128"/>
              </a:rPr>
              <a:t>(MD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Because the attacker now</a:t>
            </a:r>
          </a:p>
          <a:p>
            <a:r>
              <a:rPr lang="en-US" b="0" dirty="0">
                <a:latin typeface="Arial" pitchFamily="-110" charset="0"/>
                <a:ea typeface="ＭＳ Ｐゴシック" pitchFamily="-110" charset="-128"/>
                <a:cs typeface="ＭＳ Ｐゴシック" pitchFamily="-110" charset="-128"/>
              </a:rPr>
              <a:t>has both </a:t>
            </a:r>
            <a:r>
              <a:rPr lang="en-US" b="0" i="1" dirty="0">
                <a:latin typeface="Arial" pitchFamily="-110" charset="0"/>
                <a:ea typeface="ＭＳ Ｐゴシック" pitchFamily="-110" charset="-128"/>
                <a:cs typeface="ＭＳ Ｐゴシック" pitchFamily="-110" charset="-128"/>
              </a:rPr>
              <a:t>M and S</a:t>
            </a:r>
            <a:r>
              <a:rPr lang="en-US" b="0" i="1" baseline="-25000" dirty="0">
                <a:latin typeface="Arial" pitchFamily="-110" charset="0"/>
                <a:ea typeface="ＭＳ Ｐゴシック" pitchFamily="-110" charset="-128"/>
                <a:cs typeface="ＭＳ Ｐゴシック" pitchFamily="-110" charset="-128"/>
              </a:rPr>
              <a:t>AB</a:t>
            </a:r>
            <a:r>
              <a:rPr lang="en-US" b="0" i="1" dirty="0">
                <a:latin typeface="Arial" pitchFamily="-110" charset="0"/>
                <a:ea typeface="ＭＳ Ｐゴシック" pitchFamily="-110" charset="-128"/>
                <a:cs typeface="ＭＳ Ｐゴシック" pitchFamily="-110" charset="-128"/>
              </a:rPr>
              <a:t> || M, it is a trivial matter to recover S</a:t>
            </a:r>
            <a:r>
              <a:rPr lang="en-US" b="0" i="1" baseline="-25000" dirty="0">
                <a:latin typeface="Arial" pitchFamily="-110" charset="0"/>
                <a:ea typeface="ＭＳ Ｐゴシック" pitchFamily="-110" charset="-128"/>
                <a:cs typeface="ＭＳ Ｐゴシック" pitchFamily="-110" charset="-128"/>
              </a:rPr>
              <a:t>AB</a:t>
            </a:r>
            <a:r>
              <a:rPr lang="en-US" b="0" i="1" dirty="0">
                <a:latin typeface="Arial" pitchFamily="-110" charset="0"/>
                <a:ea typeface="ＭＳ Ｐゴシック" pitchFamily="-110" charset="-128"/>
                <a:cs typeface="ＭＳ Ｐゴシック" pitchFamily="-110" charset="-128"/>
              </a:rPr>
              <a: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fifth property guarantees that it is impossible to find an alternative</a:t>
            </a:r>
          </a:p>
          <a:p>
            <a:r>
              <a:rPr lang="en-US" b="0" dirty="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b="0" dirty="0">
                <a:latin typeface="Arial" pitchFamily="-110" charset="0"/>
                <a:ea typeface="ＭＳ Ｐゴシック" pitchFamily="-110" charset="-128"/>
                <a:cs typeface="ＭＳ Ｐゴシック" pitchFamily="-110" charset="-128"/>
              </a:rPr>
              <a:t>an encrypted hash code is used (Figures 2.5a and b). If this property were not true,</a:t>
            </a:r>
          </a:p>
          <a:p>
            <a:r>
              <a:rPr lang="en-US" b="0" dirty="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b="0" dirty="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b="0" dirty="0">
                <a:latin typeface="Arial" pitchFamily="-110" charset="0"/>
                <a:ea typeface="ＭＳ Ｐゴシック" pitchFamily="-110" charset="-128"/>
                <a:cs typeface="ＭＳ Ｐゴシック" pitchFamily="-110" charset="-128"/>
              </a:rPr>
              <a:t>from the message; third, generate an alternate message with the same hash code.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b="0" dirty="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b="0" dirty="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b="0" dirty="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b="0" dirty="0">
                <a:latin typeface="Arial" pitchFamily="-110" charset="0"/>
                <a:ea typeface="ＭＳ Ｐゴシック" pitchFamily="-110" charset="-128"/>
                <a:cs typeface="ＭＳ Ｐゴシック" pitchFamily="-110" charset="-128"/>
              </a:rPr>
              <a:t>suppose Bob gets to write an IOU message, send it to Alice, and she signs it.</a:t>
            </a:r>
          </a:p>
          <a:p>
            <a:r>
              <a:rPr lang="en-US" b="0" dirty="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b="0" dirty="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b="0" dirty="0">
                <a:latin typeface="Arial" pitchFamily="-110" charset="0"/>
                <a:ea typeface="ＭＳ Ｐゴシック" pitchFamily="-110" charset="-128"/>
                <a:cs typeface="ＭＳ Ｐゴシック" pitchFamily="-110" charset="-128"/>
              </a:rPr>
              <a:t>and Bob is then able to claim that the second message is authentic.</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070890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32</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As with symmetric encryption, there are two</a:t>
            </a:r>
          </a:p>
          <a:p>
            <a:r>
              <a:rPr lang="en-US" dirty="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a:latin typeface="Arial" pitchFamily="-110" charset="0"/>
                <a:ea typeface="ＭＳ Ｐゴシック" pitchFamily="-110" charset="-128"/>
                <a:cs typeface="ＭＳ Ｐゴシック" pitchFamily="-110" charset="-128"/>
              </a:rPr>
              <a:t>exploiting logical weaknesses in the algorithm.</a:t>
            </a:r>
          </a:p>
          <a:p>
            <a:r>
              <a:rPr lang="en-US" dirty="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a:latin typeface="Arial" pitchFamily="-110" charset="0"/>
                <a:ea typeface="ＭＳ Ｐゴシック" pitchFamily="-110" charset="-128"/>
                <a:cs typeface="ＭＳ Ｐゴシック" pitchFamily="-110" charset="-128"/>
              </a:rPr>
              <a:t>the length of the hash code produced by the algorithm.</a:t>
            </a:r>
          </a:p>
          <a:p>
            <a:r>
              <a:rPr lang="en-US" dirty="0">
                <a:latin typeface="Arial" pitchFamily="-110" charset="0"/>
                <a:ea typeface="ＭＳ Ｐゴシック" pitchFamily="-110" charset="-128"/>
                <a:cs typeface="ＭＳ Ｐゴシック" pitchFamily="-110" charset="-128"/>
              </a:rPr>
              <a:t>For a hash code of length </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the level of effort required is proportional to the following:</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Collision resistant 2</a:t>
            </a:r>
            <a:r>
              <a:rPr lang="en-US" i="1" dirty="0">
                <a:latin typeface="Arial" pitchFamily="-110" charset="0"/>
                <a:ea typeface="ＭＳ Ｐゴシック" pitchFamily="-110" charset="-128"/>
                <a:cs typeface="ＭＳ Ｐゴシック" pitchFamily="-110" charset="-128"/>
              </a:rPr>
              <a:t>n/2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a:latin typeface="Arial" pitchFamily="-110" charset="0"/>
                <a:ea typeface="ＭＳ Ｐゴシック" pitchFamily="-110" charset="-128"/>
                <a:cs typeface="ＭＳ Ｐゴシック" pitchFamily="-110" charset="-128"/>
              </a:rPr>
              <a:t>secure hash code), then the value 2</a:t>
            </a:r>
            <a:r>
              <a:rPr lang="en-US" i="1" dirty="0">
                <a:latin typeface="Arial" pitchFamily="-110" charset="0"/>
                <a:ea typeface="ＭＳ Ｐゴシック" pitchFamily="-110" charset="-128"/>
                <a:cs typeface="ＭＳ Ｐゴシック" pitchFamily="-110" charset="-128"/>
              </a:rPr>
              <a:t>n/2 determines the strength of the hash code against</a:t>
            </a:r>
          </a:p>
          <a:p>
            <a:r>
              <a:rPr lang="en-US" dirty="0">
                <a:latin typeface="Arial" pitchFamily="-110" charset="0"/>
                <a:ea typeface="ＭＳ Ｐゴシック" pitchFamily="-110" charset="-128"/>
                <a:cs typeface="ＭＳ Ｐゴシック" pitchFamily="-110" charset="-128"/>
              </a:rPr>
              <a:t>brute-force attacks. Van </a:t>
            </a:r>
            <a:r>
              <a:rPr lang="en-US" dirty="0" err="1">
                <a:latin typeface="Arial" pitchFamily="-110" charset="0"/>
                <a:ea typeface="ＭＳ Ｐゴシック" pitchFamily="-110" charset="-128"/>
                <a:cs typeface="ＭＳ Ｐゴシック" pitchFamily="-110" charset="-128"/>
              </a:rPr>
              <a:t>Oorschot</a:t>
            </a:r>
            <a:r>
              <a:rPr lang="en-US" dirty="0">
                <a:latin typeface="Arial" pitchFamily="-110" charset="0"/>
                <a:ea typeface="ＭＳ Ｐゴシック" pitchFamily="-110" charset="-128"/>
                <a:cs typeface="ＭＳ Ｐゴシック" pitchFamily="-110" charset="-128"/>
              </a:rPr>
              <a:t> and Wiener [VANO94] pre </a:t>
            </a:r>
            <a:r>
              <a:rPr lang="en-US" dirty="0" err="1">
                <a:latin typeface="Arial" pitchFamily="-110" charset="0"/>
                <a:ea typeface="ＭＳ Ｐゴシック" pitchFamily="-110" charset="-128"/>
                <a:cs typeface="ＭＳ Ｐゴシック" pitchFamily="-110" charset="-128"/>
              </a:rPr>
              <a:t>sented</a:t>
            </a:r>
            <a:r>
              <a:rPr lang="en-US" dirty="0">
                <a:latin typeface="Arial" pitchFamily="-110" charset="0"/>
                <a:ea typeface="ＭＳ Ｐゴシック" pitchFamily="-110" charset="-128"/>
                <a:cs typeface="ＭＳ Ｐゴシック" pitchFamily="-110" charset="-128"/>
              </a:rPr>
              <a:t> a design for a</a:t>
            </a:r>
          </a:p>
          <a:p>
            <a:r>
              <a:rPr lang="en-US" dirty="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a:latin typeface="Arial" pitchFamily="-110" charset="0"/>
                <a:ea typeface="ＭＳ Ｐゴシック" pitchFamily="-110" charset="-128"/>
                <a:cs typeface="ＭＳ Ｐゴシック" pitchFamily="-110" charset="-128"/>
              </a:rPr>
              <a:t>much shorter, so that 160 bits now appears suspect.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a:t>
            </a:r>
          </a:p>
          <a:p>
            <a:r>
              <a:rPr lang="en-US" dirty="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Chapter 3 explains a scheme in which a hash of a password is</a:t>
            </a:r>
          </a:p>
          <a:p>
            <a:r>
              <a:rPr lang="en-US" dirty="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 and perhaps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Store H(F) for each file on a system and secure the hash</a:t>
            </a:r>
          </a:p>
          <a:p>
            <a:r>
              <a:rPr lang="en-US" dirty="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a:latin typeface="Arial" pitchFamily="-110" charset="0"/>
                <a:ea typeface="ＭＳ Ｐゴシック" pitchFamily="-110" charset="-128"/>
                <a:cs typeface="ＭＳ Ｐゴシック" pitchFamily="-110" charset="-128"/>
              </a:rPr>
              <a:t>been modified by </a:t>
            </a:r>
            <a:r>
              <a:rPr lang="en-US" dirty="0" err="1">
                <a:latin typeface="Arial" pitchFamily="-110" charset="0"/>
                <a:ea typeface="ＭＳ Ｐゴシック" pitchFamily="-110" charset="-128"/>
                <a:cs typeface="ＭＳ Ｐゴシック" pitchFamily="-110" charset="-128"/>
              </a:rPr>
              <a:t>recomputing</a:t>
            </a:r>
            <a:r>
              <a:rPr lang="en-US" dirty="0">
                <a:latin typeface="Arial" pitchFamily="-110" charset="0"/>
                <a:ea typeface="ＭＳ Ｐゴシック" pitchFamily="-110" charset="-128"/>
                <a:cs typeface="ＭＳ Ｐゴシック" pitchFamily="-110" charset="-128"/>
              </a:rPr>
              <a:t> H(F). An intruder would need to change F without</a:t>
            </a:r>
          </a:p>
          <a:p>
            <a:r>
              <a:rPr lang="en-US" dirty="0">
                <a:latin typeface="Arial" pitchFamily="-110" charset="0"/>
                <a:ea typeface="ＭＳ Ｐゴシック" pitchFamily="-110" charset="-128"/>
                <a:cs typeface="ＭＳ Ｐゴシック" pitchFamily="-110" charset="-128"/>
              </a:rPr>
              <a:t>changing H(F). This application requires weak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78784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b="0" dirty="0"/>
              <a:t>Public-key encryption, first publicly proposed by </a:t>
            </a:r>
            <a:r>
              <a:rPr lang="en-US" b="0" dirty="0" err="1"/>
              <a:t>Diffie</a:t>
            </a:r>
            <a:r>
              <a:rPr lang="en-US" b="0" dirty="0"/>
              <a:t> and Hellman in 1976</a:t>
            </a:r>
          </a:p>
          <a:p>
            <a:pPr>
              <a:defRPr/>
            </a:pPr>
            <a:r>
              <a:rPr lang="en-US" b="0" dirty="0"/>
              <a:t>[DIFF76], is the first truly revolutionary advance in encryption in literally thousands</a:t>
            </a:r>
          </a:p>
          <a:p>
            <a:pPr>
              <a:defRPr/>
            </a:pPr>
            <a:r>
              <a:rPr lang="en-US" b="0" dirty="0"/>
              <a:t>of years. Public-key algorithms are based on mathematical functions rather than on</a:t>
            </a:r>
          </a:p>
          <a:p>
            <a:pPr>
              <a:defRPr/>
            </a:pPr>
            <a:r>
              <a:rPr lang="en-US" b="0" dirty="0"/>
              <a:t>simple operations on bit patterns, such as are used in symmetric encryption algorithms.</a:t>
            </a:r>
          </a:p>
          <a:p>
            <a:pPr>
              <a:defRPr/>
            </a:pPr>
            <a:r>
              <a:rPr lang="en-US" b="0" dirty="0"/>
              <a:t>More important, public-key cryptography is asymmetric, involving the use</a:t>
            </a:r>
          </a:p>
          <a:p>
            <a:pPr>
              <a:defRPr/>
            </a:pPr>
            <a:r>
              <a:rPr lang="en-US" b="0" dirty="0"/>
              <a:t>of two separate keys, in contrast to symmetric encryption, which uses only one key.</a:t>
            </a:r>
          </a:p>
          <a:p>
            <a:pPr>
              <a:defRPr/>
            </a:pPr>
            <a:r>
              <a:rPr lang="en-US" b="0" dirty="0"/>
              <a:t>The use of two keys has profound consequences in the areas of confidentiality, key</a:t>
            </a:r>
          </a:p>
          <a:p>
            <a:pPr>
              <a:defRPr/>
            </a:pPr>
            <a:r>
              <a:rPr lang="en-US" b="0" dirty="0"/>
              <a:t>distribution, and authentication.</a:t>
            </a:r>
          </a:p>
          <a:p>
            <a:pPr>
              <a:defRPr/>
            </a:pPr>
            <a:endParaRPr lang="en-US" b="0" dirty="0"/>
          </a:p>
          <a:p>
            <a:pPr>
              <a:defRPr/>
            </a:pPr>
            <a:r>
              <a:rPr lang="en-US" b="0" dirty="0"/>
              <a:t>Before proceeding, we should first mention several common misconceptions</a:t>
            </a:r>
          </a:p>
          <a:p>
            <a:pPr>
              <a:defRPr/>
            </a:pPr>
            <a:r>
              <a:rPr lang="en-US" b="0" dirty="0"/>
              <a:t>concerning public-key encryption. One is that public-key encryption is more secure</a:t>
            </a:r>
          </a:p>
          <a:p>
            <a:pPr>
              <a:defRPr/>
            </a:pPr>
            <a:r>
              <a:rPr lang="en-US" b="0" dirty="0"/>
              <a:t>from cryptanalysis than symmetric encryption. In fact, the security of any encryption</a:t>
            </a:r>
          </a:p>
          <a:p>
            <a:pPr>
              <a:defRPr/>
            </a:pPr>
            <a:r>
              <a:rPr lang="en-US" b="0" dirty="0"/>
              <a:t>scheme depends on (1) the length of the key and (2) the computational work involved</a:t>
            </a:r>
          </a:p>
          <a:p>
            <a:pPr>
              <a:defRPr/>
            </a:pPr>
            <a:r>
              <a:rPr lang="en-US" b="0" dirty="0"/>
              <a:t>in breaking a cipher. There is nothing in principle about either symmetric or public-key</a:t>
            </a:r>
          </a:p>
          <a:p>
            <a:pPr>
              <a:defRPr/>
            </a:pPr>
            <a:r>
              <a:rPr lang="en-US" b="0" dirty="0"/>
              <a:t>encryption that makes one superior to another from the point of view of resisting cryptanalysis.</a:t>
            </a:r>
          </a:p>
          <a:p>
            <a:pPr>
              <a:defRPr/>
            </a:pPr>
            <a:r>
              <a:rPr lang="en-US" b="0" dirty="0"/>
              <a:t>A second misconception is that public-key encryption is a general- purpose</a:t>
            </a:r>
          </a:p>
          <a:p>
            <a:pPr>
              <a:defRPr/>
            </a:pPr>
            <a:r>
              <a:rPr lang="en-US" b="0" dirty="0"/>
              <a:t>technique that has made symmetric encryption obsolete. On the contrary, because of</a:t>
            </a:r>
          </a:p>
          <a:p>
            <a:pPr>
              <a:defRPr/>
            </a:pPr>
            <a:r>
              <a:rPr lang="en-US" b="0" dirty="0"/>
              <a:t>the computational overhead of current public-key encryption schemes, there seems no</a:t>
            </a:r>
          </a:p>
          <a:p>
            <a:pPr>
              <a:defRPr/>
            </a:pPr>
            <a:r>
              <a:rPr lang="en-US" b="0" dirty="0"/>
              <a:t>foreseeable likelihood that symmetric encryption will be abandoned. Finally, there is</a:t>
            </a:r>
          </a:p>
          <a:p>
            <a:pPr>
              <a:defRPr/>
            </a:pPr>
            <a:r>
              <a:rPr lang="en-US" b="0" dirty="0"/>
              <a:t>a feeling that key distribution is trivial when using public-key encryption, compared to</a:t>
            </a:r>
          </a:p>
          <a:p>
            <a:pPr>
              <a:defRPr/>
            </a:pPr>
            <a:r>
              <a:rPr lang="en-US" b="0" dirty="0"/>
              <a:t>the rather cumbersome handshaking involved with key distribution centers for symmetric</a:t>
            </a:r>
          </a:p>
          <a:p>
            <a:pPr>
              <a:defRPr/>
            </a:pPr>
            <a:r>
              <a:rPr lang="en-US" b="0" dirty="0"/>
              <a:t>encryption. For public-key key distribution, some form of protocol is needed,</a:t>
            </a:r>
          </a:p>
          <a:p>
            <a:pPr>
              <a:defRPr/>
            </a:pPr>
            <a:r>
              <a:rPr lang="en-US" b="0" dirty="0"/>
              <a:t>often involving a central agent, and the procedures involved are no simpler or any</a:t>
            </a:r>
          </a:p>
          <a:p>
            <a:pPr>
              <a:defRPr/>
            </a:pPr>
            <a:r>
              <a:rPr lang="en-US" b="0" dirty="0"/>
              <a:t>more efficient than those required for symmetric encryption.</a:t>
            </a:r>
          </a:p>
          <a:p>
            <a:pPr>
              <a:defRPr/>
            </a:pPr>
            <a:endParaRPr lang="en-US" b="0" dirty="0"/>
          </a:p>
          <a:p>
            <a:pPr>
              <a:defRPr/>
            </a:pPr>
            <a:r>
              <a:rPr lang="en-US" b="0" dirty="0"/>
              <a:t>As the names suggest, the public key of the pair is made public for others to</a:t>
            </a:r>
          </a:p>
          <a:p>
            <a:pPr>
              <a:defRPr/>
            </a:pPr>
            <a:r>
              <a:rPr lang="en-US" b="0" dirty="0"/>
              <a:t>use, while the private key is known only to its owner. A general-purpose public-key</a:t>
            </a:r>
          </a:p>
          <a:p>
            <a:pPr>
              <a:defRPr/>
            </a:pPr>
            <a:r>
              <a:rPr lang="en-US" b="0" dirty="0"/>
              <a:t>cryptographic algorithm relies on one key for encryption and a different but related</a:t>
            </a:r>
          </a:p>
          <a:p>
            <a:pPr>
              <a:defRPr/>
            </a:pPr>
            <a:r>
              <a:rPr lang="en-US" b="0" dirty="0"/>
              <a:t>key for decryption.</a:t>
            </a:r>
          </a:p>
          <a:p>
            <a:pPr>
              <a:defRPr/>
            </a:pPr>
            <a:endParaRPr lang="en-US" b="0" dirty="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33</a:t>
            </a:fld>
            <a:endParaRPr lang="en-AU">
              <a:latin typeface="Arial" pitchFamily="-110" charset="0"/>
            </a:endParaRPr>
          </a:p>
        </p:txBody>
      </p:sp>
    </p:spTree>
    <p:extLst>
      <p:ext uri="{BB962C8B-B14F-4D97-AF65-F5344CB8AC3E}">
        <p14:creationId xmlns:p14="http://schemas.microsoft.com/office/powerpoint/2010/main" val="3349932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Before proceeding, we need to clarify one aspect of public-key cryptosystems that is</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otherwise likely to lead to confusion. Public-key systems are characterized by the use</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of a cryptographic type of algorithm with two keys, one held private and one available</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publicly. Depending on the application, the sender uses either the sender’s private key</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or the receiver’s public key, or both, to perform some type of cryptographic function.</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In broad terms, we can classify the use of public-key cryptosystems into three categories:</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digital signature, symmetric key distribution, and encryption of secret keys.</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These applications are discussed in Section 2.4. Some algorithms are suitable</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for all three applications, whereas others can be used only for one or two of</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these applications. Table 2.3 indicates the applications supported by the algorithms</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discussed</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in this section.</a:t>
            </a:r>
            <a:endParaRPr lang="en-US" dirty="0">
              <a:latin typeface="Arial" pitchFamily="-110" charset="0"/>
              <a:ea typeface="ＭＳ Ｐゴシック" pitchFamily="-110" charset="-128"/>
              <a:cs typeface="ＭＳ Ｐゴシック" pitchFamily="-110" charset="-128"/>
            </a:endParaRP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34</a:t>
            </a:fld>
            <a:endParaRPr lang="en-AU">
              <a:latin typeface="Arial" pitchFamily="-110" charset="0"/>
            </a:endParaRPr>
          </a:p>
        </p:txBody>
      </p:sp>
    </p:spTree>
    <p:extLst>
      <p:ext uri="{BB962C8B-B14F-4D97-AF65-F5344CB8AC3E}">
        <p14:creationId xmlns:p14="http://schemas.microsoft.com/office/powerpoint/2010/main" val="893749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35</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i="1" dirty="0">
                <a:latin typeface="Arial" pitchFamily="-110" charset="0"/>
                <a:ea typeface="ＭＳ Ｐゴシック" pitchFamily="-110" charset="-128"/>
                <a:cs typeface="ＭＳ Ｐゴシック" pitchFamily="-110" charset="-128"/>
              </a:rPr>
              <a:t>RSA One of the first public-key schemes was developed in 1977 by Ron </a:t>
            </a:r>
            <a:r>
              <a:rPr lang="en-US" b="0" i="1" dirty="0" err="1">
                <a:latin typeface="Arial" pitchFamily="-110" charset="0"/>
                <a:ea typeface="ＭＳ Ｐゴシック" pitchFamily="-110" charset="-128"/>
                <a:cs typeface="ＭＳ Ｐゴシック" pitchFamily="-110" charset="-128"/>
              </a:rPr>
              <a:t>Rivest</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Adi</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Shamir, and Len </a:t>
            </a:r>
            <a:r>
              <a:rPr lang="en-US" b="0" dirty="0" err="1">
                <a:latin typeface="Arial" pitchFamily="-110" charset="0"/>
                <a:ea typeface="ＭＳ Ｐゴシック" pitchFamily="-110" charset="-128"/>
                <a:cs typeface="ＭＳ Ｐゴシック" pitchFamily="-110" charset="-128"/>
              </a:rPr>
              <a:t>Adleman</a:t>
            </a:r>
            <a:r>
              <a:rPr lang="en-US" b="0" dirty="0">
                <a:latin typeface="Arial" pitchFamily="-110" charset="0"/>
                <a:ea typeface="ＭＳ Ｐゴシック" pitchFamily="-110" charset="-128"/>
                <a:cs typeface="ＭＳ Ｐゴシック" pitchFamily="-110" charset="-128"/>
              </a:rPr>
              <a:t> at MIT and first published in 1978 [RIVE78]. The RSA</a:t>
            </a:r>
          </a:p>
          <a:p>
            <a:r>
              <a:rPr lang="en-US" b="0" dirty="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b="0" dirty="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are integers between 0 and </a:t>
            </a:r>
            <a:r>
              <a:rPr lang="en-US" b="0" i="1" dirty="0">
                <a:latin typeface="Arial" pitchFamily="-110" charset="0"/>
                <a:ea typeface="ＭＳ Ｐゴシック" pitchFamily="-110" charset="-128"/>
                <a:cs typeface="ＭＳ Ｐゴシック" pitchFamily="-110" charset="-128"/>
              </a:rPr>
              <a:t>n – 1 for some 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In 1977, the three inventors of RSA dared </a:t>
            </a:r>
            <a:r>
              <a:rPr lang="en-US" b="0" i="1" dirty="0">
                <a:latin typeface="Arial" pitchFamily="-110" charset="0"/>
                <a:ea typeface="ＭＳ Ｐゴシック" pitchFamily="-110" charset="-128"/>
                <a:cs typeface="ＭＳ Ｐゴシック" pitchFamily="-110" charset="-128"/>
              </a:rPr>
              <a:t>Scientific American readers to decode</a:t>
            </a:r>
          </a:p>
          <a:p>
            <a:r>
              <a:rPr lang="en-US" b="0" dirty="0">
                <a:latin typeface="Arial" pitchFamily="-110" charset="0"/>
                <a:ea typeface="ＭＳ Ｐゴシック" pitchFamily="-110" charset="-128"/>
                <a:cs typeface="ＭＳ Ｐゴシック" pitchFamily="-110" charset="-128"/>
              </a:rPr>
              <a:t>a cipher they printed in Martin Gardner’s “Mathematical Games” column. They</a:t>
            </a:r>
          </a:p>
          <a:p>
            <a:r>
              <a:rPr lang="en-US" b="0" dirty="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b="0" dirty="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b="0" dirty="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b="0" dirty="0">
                <a:latin typeface="Arial" pitchFamily="-110" charset="0"/>
                <a:ea typeface="ＭＳ Ｐゴシック" pitchFamily="-110" charset="-128"/>
                <a:cs typeface="ＭＳ Ｐゴシック" pitchFamily="-110" charset="-128"/>
              </a:rPr>
              <a:t>of work [LEUT94]. This challenge used a public-key size (length of </a:t>
            </a:r>
            <a:r>
              <a:rPr lang="en-US" b="0" i="1" dirty="0">
                <a:latin typeface="Arial" pitchFamily="-110" charset="0"/>
                <a:ea typeface="ＭＳ Ｐゴシック" pitchFamily="-110" charset="-128"/>
                <a:cs typeface="ＭＳ Ｐゴシック" pitchFamily="-110" charset="-128"/>
              </a:rPr>
              <a:t>n) of 129 decimal</a:t>
            </a:r>
          </a:p>
          <a:p>
            <a:r>
              <a:rPr lang="en-US" b="0" dirty="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b="0" dirty="0">
                <a:latin typeface="Arial" pitchFamily="-110" charset="0"/>
                <a:ea typeface="ＭＳ Ｐゴシック" pitchFamily="-110" charset="-128"/>
                <a:cs typeface="ＭＳ Ｐゴシック" pitchFamily="-110" charset="-128"/>
              </a:rPr>
              <a:t>means that larger key sizes must be used. Cur </a:t>
            </a:r>
            <a:r>
              <a:rPr lang="en-US" b="0" dirty="0" err="1">
                <a:latin typeface="Arial" pitchFamily="-110" charset="0"/>
                <a:ea typeface="ＭＳ Ｐゴシック" pitchFamily="-110" charset="-128"/>
                <a:cs typeface="ＭＳ Ｐゴシック" pitchFamily="-110" charset="-128"/>
              </a:rPr>
              <a:t>rently</a:t>
            </a:r>
            <a:r>
              <a:rPr lang="en-US" b="0" dirty="0">
                <a:latin typeface="Arial" pitchFamily="-110" charset="0"/>
                <a:ea typeface="ＭＳ Ｐゴシック" pitchFamily="-110" charset="-128"/>
                <a:cs typeface="ＭＳ Ｐゴシック" pitchFamily="-110" charset="-128"/>
              </a:rPr>
              <a:t>, a 1024-bit key size (about 300</a:t>
            </a:r>
          </a:p>
          <a:p>
            <a:r>
              <a:rPr lang="en-US" b="0" dirty="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DIFFIE-HELLMAN KEY AGREEMENT The first published public-key </a:t>
            </a:r>
            <a:r>
              <a:rPr lang="en-US" b="0" i="1" dirty="0" err="1">
                <a:latin typeface="Arial" pitchFamily="-110" charset="0"/>
                <a:ea typeface="ＭＳ Ｐゴシック" pitchFamily="-110" charset="-128"/>
                <a:cs typeface="ＭＳ Ｐゴシック" pitchFamily="-110" charset="-128"/>
              </a:rPr>
              <a:t>algo</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rithm</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appeared in the seminal paper by </a:t>
            </a:r>
            <a:r>
              <a:rPr lang="en-US" b="0" dirty="0" err="1">
                <a:latin typeface="Arial" pitchFamily="-110" charset="0"/>
                <a:ea typeface="ＭＳ Ｐゴシック" pitchFamily="-110" charset="-128"/>
                <a:cs typeface="ＭＳ Ｐゴシック" pitchFamily="-110" charset="-128"/>
              </a:rPr>
              <a:t>Diffie</a:t>
            </a:r>
            <a:r>
              <a:rPr lang="en-US" b="0" dirty="0">
                <a:latin typeface="Arial" pitchFamily="-110" charset="0"/>
                <a:ea typeface="ＭＳ Ｐゴシック" pitchFamily="-110" charset="-128"/>
                <a:cs typeface="ＭＳ Ｐゴシック" pitchFamily="-110" charset="-128"/>
              </a:rPr>
              <a:t> and Hellman that defined public-key</a:t>
            </a:r>
          </a:p>
          <a:p>
            <a:r>
              <a:rPr lang="en-US" b="0" dirty="0">
                <a:latin typeface="Arial" pitchFamily="-110" charset="0"/>
                <a:ea typeface="ＭＳ Ｐゴシック" pitchFamily="-110" charset="-128"/>
                <a:cs typeface="ＭＳ Ｐゴシック" pitchFamily="-110" charset="-128"/>
              </a:rPr>
              <a:t>cryptography [DIFF76] and is generally referred to as </a:t>
            </a:r>
            <a:r>
              <a:rPr lang="en-US" b="0" dirty="0" err="1">
                <a:latin typeface="Arial" pitchFamily="-110" charset="0"/>
                <a:ea typeface="ＭＳ Ｐゴシック" pitchFamily="-110" charset="-128"/>
                <a:cs typeface="ＭＳ Ｐゴシック" pitchFamily="-110" charset="-128"/>
              </a:rPr>
              <a:t>Diffie</a:t>
            </a:r>
            <a:r>
              <a:rPr lang="en-US" b="0" dirty="0">
                <a:latin typeface="Arial" pitchFamily="-110" charset="0"/>
                <a:ea typeface="ＭＳ Ｐゴシック" pitchFamily="-110" charset="-128"/>
                <a:cs typeface="ＭＳ Ｐゴシック" pitchFamily="-110" charset="-128"/>
              </a:rPr>
              <a:t>-Hellman key exchange,</a:t>
            </a:r>
          </a:p>
          <a:p>
            <a:r>
              <a:rPr lang="en-US" b="0" dirty="0">
                <a:latin typeface="Arial" pitchFamily="-110" charset="0"/>
                <a:ea typeface="ＭＳ Ｐゴシック" pitchFamily="-110" charset="-128"/>
                <a:cs typeface="ＭＳ Ｐゴシック" pitchFamily="-110" charset="-128"/>
              </a:rPr>
              <a:t>or key agreement. A number of commercial products employ this key exchange</a:t>
            </a:r>
          </a:p>
          <a:p>
            <a:r>
              <a:rPr lang="en-US" b="0" dirty="0">
                <a:latin typeface="Arial" pitchFamily="-110" charset="0"/>
                <a:ea typeface="ＭＳ Ｐゴシック" pitchFamily="-110" charset="-128"/>
                <a:cs typeface="ＭＳ Ｐゴシック" pitchFamily="-110" charset="-128"/>
              </a:rPr>
              <a:t>technique.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b="0" dirty="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b="0" dirty="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b="0" dirty="0">
                <a:latin typeface="Arial" pitchFamily="-110" charset="0"/>
                <a:ea typeface="ＭＳ Ｐゴシック" pitchFamily="-110" charset="-128"/>
                <a:cs typeface="ＭＳ Ｐゴシック" pitchFamily="-110" charset="-128"/>
              </a:rPr>
              <a:t>(NIST) has published Federal Information Processing Standard FIPS PUB 186,</a:t>
            </a:r>
          </a:p>
          <a:p>
            <a:r>
              <a:rPr lang="en-US" b="0" dirty="0">
                <a:latin typeface="Arial" pitchFamily="-110" charset="0"/>
                <a:ea typeface="ＭＳ Ｐゴシック" pitchFamily="-110" charset="-128"/>
                <a:cs typeface="ＭＳ Ｐゴシック" pitchFamily="-110" charset="-128"/>
              </a:rPr>
              <a:t>known as the Digital Signature Standard (DSS). The DSS makes use of SHA-1</a:t>
            </a:r>
          </a:p>
          <a:p>
            <a:r>
              <a:rPr lang="en-US" b="0" dirty="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b="0" dirty="0">
                <a:latin typeface="Arial" pitchFamily="-110" charset="0"/>
                <a:ea typeface="ＭＳ Ｐゴシック" pitchFamily="-110" charset="-128"/>
                <a:cs typeface="ＭＳ Ｐゴシック" pitchFamily="-110" charset="-128"/>
              </a:rPr>
              <a:t>(DSA). The DSS was originally proposed in 1991 and revised in 1993 in response to</a:t>
            </a:r>
          </a:p>
          <a:p>
            <a:r>
              <a:rPr lang="en-US" b="0" dirty="0">
                <a:latin typeface="Arial" pitchFamily="-110" charset="0"/>
                <a:ea typeface="ＭＳ Ｐゴシック" pitchFamily="-110" charset="-128"/>
                <a:cs typeface="ＭＳ Ｐゴシック" pitchFamily="-110" charset="-128"/>
              </a:rPr>
              <a:t>public feedback concerning the security of the scheme. There was a further minor</a:t>
            </a:r>
          </a:p>
          <a:p>
            <a:r>
              <a:rPr lang="en-US" b="0" dirty="0">
                <a:latin typeface="Arial" pitchFamily="-110" charset="0"/>
                <a:ea typeface="ＭＳ Ｐゴシック" pitchFamily="-110" charset="-128"/>
                <a:cs typeface="ＭＳ Ｐゴシック" pitchFamily="-110" charset="-128"/>
              </a:rPr>
              <a:t>revision in 1996. The DSS uses an algorithm that is designed to provide only the digital</a:t>
            </a:r>
          </a:p>
          <a:p>
            <a:r>
              <a:rPr lang="en-US" b="0" dirty="0">
                <a:latin typeface="Arial" pitchFamily="-110" charset="0"/>
                <a:ea typeface="ＭＳ Ｐゴシック" pitchFamily="-110" charset="-128"/>
                <a:cs typeface="ＭＳ Ｐゴシック" pitchFamily="-110" charset="-128"/>
              </a:rPr>
              <a:t>signature function. Unlike RSA, it cannot be used for encryption or key exchange.</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ELLIPTIC CURVE CRYPTOGRAPHY The vast majority of the products and standards</a:t>
            </a:r>
          </a:p>
          <a:p>
            <a:r>
              <a:rPr lang="en-US" b="0" dirty="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b="0" dirty="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b="0" dirty="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b="0" dirty="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b="0" dirty="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b="0" dirty="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b="0" dirty="0">
                <a:latin typeface="Arial" pitchFamily="-110" charset="0"/>
                <a:ea typeface="ＭＳ Ｐゴシック" pitchFamily="-110" charset="-128"/>
                <a:cs typeface="ＭＳ Ｐゴシック" pitchFamily="-110" charset="-128"/>
              </a:rPr>
              <a:t>including the IEEE (Institute of Electrical and Electronics Engineers) P1363</a:t>
            </a:r>
          </a:p>
          <a:p>
            <a:r>
              <a:rPr lang="en-US" b="0" dirty="0">
                <a:latin typeface="Arial" pitchFamily="-110" charset="0"/>
                <a:ea typeface="ＭＳ Ｐゴシック" pitchFamily="-110" charset="-128"/>
                <a:cs typeface="ＭＳ Ｐゴシック" pitchFamily="-110" charset="-128"/>
              </a:rPr>
              <a:t>Standard for Public-Key Cryptography.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b="0" dirty="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b="0" dirty="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b="0" dirty="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b="0" dirty="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b="0" dirty="0">
                <a:latin typeface="Arial" pitchFamily="-110" charset="0"/>
                <a:ea typeface="ＭＳ Ｐゴシック" pitchFamily="-110" charset="-128"/>
                <a:cs typeface="ＭＳ Ｐゴシック" pitchFamily="-110" charset="-128"/>
              </a:rPr>
              <a:t>is not yet as high as that in RSA.</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5259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b="0" dirty="0"/>
              <a:t>Public-key encryption can be used for authentication, as suggested by Figure 2.6b.</a:t>
            </a:r>
          </a:p>
          <a:p>
            <a:pPr>
              <a:defRPr/>
            </a:pPr>
            <a:r>
              <a:rPr lang="en-US" b="0" dirty="0"/>
              <a:t>Suppose that Bob wants to send a message to Alice. Although it is not important that</a:t>
            </a:r>
          </a:p>
          <a:p>
            <a:pPr>
              <a:defRPr/>
            </a:pPr>
            <a:r>
              <a:rPr lang="en-US" b="0" dirty="0"/>
              <a:t>the message be kept secret, he wants Alice to be certain that the message is indeed</a:t>
            </a:r>
          </a:p>
          <a:p>
            <a:pPr>
              <a:defRPr/>
            </a:pPr>
            <a:r>
              <a:rPr lang="en-US" b="0" dirty="0"/>
              <a:t>from him. For this purpose, Bob uses a secure hash function, such as SHA-512, to</a:t>
            </a:r>
          </a:p>
          <a:p>
            <a:pPr>
              <a:defRPr/>
            </a:pPr>
            <a:r>
              <a:rPr lang="en-US" b="0" dirty="0"/>
              <a:t>generate a hash value for the message and then encrypts the hash code with his private</a:t>
            </a:r>
          </a:p>
          <a:p>
            <a:pPr>
              <a:defRPr/>
            </a:pPr>
            <a:r>
              <a:rPr lang="en-US" b="0" dirty="0"/>
              <a:t>key, creating a digital signature. Bob sends the message with the signature attached.</a:t>
            </a:r>
          </a:p>
          <a:p>
            <a:pPr>
              <a:defRPr/>
            </a:pPr>
            <a:r>
              <a:rPr lang="en-US" b="0" dirty="0"/>
              <a:t>When Alice receives the message plus signature, she (1) calculates a hash value for</a:t>
            </a:r>
          </a:p>
          <a:p>
            <a:pPr>
              <a:defRPr/>
            </a:pPr>
            <a:r>
              <a:rPr lang="en-US" b="0" dirty="0"/>
              <a:t>the message; (2) decrypts the signature using Bob’s public key; and (3) compares the</a:t>
            </a:r>
          </a:p>
          <a:p>
            <a:pPr>
              <a:defRPr/>
            </a:pPr>
            <a:r>
              <a:rPr lang="en-US" b="0" dirty="0"/>
              <a:t>calculated hash value to the decrypted hash value. If the two hash values match, Alice</a:t>
            </a:r>
          </a:p>
          <a:p>
            <a:pPr>
              <a:defRPr/>
            </a:pPr>
            <a:r>
              <a:rPr lang="en-US" b="0" dirty="0"/>
              <a:t>is assured that the message must have been signed by Bob. No one else has Bob’s</a:t>
            </a:r>
          </a:p>
          <a:p>
            <a:pPr>
              <a:defRPr/>
            </a:pPr>
            <a:r>
              <a:rPr lang="en-US" b="0" dirty="0"/>
              <a:t>private key and therefore no one else could have created a </a:t>
            </a:r>
            <a:r>
              <a:rPr lang="en-US" b="0" dirty="0" err="1"/>
              <a:t>ciphertext</a:t>
            </a:r>
            <a:r>
              <a:rPr lang="en-US" b="0" dirty="0"/>
              <a:t> that could be</a:t>
            </a:r>
          </a:p>
          <a:p>
            <a:pPr>
              <a:defRPr/>
            </a:pPr>
            <a:r>
              <a:rPr lang="en-US" b="0" dirty="0"/>
              <a:t>decrypted with Bob’s public key. In addition, it is impossible to alter the message</a:t>
            </a:r>
          </a:p>
          <a:p>
            <a:pPr>
              <a:defRPr/>
            </a:pPr>
            <a:r>
              <a:rPr lang="en-US" b="0" dirty="0"/>
              <a:t>without access to Bob’s private key, so the message is authenticated both in terms of</a:t>
            </a:r>
          </a:p>
          <a:p>
            <a:pPr>
              <a:defRPr/>
            </a:pPr>
            <a:r>
              <a:rPr lang="en-US" b="0" dirty="0"/>
              <a:t>source and in terms of data integrity.</a:t>
            </a:r>
          </a:p>
          <a:p>
            <a:pPr>
              <a:defRPr/>
            </a:pPr>
            <a:endParaRPr lang="en-US" b="0" dirty="0"/>
          </a:p>
          <a:p>
            <a:pPr>
              <a:defRPr/>
            </a:pPr>
            <a:r>
              <a:rPr lang="en-US" b="0" dirty="0"/>
              <a:t>It is important to emphasize that the digital signature does not provide confidentiality.</a:t>
            </a:r>
          </a:p>
          <a:p>
            <a:pPr>
              <a:defRPr/>
            </a:pPr>
            <a:r>
              <a:rPr lang="en-US" b="0" dirty="0"/>
              <a:t>That is, the message being sent is safe from alteration but not safe from</a:t>
            </a:r>
          </a:p>
          <a:p>
            <a:pPr>
              <a:defRPr/>
            </a:pPr>
            <a:r>
              <a:rPr lang="en-US" b="0" dirty="0"/>
              <a:t>eavesdropping. This is obvious in the case of a signature based on a portion of the</a:t>
            </a:r>
          </a:p>
          <a:p>
            <a:pPr>
              <a:defRPr/>
            </a:pPr>
            <a:r>
              <a:rPr lang="en-US" b="0" dirty="0"/>
              <a:t>message, because the rest of the message is transmitted in the clear. Even in the</a:t>
            </a:r>
          </a:p>
          <a:p>
            <a:pPr>
              <a:defRPr/>
            </a:pPr>
            <a:r>
              <a:rPr lang="en-US" b="0" dirty="0"/>
              <a:t>case of complete encryption, there is no protection of confidentiality because any</a:t>
            </a:r>
          </a:p>
          <a:p>
            <a:pPr>
              <a:defRPr/>
            </a:pPr>
            <a:r>
              <a:rPr lang="en-US" b="0" dirty="0"/>
              <a:t>observer can decrypt the message by using the sender’s public key.</a:t>
            </a:r>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36</a:t>
            </a:fld>
            <a:endParaRPr lang="en-AU">
              <a:latin typeface="Arial" pitchFamily="-110" charset="0"/>
            </a:endParaRPr>
          </a:p>
        </p:txBody>
      </p:sp>
    </p:spTree>
    <p:extLst>
      <p:ext uri="{BB962C8B-B14F-4D97-AF65-F5344CB8AC3E}">
        <p14:creationId xmlns:p14="http://schemas.microsoft.com/office/powerpoint/2010/main" val="4106183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37</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dirty="0">
                <a:latin typeface="Arial" pitchFamily="-110" charset="0"/>
                <a:ea typeface="ＭＳ Ｐゴシック" pitchFamily="-110" charset="-128"/>
                <a:cs typeface="ＭＳ Ｐゴシック" pitchFamily="-110" charset="-128"/>
              </a:rPr>
              <a:t>Thus, if there is some broadly accepted public-key algorithm, such as RSA, any</a:t>
            </a:r>
          </a:p>
          <a:p>
            <a:r>
              <a:rPr lang="en-US" dirty="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dirty="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dirty="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dirty="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dirty="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dirty="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dirty="0">
                <a:latin typeface="Arial" pitchFamily="-110" charset="0"/>
                <a:ea typeface="ＭＳ Ｐゴシック" pitchFamily="-110" charset="-128"/>
                <a:cs typeface="ＭＳ Ｐゴシック" pitchFamily="-110" charset="-128"/>
              </a:rPr>
              <a:t>forged keys for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dirty="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dirty="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dirty="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dirty="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dirty="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dirty="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dirty="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dirty="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dirty="0">
                <a:latin typeface="Arial" pitchFamily="-110" charset="0"/>
                <a:ea typeface="ＭＳ Ｐゴシック" pitchFamily="-110" charset="-128"/>
                <a:cs typeface="ＭＳ Ｐゴシック" pitchFamily="-110" charset="-128"/>
              </a:rPr>
              <a:t>signature. Figure 2.7 illustrates the process.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scheme has become universally accepted for formatting public-key</a:t>
            </a:r>
          </a:p>
          <a:p>
            <a:r>
              <a:rPr lang="en-US" dirty="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dirty="0">
                <a:latin typeface="Arial" pitchFamily="-110" charset="0"/>
                <a:ea typeface="ＭＳ Ｐゴシック" pitchFamily="-110" charset="-128"/>
                <a:cs typeface="ＭＳ Ｐゴシック" pitchFamily="-110" charset="-128"/>
              </a:rPr>
              <a:t>applications, including IP Security (</a:t>
            </a:r>
            <a:r>
              <a:rPr lang="en-US" dirty="0" err="1">
                <a:latin typeface="Arial" pitchFamily="-110" charset="0"/>
                <a:ea typeface="ＭＳ Ｐゴシック" pitchFamily="-110" charset="-128"/>
                <a:cs typeface="ＭＳ Ｐゴシック" pitchFamily="-110" charset="-128"/>
              </a:rPr>
              <a:t>IPsec</a:t>
            </a:r>
            <a:r>
              <a:rPr lang="en-US" dirty="0">
                <a:latin typeface="Arial" pitchFamily="-110" charset="0"/>
                <a:ea typeface="ＭＳ Ｐゴシック" pitchFamily="-110" charset="-128"/>
                <a:cs typeface="ＭＳ Ｐゴシック" pitchFamily="-110" charset="-128"/>
              </a:rPr>
              <a:t>), Transport Layer Security (TLS), Secure</a:t>
            </a:r>
          </a:p>
          <a:p>
            <a:r>
              <a:rPr lang="en-US" dirty="0">
                <a:latin typeface="Arial" pitchFamily="-110" charset="0"/>
                <a:ea typeface="ＭＳ Ｐゴシック" pitchFamily="-110" charset="-128"/>
                <a:cs typeface="ＭＳ Ｐゴシック" pitchFamily="-110" charset="-128"/>
              </a:rPr>
              <a:t>Shell (SSH), and Secure/Multipurpose Internet Mail Extension (S/MIME). We</a:t>
            </a:r>
          </a:p>
          <a:p>
            <a:r>
              <a:rPr lang="en-US" dirty="0">
                <a:latin typeface="Arial" pitchFamily="-110" charset="0"/>
                <a:ea typeface="ＭＳ Ｐゴシック" pitchFamily="-110" charset="-128"/>
                <a:cs typeface="ＭＳ Ｐゴシック" pitchFamily="-110" charset="-128"/>
              </a:rPr>
              <a:t>examine most of these applications in Part Five.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0202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38</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b="0"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b="0"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b="0"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b="0" dirty="0">
                <a:latin typeface="Arial" pitchFamily="-110" charset="0"/>
                <a:ea typeface="ＭＳ Ｐゴシック" pitchFamily="-110" charset="-128"/>
                <a:cs typeface="ＭＳ Ｐゴシック" pitchFamily="-110" charset="-128"/>
              </a:rPr>
              <a:t>containing an unsigned letter. The general approach is shown in Figure 2.8. Suppose</a:t>
            </a:r>
          </a:p>
          <a:p>
            <a:r>
              <a:rPr lang="en-US" b="0"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b="0" dirty="0">
                <a:latin typeface="Arial" pitchFamily="-110" charset="0"/>
                <a:ea typeface="ＭＳ Ｐゴシック" pitchFamily="-110" charset="-128"/>
                <a:cs typeface="ＭＳ Ｐゴシック" pitchFamily="-110" charset="-128"/>
              </a:rPr>
              <a:t>secret key. Bob does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Prepare a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b="0" dirty="0">
                <a:latin typeface="Arial" pitchFamily="-110" charset="0"/>
                <a:ea typeface="ＭＳ Ｐゴシック" pitchFamily="-110" charset="-128"/>
                <a:cs typeface="ＭＳ Ｐゴシック" pitchFamily="-110" charset="-128"/>
              </a:rPr>
              <a:t>Alice.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b="0"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b="0" dirty="0">
                <a:latin typeface="Arial" pitchFamily="-110" charset="0"/>
                <a:ea typeface="ＭＳ Ｐゴシック" pitchFamily="-110" charset="-128"/>
                <a:cs typeface="ＭＳ Ｐゴシック" pitchFamily="-110" charset="-128"/>
              </a:rPr>
              <a:t>public-key certificate, then Bob is assured that it is a valid key.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99148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39</a:t>
            </a:fld>
            <a:endParaRPr lang="en-AU">
              <a:latin typeface="Arial" pitchFamily="-110"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number of network security algorithms based on cryptography make use of</a:t>
            </a:r>
          </a:p>
          <a:p>
            <a:r>
              <a:rPr lang="en-US" dirty="0">
                <a:latin typeface="Arial" pitchFamily="-110" charset="0"/>
                <a:ea typeface="ＭＳ Ｐゴシック" pitchFamily="-110" charset="-128"/>
                <a:cs typeface="ＭＳ Ｐゴシック" pitchFamily="-110" charset="-128"/>
              </a:rPr>
              <a:t>random numbers. For example,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keys for the RSA public-key encryption algorithm (described</a:t>
            </a:r>
          </a:p>
          <a:p>
            <a:r>
              <a:rPr lang="en-US" dirty="0">
                <a:latin typeface="Arial" pitchFamily="-110" charset="0"/>
                <a:ea typeface="ＭＳ Ｐゴシック" pitchFamily="-110" charset="-128"/>
                <a:cs typeface="ＭＳ Ｐゴシック" pitchFamily="-110" charset="-128"/>
              </a:rPr>
              <a:t>in Chapter 21) and other public-key algorithms.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stream key for symmetric stream cipher.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symmetric key for use as a temporary session key or in creating</a:t>
            </a:r>
          </a:p>
          <a:p>
            <a:r>
              <a:rPr lang="en-US" dirty="0">
                <a:latin typeface="Arial" pitchFamily="-110" charset="0"/>
                <a:ea typeface="ＭＳ Ｐゴシック" pitchFamily="-110" charset="-128"/>
                <a:cs typeface="ＭＳ Ｐゴシック" pitchFamily="-110" charset="-128"/>
              </a:rPr>
              <a:t>a digital envelope.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 number of key distribution scenarios, such as Kerberos (described in</a:t>
            </a:r>
          </a:p>
          <a:p>
            <a:r>
              <a:rPr lang="en-US" dirty="0">
                <a:latin typeface="Arial" pitchFamily="-110" charset="0"/>
                <a:ea typeface="ＭＳ Ｐゴシック" pitchFamily="-110" charset="-128"/>
                <a:cs typeface="ＭＳ Ｐゴシック" pitchFamily="-110" charset="-128"/>
              </a:rPr>
              <a:t>Chapter 23), random numbers are used for handshaking to prevent replay</a:t>
            </a:r>
          </a:p>
          <a:p>
            <a:r>
              <a:rPr lang="en-US" dirty="0">
                <a:latin typeface="Arial" pitchFamily="-110" charset="0"/>
                <a:ea typeface="ＭＳ Ｐゴシック" pitchFamily="-110" charset="-128"/>
                <a:cs typeface="ＭＳ Ｐゴシック" pitchFamily="-110" charset="-128"/>
              </a:rPr>
              <a:t>attacks.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Session key generation, whether done by a key distribution center or by one of</a:t>
            </a:r>
          </a:p>
          <a:p>
            <a:r>
              <a:rPr lang="en-US" dirty="0">
                <a:latin typeface="Arial" pitchFamily="-110" charset="0"/>
                <a:ea typeface="ＭＳ Ｐゴシック" pitchFamily="-110" charset="-128"/>
                <a:cs typeface="ＭＳ Ｐゴシック" pitchFamily="-110" charset="-128"/>
              </a:rPr>
              <a:t>the principals.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applications give rise to two distinct and not necessarily compatible</a:t>
            </a:r>
          </a:p>
          <a:p>
            <a:r>
              <a:rPr lang="en-US" dirty="0">
                <a:latin typeface="Arial" pitchFamily="-110" charset="0"/>
                <a:ea typeface="ＭＳ Ｐゴシック" pitchFamily="-110" charset="-128"/>
                <a:cs typeface="ＭＳ Ｐゴシック" pitchFamily="-110" charset="-128"/>
              </a:rPr>
              <a:t>requirements for a sequence of random numbers: randomness and unpredictability.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3132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a:solidFill>
                  <a:schemeClr val="tx1"/>
                </a:solidFill>
                <a:latin typeface="Arial" pitchFamily="-107" charset="0"/>
                <a:ea typeface="+mn-ea"/>
                <a:cs typeface="+mn-cs"/>
              </a:rPr>
              <a:t>FIPS PUB 199</a:t>
            </a:r>
          </a:p>
          <a:p>
            <a:r>
              <a:rPr lang="en-US" sz="1200" b="0" kern="1200" baseline="0" dirty="0">
                <a:solidFill>
                  <a:schemeClr val="tx1"/>
                </a:solidFill>
                <a:latin typeface="Arial" pitchFamily="-107" charset="0"/>
                <a:ea typeface="+mn-ea"/>
                <a:cs typeface="+mn-cs"/>
              </a:rPr>
              <a:t>provides a useful characterization of these three objectives in terms of requirements</a:t>
            </a:r>
          </a:p>
          <a:p>
            <a:r>
              <a:rPr lang="en-US" sz="1200" b="0" kern="1200" baseline="0" dirty="0">
                <a:solidFill>
                  <a:schemeClr val="tx1"/>
                </a:solidFill>
                <a:latin typeface="Arial" pitchFamily="-107" charset="0"/>
                <a:ea typeface="+mn-ea"/>
                <a:cs typeface="+mn-cs"/>
              </a:rPr>
              <a:t>and the definition of a loss of security in each category:</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Confidentiality: Preserving authorized restrictions on information access</a:t>
            </a:r>
          </a:p>
          <a:p>
            <a:r>
              <a:rPr lang="en-US" sz="1200" b="0" kern="1200" baseline="0" dirty="0">
                <a:solidFill>
                  <a:schemeClr val="tx1"/>
                </a:solidFill>
                <a:latin typeface="Arial" pitchFamily="-107" charset="0"/>
                <a:ea typeface="+mn-ea"/>
                <a:cs typeface="+mn-cs"/>
              </a:rPr>
              <a:t>and disclosure, including means for protecting personal privacy and proprietary</a:t>
            </a:r>
          </a:p>
          <a:p>
            <a:r>
              <a:rPr lang="en-US" sz="1200" b="0" kern="1200" baseline="0" dirty="0">
                <a:solidFill>
                  <a:schemeClr val="tx1"/>
                </a:solidFill>
                <a:latin typeface="Arial" pitchFamily="-107" charset="0"/>
                <a:ea typeface="+mn-ea"/>
                <a:cs typeface="+mn-cs"/>
              </a:rPr>
              <a:t>information. A loss of confidentiality is the unauthorized disclosure of</a:t>
            </a:r>
          </a:p>
          <a:p>
            <a:r>
              <a:rPr lang="en-US" sz="1200" b="0" kern="1200" baseline="0" dirty="0">
                <a:solidFill>
                  <a:schemeClr val="tx1"/>
                </a:solidFill>
                <a:latin typeface="Arial" pitchFamily="-107" charset="0"/>
                <a:ea typeface="+mn-ea"/>
                <a:cs typeface="+mn-cs"/>
              </a:rPr>
              <a:t>information.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Integrity: Guarding against improper information modification or destruction,</a:t>
            </a:r>
          </a:p>
          <a:p>
            <a:r>
              <a:rPr lang="en-US" sz="1200" b="0" kern="1200" baseline="0" dirty="0">
                <a:solidFill>
                  <a:schemeClr val="tx1"/>
                </a:solidFill>
                <a:latin typeface="Arial" pitchFamily="-107" charset="0"/>
                <a:ea typeface="+mn-ea"/>
                <a:cs typeface="+mn-cs"/>
              </a:rPr>
              <a:t>including ensuring information non-repudiation and authenticity. A loss of</a:t>
            </a:r>
          </a:p>
          <a:p>
            <a:r>
              <a:rPr lang="en-US" sz="1200" b="0" kern="1200" baseline="0" dirty="0">
                <a:solidFill>
                  <a:schemeClr val="tx1"/>
                </a:solidFill>
                <a:latin typeface="Arial" pitchFamily="-107" charset="0"/>
                <a:ea typeface="+mn-ea"/>
                <a:cs typeface="+mn-cs"/>
              </a:rPr>
              <a:t>integrity is the unauthorized modification or destruction of information.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Availability: Ensuring timely and reliable access to and use of information.</a:t>
            </a:r>
          </a:p>
          <a:p>
            <a:r>
              <a:rPr lang="en-US" sz="1200" b="0" kern="1200" baseline="0" dirty="0">
                <a:solidFill>
                  <a:schemeClr val="tx1"/>
                </a:solidFill>
                <a:latin typeface="Arial" pitchFamily="-107" charset="0"/>
                <a:ea typeface="+mn-ea"/>
                <a:cs typeface="+mn-cs"/>
              </a:rPr>
              <a:t>A loss of availability is the disruption of access to or use of information or an</a:t>
            </a:r>
          </a:p>
          <a:p>
            <a:r>
              <a:rPr lang="en-US" sz="1200" b="0" kern="1200" baseline="0" dirty="0">
                <a:solidFill>
                  <a:schemeClr val="tx1"/>
                </a:solidFill>
                <a:latin typeface="Arial" pitchFamily="-107" charset="0"/>
                <a:ea typeface="+mn-ea"/>
                <a:cs typeface="+mn-cs"/>
              </a:rPr>
              <a:t>information system.</a:t>
            </a:r>
          </a:p>
          <a:p>
            <a:endParaRPr lang="en-US" b="0" dirty="0">
              <a:latin typeface="Times New Roman" pitchFamily="-107" charset="0"/>
            </a:endParaRPr>
          </a:p>
          <a:p>
            <a:r>
              <a:rPr lang="en-US" sz="1200" b="0" kern="1200" baseline="0" dirty="0">
                <a:solidFill>
                  <a:schemeClr val="tx1"/>
                </a:solidFill>
                <a:latin typeface="Arial" pitchFamily="-107" charset="0"/>
                <a:ea typeface="+mn-ea"/>
                <a:cs typeface="+mn-cs"/>
              </a:rPr>
              <a:t>Although the use of the CIA triad to define security objectives is well established,</a:t>
            </a:r>
          </a:p>
          <a:p>
            <a:r>
              <a:rPr lang="en-US" sz="1200" b="0" kern="1200" baseline="0" dirty="0">
                <a:solidFill>
                  <a:schemeClr val="tx1"/>
                </a:solidFill>
                <a:latin typeface="Arial" pitchFamily="-107" charset="0"/>
                <a:ea typeface="+mn-ea"/>
                <a:cs typeface="+mn-cs"/>
              </a:rPr>
              <a:t>some in the security field feel that additional concepts are needed to present</a:t>
            </a:r>
          </a:p>
          <a:p>
            <a:r>
              <a:rPr lang="en-US" sz="1200" b="0" kern="1200" baseline="0" dirty="0">
                <a:solidFill>
                  <a:schemeClr val="tx1"/>
                </a:solidFill>
                <a:latin typeface="Arial" pitchFamily="-107" charset="0"/>
                <a:ea typeface="+mn-ea"/>
                <a:cs typeface="+mn-cs"/>
              </a:rPr>
              <a:t>a complete picture. Two of the most commonly mentioned are as follows: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Authenticity: The property of being genuine and being able to be verified and</a:t>
            </a:r>
          </a:p>
          <a:p>
            <a:r>
              <a:rPr lang="en-US" sz="1200" b="0" kern="1200" baseline="0" dirty="0">
                <a:solidFill>
                  <a:schemeClr val="tx1"/>
                </a:solidFill>
                <a:latin typeface="Arial" pitchFamily="-107" charset="0"/>
                <a:ea typeface="+mn-ea"/>
                <a:cs typeface="+mn-cs"/>
              </a:rPr>
              <a:t>trusted; confidence in the validity of a transmission, a message, or message</a:t>
            </a:r>
          </a:p>
          <a:p>
            <a:r>
              <a:rPr lang="en-US" sz="1200" b="0" kern="1200" baseline="0" dirty="0">
                <a:solidFill>
                  <a:schemeClr val="tx1"/>
                </a:solidFill>
                <a:latin typeface="Arial" pitchFamily="-107" charset="0"/>
                <a:ea typeface="+mn-ea"/>
                <a:cs typeface="+mn-cs"/>
              </a:rPr>
              <a:t>originator. This means verifying that users are who they say they are and that</a:t>
            </a:r>
          </a:p>
          <a:p>
            <a:r>
              <a:rPr lang="en-US" sz="1200" b="0" kern="1200" baseline="0" dirty="0">
                <a:solidFill>
                  <a:schemeClr val="tx1"/>
                </a:solidFill>
                <a:latin typeface="Arial" pitchFamily="-107" charset="0"/>
                <a:ea typeface="+mn-ea"/>
                <a:cs typeface="+mn-cs"/>
              </a:rPr>
              <a:t>each input arriving at the system came from a trusted source.</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Accountability: The security goal that generates the requirement for actions</a:t>
            </a:r>
          </a:p>
          <a:p>
            <a:r>
              <a:rPr lang="en-US" sz="1200" b="0" kern="1200" baseline="0" dirty="0">
                <a:solidFill>
                  <a:schemeClr val="tx1"/>
                </a:solidFill>
                <a:latin typeface="Arial" pitchFamily="-107" charset="0"/>
                <a:ea typeface="+mn-ea"/>
                <a:cs typeface="+mn-cs"/>
              </a:rPr>
              <a:t>of an entity to be traced uniquely to that entity. This supports nonrepudiation,</a:t>
            </a:r>
          </a:p>
          <a:p>
            <a:r>
              <a:rPr lang="en-US" sz="1200" b="0" kern="1200" baseline="0" dirty="0">
                <a:solidFill>
                  <a:schemeClr val="tx1"/>
                </a:solidFill>
                <a:latin typeface="Arial" pitchFamily="-107" charset="0"/>
                <a:ea typeface="+mn-ea"/>
                <a:cs typeface="+mn-cs"/>
              </a:rPr>
              <a:t>deterrence, fault isolation, intrusion detection and prevention, and after-action</a:t>
            </a:r>
          </a:p>
          <a:p>
            <a:r>
              <a:rPr lang="en-US" sz="1200" b="0" kern="1200" baseline="0" dirty="0">
                <a:solidFill>
                  <a:schemeClr val="tx1"/>
                </a:solidFill>
                <a:latin typeface="Arial" pitchFamily="-107" charset="0"/>
                <a:ea typeface="+mn-ea"/>
                <a:cs typeface="+mn-cs"/>
              </a:rPr>
              <a:t>recovery and legal action. Because truly secure systems aren’t yet an achievable</a:t>
            </a:r>
          </a:p>
          <a:p>
            <a:r>
              <a:rPr lang="en-US" sz="1200" b="0" kern="1200" baseline="0" dirty="0">
                <a:solidFill>
                  <a:schemeClr val="tx1"/>
                </a:solidFill>
                <a:latin typeface="Arial" pitchFamily="-107" charset="0"/>
                <a:ea typeface="+mn-ea"/>
                <a:cs typeface="+mn-cs"/>
              </a:rPr>
              <a:t>goal, we must be able to trace a security breach to a responsible party. Systems</a:t>
            </a:r>
          </a:p>
          <a:p>
            <a:r>
              <a:rPr lang="en-US" sz="1200" b="0" kern="1200" baseline="0" dirty="0">
                <a:solidFill>
                  <a:schemeClr val="tx1"/>
                </a:solidFill>
                <a:latin typeface="Arial" pitchFamily="-107" charset="0"/>
                <a:ea typeface="+mn-ea"/>
                <a:cs typeface="+mn-cs"/>
              </a:rPr>
              <a:t>must keep records of their activities to permit later forensic analysis to trace</a:t>
            </a:r>
          </a:p>
          <a:p>
            <a:r>
              <a:rPr lang="en-US" sz="1200" b="0" kern="1200" baseline="0" dirty="0">
                <a:solidFill>
                  <a:schemeClr val="tx1"/>
                </a:solidFill>
                <a:latin typeface="Arial" pitchFamily="-107" charset="0"/>
                <a:ea typeface="+mn-ea"/>
                <a:cs typeface="+mn-cs"/>
              </a:rPr>
              <a:t>security breaches or to aid in transaction disputes.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Note that FIPS PUB 199 includes authenticity under integrity.</a:t>
            </a:r>
            <a:endParaRPr lang="en-US" b="0" dirty="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a:t>
            </a:fld>
            <a:endParaRPr lang="en-AU"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b="0" dirty="0"/>
              <a:t>Traditionally, the concern in the generation of a sequence of</a:t>
            </a:r>
          </a:p>
          <a:p>
            <a:pPr>
              <a:defRPr/>
            </a:pPr>
            <a:r>
              <a:rPr lang="en-US" b="0" dirty="0"/>
              <a:t>allegedly random numbers has been that the sequence of numbers be random in</a:t>
            </a:r>
          </a:p>
          <a:p>
            <a:pPr>
              <a:defRPr/>
            </a:pPr>
            <a:r>
              <a:rPr lang="en-US" b="0" dirty="0"/>
              <a:t>some well-defined statistical sense. The following two criteria are used to validate</a:t>
            </a:r>
          </a:p>
          <a:p>
            <a:pPr>
              <a:defRPr/>
            </a:pPr>
            <a:r>
              <a:rPr lang="en-US" b="0" dirty="0"/>
              <a:t>that a sequence of numbers is random:</a:t>
            </a:r>
          </a:p>
          <a:p>
            <a:pPr>
              <a:defRPr/>
            </a:pPr>
            <a:endParaRPr lang="en-US" b="0" dirty="0"/>
          </a:p>
          <a:p>
            <a:pPr>
              <a:defRPr/>
            </a:pPr>
            <a:r>
              <a:rPr lang="en-US" b="0" dirty="0"/>
              <a:t>• Uniform distribution: The distribution of numbers in the sequence should be</a:t>
            </a:r>
          </a:p>
          <a:p>
            <a:pPr>
              <a:defRPr/>
            </a:pPr>
            <a:r>
              <a:rPr lang="en-US" b="0" dirty="0"/>
              <a:t>uniform; that is, the frequency of occurrence of each of the numbers should be</a:t>
            </a:r>
          </a:p>
          <a:p>
            <a:pPr>
              <a:defRPr/>
            </a:pPr>
            <a:r>
              <a:rPr lang="en-US" b="0" dirty="0"/>
              <a:t>approximately the same.</a:t>
            </a:r>
          </a:p>
          <a:p>
            <a:pPr>
              <a:defRPr/>
            </a:pPr>
            <a:endParaRPr lang="en-US" b="0" dirty="0"/>
          </a:p>
          <a:p>
            <a:pPr>
              <a:defRPr/>
            </a:pPr>
            <a:r>
              <a:rPr lang="en-US" b="0" dirty="0"/>
              <a:t>• Independence: No one value in the sequence can be inferred from the others.</a:t>
            </a:r>
          </a:p>
          <a:p>
            <a:pPr>
              <a:defRPr/>
            </a:pPr>
            <a:endParaRPr lang="en-US" b="0" dirty="0"/>
          </a:p>
          <a:p>
            <a:pPr>
              <a:defRPr/>
            </a:pPr>
            <a:r>
              <a:rPr lang="en-US" b="0" dirty="0"/>
              <a:t>Although there are well-defined tests for determining that a sequence of numbers</a:t>
            </a:r>
          </a:p>
          <a:p>
            <a:pPr>
              <a:defRPr/>
            </a:pPr>
            <a:r>
              <a:rPr lang="en-US" b="0" dirty="0"/>
              <a:t>matches a particular distribution, such as the uniform distribution, there is no such</a:t>
            </a:r>
          </a:p>
          <a:p>
            <a:pPr>
              <a:defRPr/>
            </a:pPr>
            <a:r>
              <a:rPr lang="en-US" b="0" dirty="0"/>
              <a:t>test to “prove” independence. Rather, a number of tests can be applied to demonstrate</a:t>
            </a:r>
          </a:p>
          <a:p>
            <a:pPr>
              <a:defRPr/>
            </a:pPr>
            <a:r>
              <a:rPr lang="en-US" b="0" dirty="0"/>
              <a:t>if a sequence does not exhibit independence. The general strategy is to apply a number</a:t>
            </a:r>
          </a:p>
          <a:p>
            <a:pPr>
              <a:defRPr/>
            </a:pPr>
            <a:r>
              <a:rPr lang="en-US" b="0" dirty="0"/>
              <a:t>of such tests until the confidence that independence exists is sufficiently strong.</a:t>
            </a:r>
          </a:p>
          <a:p>
            <a:pPr>
              <a:defRPr/>
            </a:pPr>
            <a:endParaRPr lang="en-US" b="0" dirty="0"/>
          </a:p>
          <a:p>
            <a:pPr>
              <a:defRPr/>
            </a:pPr>
            <a:r>
              <a:rPr lang="en-US" b="0" dirty="0"/>
              <a:t>In the context of our discussion, the use of a sequence of numbers that appear</a:t>
            </a:r>
          </a:p>
          <a:p>
            <a:pPr>
              <a:defRPr/>
            </a:pPr>
            <a:r>
              <a:rPr lang="en-US" b="0" dirty="0"/>
              <a:t>statistically random often occurs in the design of algorithms related to cryptography.</a:t>
            </a:r>
          </a:p>
          <a:p>
            <a:pPr>
              <a:defRPr/>
            </a:pPr>
            <a:r>
              <a:rPr lang="en-US" b="0" dirty="0"/>
              <a:t>In essence, if a</a:t>
            </a:r>
            <a:r>
              <a:rPr lang="en-US" b="0" baseline="0" dirty="0"/>
              <a:t> </a:t>
            </a:r>
            <a:r>
              <a:rPr lang="en-US" b="0" dirty="0"/>
              <a:t>problem is too hard or time-consuming to solve exactly, a simpler, shorter approach</a:t>
            </a:r>
          </a:p>
          <a:p>
            <a:pPr>
              <a:defRPr/>
            </a:pPr>
            <a:r>
              <a:rPr lang="en-US" b="0" dirty="0"/>
              <a:t>based on randomization is used to provide an answer with any desired level of</a:t>
            </a:r>
          </a:p>
          <a:p>
            <a:pPr>
              <a:defRPr/>
            </a:pPr>
            <a:r>
              <a:rPr lang="en-US" b="0" dirty="0"/>
              <a:t>confidence.</a:t>
            </a:r>
          </a:p>
          <a:p>
            <a:pPr>
              <a:defRPr/>
            </a:pPr>
            <a:endParaRPr lang="en-US" b="0" i="1" dirty="0"/>
          </a:p>
          <a:p>
            <a:pPr>
              <a:defRPr/>
            </a:pPr>
            <a:r>
              <a:rPr lang="en-US" b="0" i="1" dirty="0"/>
              <a:t>UNPREDICTABILITY </a:t>
            </a:r>
          </a:p>
          <a:p>
            <a:pPr>
              <a:defRPr/>
            </a:pPr>
            <a:r>
              <a:rPr lang="en-US" b="0" i="1" dirty="0"/>
              <a:t>In applications such as reciprocal authentication and session key</a:t>
            </a:r>
          </a:p>
          <a:p>
            <a:pPr>
              <a:defRPr/>
            </a:pPr>
            <a:r>
              <a:rPr lang="en-US" b="0" dirty="0"/>
              <a:t>generation, the requirement is not so much that the sequence of numbers be statistically</a:t>
            </a:r>
          </a:p>
          <a:p>
            <a:pPr>
              <a:defRPr/>
            </a:pPr>
            <a:r>
              <a:rPr lang="en-US" b="0" dirty="0"/>
              <a:t>random but that the successive members of the sequence are unpredictable. With</a:t>
            </a:r>
          </a:p>
          <a:p>
            <a:pPr>
              <a:defRPr/>
            </a:pPr>
            <a:r>
              <a:rPr lang="en-US" b="0" dirty="0"/>
              <a:t>“true” random sequences, each number is statistically independent of other numbers</a:t>
            </a:r>
          </a:p>
          <a:p>
            <a:pPr>
              <a:defRPr/>
            </a:pPr>
            <a:r>
              <a:rPr lang="en-US" b="0" dirty="0"/>
              <a:t>in the sequence and therefore unpredictable. However, as is discussed shortly, true</a:t>
            </a:r>
          </a:p>
          <a:p>
            <a:pPr>
              <a:defRPr/>
            </a:pPr>
            <a:r>
              <a:rPr lang="en-US" b="0" dirty="0"/>
              <a:t>random numbers are not always used; rather, sequences of numbers that appear to</a:t>
            </a:r>
          </a:p>
          <a:p>
            <a:pPr>
              <a:defRPr/>
            </a:pPr>
            <a:r>
              <a:rPr lang="en-US" b="0" dirty="0"/>
              <a:t>be random are generated by some algorithm. In this latter case, care must be taken</a:t>
            </a:r>
          </a:p>
          <a:p>
            <a:pPr>
              <a:defRPr/>
            </a:pPr>
            <a:r>
              <a:rPr lang="en-US" b="0" dirty="0"/>
              <a:t>that an opponent not be able to predict future elements of the sequence on the basis</a:t>
            </a:r>
          </a:p>
          <a:p>
            <a:pPr>
              <a:defRPr/>
            </a:pPr>
            <a:r>
              <a:rPr lang="en-US" b="0" dirty="0"/>
              <a:t>of earlier elements.</a:t>
            </a:r>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40</a:t>
            </a:fld>
            <a:endParaRPr lang="en-AU">
              <a:latin typeface="Arial" pitchFamily="-110" charset="0"/>
            </a:endParaRPr>
          </a:p>
        </p:txBody>
      </p:sp>
    </p:spTree>
    <p:extLst>
      <p:ext uri="{BB962C8B-B14F-4D97-AF65-F5344CB8AC3E}">
        <p14:creationId xmlns:p14="http://schemas.microsoft.com/office/powerpoint/2010/main" val="527510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41</a:t>
            </a:fld>
            <a:endParaRPr lang="en-AU">
              <a:latin typeface="Arial" pitchFamily="-110"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Cryptographic applications typically make use of algorithmic techniques for random</a:t>
            </a:r>
          </a:p>
          <a:p>
            <a:r>
              <a:rPr lang="en-US" dirty="0">
                <a:latin typeface="Arial" pitchFamily="-110" charset="0"/>
                <a:ea typeface="ＭＳ Ｐゴシック" pitchFamily="-110" charset="-128"/>
                <a:cs typeface="ＭＳ Ｐゴシック" pitchFamily="-110" charset="-128"/>
              </a:rPr>
              <a:t>number generation. These algorithms are deterministic and therefore produce</a:t>
            </a:r>
          </a:p>
          <a:p>
            <a:r>
              <a:rPr lang="en-US" dirty="0">
                <a:latin typeface="Arial" pitchFamily="-110" charset="0"/>
                <a:ea typeface="ＭＳ Ｐゴシック" pitchFamily="-110" charset="-128"/>
                <a:cs typeface="ＭＳ Ｐゴシック" pitchFamily="-110" charset="-128"/>
              </a:rPr>
              <a:t>sequences of numbers that are not statistically random. However, if the algorithm is</a:t>
            </a:r>
          </a:p>
          <a:p>
            <a:r>
              <a:rPr lang="en-US" dirty="0">
                <a:latin typeface="Arial" pitchFamily="-110" charset="0"/>
                <a:ea typeface="ＭＳ Ｐゴシック" pitchFamily="-110" charset="-128"/>
                <a:cs typeface="ＭＳ Ｐゴシック" pitchFamily="-110" charset="-128"/>
              </a:rPr>
              <a:t>good, the resulting sequences will pass many reasonable tests of randomness. Such</a:t>
            </a:r>
          </a:p>
          <a:p>
            <a:r>
              <a:rPr lang="en-US" dirty="0">
                <a:latin typeface="Arial" pitchFamily="-110" charset="0"/>
                <a:ea typeface="ＭＳ Ｐゴシック" pitchFamily="-110" charset="-128"/>
                <a:cs typeface="ＭＳ Ｐゴシック" pitchFamily="-110" charset="-128"/>
              </a:rPr>
              <a:t>numbers are referred to as </a:t>
            </a:r>
            <a:r>
              <a:rPr lang="en-US" b="1" dirty="0">
                <a:latin typeface="Arial" pitchFamily="-110" charset="0"/>
                <a:ea typeface="ＭＳ Ｐゴシック" pitchFamily="-110" charset="-128"/>
                <a:cs typeface="ＭＳ Ｐゴシック" pitchFamily="-110" charset="-128"/>
              </a:rPr>
              <a:t>pseudorandom numbers.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You may be somewhat uneasy about the concept of using numbers generated</a:t>
            </a:r>
          </a:p>
          <a:p>
            <a:r>
              <a:rPr lang="en-US" dirty="0">
                <a:latin typeface="Arial" pitchFamily="-110" charset="0"/>
                <a:ea typeface="ＭＳ Ｐゴシック" pitchFamily="-110" charset="-128"/>
                <a:cs typeface="ＭＳ Ｐゴシック" pitchFamily="-110" charset="-128"/>
              </a:rPr>
              <a:t>by a deterministic algorithm as if they were random numbers. Despite what might</a:t>
            </a:r>
          </a:p>
          <a:p>
            <a:r>
              <a:rPr lang="en-US" dirty="0">
                <a:latin typeface="Arial" pitchFamily="-110" charset="0"/>
                <a:ea typeface="ＭＳ Ｐゴシック" pitchFamily="-110" charset="-128"/>
                <a:cs typeface="ＭＳ Ｐゴシック" pitchFamily="-110" charset="-128"/>
              </a:rPr>
              <a:t>be called philosophical objections to such a practice, it generally works. As one</a:t>
            </a:r>
          </a:p>
          <a:p>
            <a:r>
              <a:rPr lang="en-US" dirty="0">
                <a:latin typeface="Arial" pitchFamily="-110" charset="0"/>
                <a:ea typeface="ＭＳ Ｐゴシック" pitchFamily="-110" charset="-128"/>
                <a:cs typeface="ＭＳ Ｐゴシック" pitchFamily="-110" charset="-128"/>
              </a:rPr>
              <a:t>expert on probability theory puts it [HAMM91],</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For practical purposes we are forced to accept the awkward concept</a:t>
            </a:r>
          </a:p>
          <a:p>
            <a:r>
              <a:rPr lang="en-US" dirty="0">
                <a:latin typeface="Arial" pitchFamily="-110" charset="0"/>
                <a:ea typeface="ＭＳ Ｐゴシック" pitchFamily="-110" charset="-128"/>
                <a:cs typeface="ＭＳ Ｐゴシック" pitchFamily="-110" charset="-128"/>
              </a:rPr>
              <a:t>of “relatively random” meaning that with regard to the proposed</a:t>
            </a:r>
          </a:p>
          <a:p>
            <a:r>
              <a:rPr lang="en-US" dirty="0">
                <a:latin typeface="Arial" pitchFamily="-110" charset="0"/>
                <a:ea typeface="ＭＳ Ｐゴシック" pitchFamily="-110" charset="-128"/>
                <a:cs typeface="ＭＳ Ｐゴシック" pitchFamily="-110" charset="-128"/>
              </a:rPr>
              <a:t>use we can see no reason why they will not perform as if they were</a:t>
            </a:r>
          </a:p>
          <a:p>
            <a:r>
              <a:rPr lang="en-US" dirty="0">
                <a:latin typeface="Arial" pitchFamily="-110" charset="0"/>
                <a:ea typeface="ＭＳ Ｐゴシック" pitchFamily="-110" charset="-128"/>
                <a:cs typeface="ＭＳ Ｐゴシック" pitchFamily="-110" charset="-128"/>
              </a:rPr>
              <a:t>random (as the theory usually requires). This is highly subjective</a:t>
            </a:r>
          </a:p>
          <a:p>
            <a:r>
              <a:rPr lang="en-US" dirty="0">
                <a:latin typeface="Arial" pitchFamily="-110" charset="0"/>
                <a:ea typeface="ＭＳ Ｐゴシック" pitchFamily="-110" charset="-128"/>
                <a:cs typeface="ＭＳ Ｐゴシック" pitchFamily="-110" charset="-128"/>
              </a:rPr>
              <a:t>and is not very palatable to purists, but it is what statisticians regularly</a:t>
            </a:r>
          </a:p>
          <a:p>
            <a:r>
              <a:rPr lang="en-US" dirty="0">
                <a:latin typeface="Arial" pitchFamily="-110" charset="0"/>
                <a:ea typeface="ＭＳ Ｐゴシック" pitchFamily="-110" charset="-128"/>
                <a:cs typeface="ＭＳ Ｐゴシック" pitchFamily="-110" charset="-128"/>
              </a:rPr>
              <a:t>appeal to when they take “a random sample”—they hope that</a:t>
            </a:r>
          </a:p>
          <a:p>
            <a:r>
              <a:rPr lang="en-US" dirty="0">
                <a:latin typeface="Arial" pitchFamily="-110" charset="0"/>
                <a:ea typeface="ＭＳ Ｐゴシック" pitchFamily="-110" charset="-128"/>
                <a:cs typeface="ＭＳ Ｐゴシック" pitchFamily="-110" charset="-128"/>
              </a:rPr>
              <a:t>any results they use will have approximately the same properties as</a:t>
            </a:r>
          </a:p>
          <a:p>
            <a:r>
              <a:rPr lang="en-US" dirty="0">
                <a:latin typeface="Arial" pitchFamily="-110" charset="0"/>
                <a:ea typeface="ＭＳ Ｐゴシック" pitchFamily="-110" charset="-128"/>
                <a:cs typeface="ＭＳ Ｐゴシック" pitchFamily="-110" charset="-128"/>
              </a:rPr>
              <a:t>a complete counting of the whole sample space that occurs in their</a:t>
            </a:r>
          </a:p>
          <a:p>
            <a:r>
              <a:rPr lang="en-US" dirty="0">
                <a:latin typeface="Arial" pitchFamily="-110" charset="0"/>
                <a:ea typeface="ＭＳ Ｐゴシック" pitchFamily="-110" charset="-128"/>
                <a:cs typeface="ＭＳ Ｐゴシック" pitchFamily="-110" charset="-128"/>
              </a:rPr>
              <a:t>theory.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true random number generator (TRNG) uses a nondeterministic source to</a:t>
            </a:r>
          </a:p>
          <a:p>
            <a:r>
              <a:rPr lang="en-US" dirty="0">
                <a:latin typeface="Arial" pitchFamily="-110" charset="0"/>
                <a:ea typeface="ＭＳ Ｐゴシック" pitchFamily="-110" charset="-128"/>
                <a:cs typeface="ＭＳ Ｐゴシック" pitchFamily="-110" charset="-128"/>
              </a:rPr>
              <a:t>produce randomness. Most operate by measuring unpredictable natural processes,</a:t>
            </a:r>
          </a:p>
          <a:p>
            <a:r>
              <a:rPr lang="en-US" dirty="0">
                <a:latin typeface="Arial" pitchFamily="-110" charset="0"/>
                <a:ea typeface="ＭＳ Ｐゴシック" pitchFamily="-110" charset="-128"/>
                <a:cs typeface="ＭＳ Ｐゴシック" pitchFamily="-110" charset="-128"/>
              </a:rPr>
              <a:t>such as pulse detectors of ionizing radiation events, gas discharge tubes, and leaky</a:t>
            </a:r>
          </a:p>
          <a:p>
            <a:r>
              <a:rPr lang="en-US" dirty="0" err="1">
                <a:latin typeface="Arial" pitchFamily="-110" charset="0"/>
                <a:ea typeface="ＭＳ Ｐゴシック" pitchFamily="-110" charset="-128"/>
                <a:cs typeface="ＭＳ Ｐゴシック" pitchFamily="-110" charset="-128"/>
              </a:rPr>
              <a:t>capac</a:t>
            </a:r>
            <a:r>
              <a:rPr lang="en-US" dirty="0">
                <a:latin typeface="Arial" pitchFamily="-110" charset="0"/>
                <a:ea typeface="ＭＳ Ｐゴシック" pitchFamily="-110" charset="-128"/>
                <a:cs typeface="ＭＳ Ｐゴシック" pitchFamily="-110" charset="-128"/>
              </a:rPr>
              <a:t> </a:t>
            </a:r>
            <a:r>
              <a:rPr lang="en-US" dirty="0" err="1">
                <a:latin typeface="Arial" pitchFamily="-110" charset="0"/>
                <a:ea typeface="ＭＳ Ｐゴシック" pitchFamily="-110" charset="-128"/>
                <a:cs typeface="ＭＳ Ｐゴシック" pitchFamily="-110" charset="-128"/>
              </a:rPr>
              <a:t>itors</a:t>
            </a:r>
            <a:r>
              <a:rPr lang="en-US" dirty="0">
                <a:latin typeface="Arial" pitchFamily="-110" charset="0"/>
                <a:ea typeface="ＭＳ Ｐゴシック" pitchFamily="-110" charset="-128"/>
                <a:cs typeface="ＭＳ Ｐゴシック" pitchFamily="-110" charset="-128"/>
              </a:rPr>
              <a:t>. Intel has developed a commercially available chip that samples thermal</a:t>
            </a:r>
          </a:p>
          <a:p>
            <a:r>
              <a:rPr lang="en-US" dirty="0">
                <a:latin typeface="Arial" pitchFamily="-110" charset="0"/>
                <a:ea typeface="ＭＳ Ｐゴシック" pitchFamily="-110" charset="-128"/>
                <a:cs typeface="ＭＳ Ｐゴシック" pitchFamily="-110" charset="-128"/>
              </a:rPr>
              <a:t>noise by amplifying the voltage measured across </a:t>
            </a:r>
            <a:r>
              <a:rPr lang="en-US" dirty="0" err="1">
                <a:latin typeface="Arial" pitchFamily="-110" charset="0"/>
                <a:ea typeface="ＭＳ Ｐゴシック" pitchFamily="-110" charset="-128"/>
                <a:cs typeface="ＭＳ Ｐゴシック" pitchFamily="-110" charset="-128"/>
              </a:rPr>
              <a:t>undriven</a:t>
            </a:r>
            <a:r>
              <a:rPr lang="en-US" dirty="0">
                <a:latin typeface="Arial" pitchFamily="-110" charset="0"/>
                <a:ea typeface="ＭＳ Ｐゴシック" pitchFamily="-110" charset="-128"/>
                <a:cs typeface="ＭＳ Ｐゴシック" pitchFamily="-110" charset="-128"/>
              </a:rPr>
              <a:t> resistors [JUN99].</a:t>
            </a:r>
          </a:p>
          <a:p>
            <a:r>
              <a:rPr lang="en-US" dirty="0">
                <a:latin typeface="Arial" pitchFamily="-110" charset="0"/>
                <a:ea typeface="ＭＳ Ｐゴシック" pitchFamily="-110" charset="-128"/>
                <a:cs typeface="ＭＳ Ｐゴシック" pitchFamily="-110" charset="-128"/>
              </a:rPr>
              <a:t>A group at Bell Labs has developed a technique that uses the variations in the</a:t>
            </a:r>
          </a:p>
          <a:p>
            <a:r>
              <a:rPr lang="en-US" dirty="0">
                <a:latin typeface="Arial" pitchFamily="-110" charset="0"/>
                <a:ea typeface="ＭＳ Ｐゴシック" pitchFamily="-110" charset="-128"/>
                <a:cs typeface="ＭＳ Ｐゴシック" pitchFamily="-110" charset="-128"/>
              </a:rPr>
              <a:t>response time of raw read requests for one disk sector of a hard disk [JAKO98].</a:t>
            </a:r>
          </a:p>
          <a:p>
            <a:r>
              <a:rPr lang="en-US" dirty="0" err="1">
                <a:latin typeface="Arial" pitchFamily="-110" charset="0"/>
                <a:ea typeface="ＭＳ Ｐゴシック" pitchFamily="-110" charset="-128"/>
                <a:cs typeface="ＭＳ Ｐゴシック" pitchFamily="-110" charset="-128"/>
              </a:rPr>
              <a:t>LavaRnd</a:t>
            </a:r>
            <a:r>
              <a:rPr lang="en-US" dirty="0">
                <a:latin typeface="Arial" pitchFamily="-110" charset="0"/>
                <a:ea typeface="ＭＳ Ｐゴシック" pitchFamily="-110" charset="-128"/>
                <a:cs typeface="ＭＳ Ｐゴシック" pitchFamily="-110" charset="-128"/>
              </a:rPr>
              <a:t> is an open source project for creating truly random numbers using inexpensive</a:t>
            </a:r>
          </a:p>
          <a:p>
            <a:r>
              <a:rPr lang="en-US" dirty="0">
                <a:latin typeface="Arial" pitchFamily="-110" charset="0"/>
                <a:ea typeface="ＭＳ Ｐゴシック" pitchFamily="-110" charset="-128"/>
                <a:cs typeface="ＭＳ Ｐゴシック" pitchFamily="-110" charset="-128"/>
              </a:rPr>
              <a:t>cameras, open source code, and inexpensive hardware. The system uses a</a:t>
            </a:r>
          </a:p>
          <a:p>
            <a:r>
              <a:rPr lang="en-US" dirty="0">
                <a:latin typeface="Arial" pitchFamily="-110" charset="0"/>
                <a:ea typeface="ＭＳ Ｐゴシック" pitchFamily="-110" charset="-128"/>
                <a:cs typeface="ＭＳ Ｐゴシック" pitchFamily="-110" charset="-128"/>
              </a:rPr>
              <a:t>saturated charge- coupled device (CCD) in a light-tight can as a chaotic source to</a:t>
            </a:r>
          </a:p>
          <a:p>
            <a:r>
              <a:rPr lang="en-US" dirty="0">
                <a:latin typeface="Arial" pitchFamily="-110" charset="0"/>
                <a:ea typeface="ＭＳ Ｐゴシック" pitchFamily="-110" charset="-128"/>
                <a:cs typeface="ＭＳ Ｐゴシック" pitchFamily="-110" charset="-128"/>
              </a:rPr>
              <a:t>produce the seed. Software processes the result into truly random numbers in a</a:t>
            </a:r>
          </a:p>
          <a:p>
            <a:r>
              <a:rPr lang="en-US" dirty="0">
                <a:latin typeface="Arial" pitchFamily="-110" charset="0"/>
                <a:ea typeface="ＭＳ Ｐゴシック" pitchFamily="-110" charset="-128"/>
                <a:cs typeface="ＭＳ Ｐゴシック" pitchFamily="-110" charset="-128"/>
              </a:rPr>
              <a:t>variety of formats.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65104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42</a:t>
            </a:fld>
            <a:endParaRPr lang="en-AU">
              <a:latin typeface="Arial" pitchFamily="-110"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One of the principal security requirements of a computer system is the protection</a:t>
            </a:r>
          </a:p>
          <a:p>
            <a:r>
              <a:rPr lang="en-US" b="0" dirty="0">
                <a:latin typeface="Arial" pitchFamily="-110" charset="0"/>
                <a:ea typeface="ＭＳ Ｐゴシック" pitchFamily="-110" charset="-128"/>
                <a:cs typeface="ＭＳ Ｐゴシック" pitchFamily="-110" charset="-128"/>
              </a:rPr>
              <a:t>of stored data. Security mechanisms to provide such protection include access control,</a:t>
            </a:r>
          </a:p>
          <a:p>
            <a:r>
              <a:rPr lang="en-US" b="0" dirty="0">
                <a:latin typeface="Arial" pitchFamily="-110" charset="0"/>
                <a:ea typeface="ＭＳ Ｐゴシック" pitchFamily="-110" charset="-128"/>
                <a:cs typeface="ＭＳ Ｐゴシック" pitchFamily="-110" charset="-128"/>
              </a:rPr>
              <a:t>intrusion detection, and intrusion prevention schemes, all of which are discussed</a:t>
            </a:r>
          </a:p>
          <a:p>
            <a:r>
              <a:rPr lang="en-US" b="0" dirty="0">
                <a:latin typeface="Arial" pitchFamily="-110" charset="0"/>
                <a:ea typeface="ＭＳ Ｐゴシック" pitchFamily="-110" charset="-128"/>
                <a:cs typeface="ＭＳ Ｐゴシック" pitchFamily="-110" charset="-128"/>
              </a:rPr>
              <a:t>in this book. The book also describes a number of technical means by which</a:t>
            </a:r>
          </a:p>
          <a:p>
            <a:r>
              <a:rPr lang="en-US" b="0" dirty="0">
                <a:latin typeface="Arial" pitchFamily="-110" charset="0"/>
                <a:ea typeface="ＭＳ Ｐゴシック" pitchFamily="-110" charset="-128"/>
                <a:cs typeface="ＭＳ Ｐゴシック" pitchFamily="-110" charset="-128"/>
              </a:rPr>
              <a:t>these various security mechanisms can be made vulnerable. But beyond technical</a:t>
            </a:r>
          </a:p>
          <a:p>
            <a:r>
              <a:rPr lang="en-US" b="0" dirty="0">
                <a:latin typeface="Arial" pitchFamily="-110" charset="0"/>
                <a:ea typeface="ＭＳ Ｐゴシック" pitchFamily="-110" charset="-128"/>
                <a:cs typeface="ＭＳ Ｐゴシック" pitchFamily="-110" charset="-128"/>
              </a:rPr>
              <a:t>approaches, these approaches can become vulnerable because of human factors.</a:t>
            </a:r>
          </a:p>
          <a:p>
            <a:r>
              <a:rPr lang="en-US" b="0" dirty="0">
                <a:latin typeface="Arial" pitchFamily="-110" charset="0"/>
                <a:ea typeface="ＭＳ Ｐゴシック" pitchFamily="-110" charset="-128"/>
                <a:cs typeface="ＭＳ Ｐゴシック" pitchFamily="-110" charset="-128"/>
              </a:rPr>
              <a:t>We list a few examples here, based on [ROTH05].</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December of 2004, Bank of America employees backed up and sent to its</a:t>
            </a:r>
          </a:p>
          <a:p>
            <a:r>
              <a:rPr lang="en-US" b="0" dirty="0">
                <a:latin typeface="Arial" pitchFamily="-110" charset="0"/>
                <a:ea typeface="ＭＳ Ｐゴシック" pitchFamily="-110" charset="-128"/>
                <a:cs typeface="ＭＳ Ｐゴシック" pitchFamily="-110" charset="-128"/>
              </a:rPr>
              <a:t>backup data center tapes containing the names, addresses, bank account numbers,</a:t>
            </a:r>
          </a:p>
          <a:p>
            <a:r>
              <a:rPr lang="en-US" b="0" dirty="0">
                <a:latin typeface="Arial" pitchFamily="-110" charset="0"/>
                <a:ea typeface="ＭＳ Ｐゴシック" pitchFamily="-110" charset="-128"/>
                <a:cs typeface="ＭＳ Ｐゴシック" pitchFamily="-110" charset="-128"/>
              </a:rPr>
              <a:t>and Social Security numbers of 1.2 million government workers enrolled</a:t>
            </a:r>
          </a:p>
          <a:p>
            <a:r>
              <a:rPr lang="en-US" b="0" dirty="0">
                <a:latin typeface="Arial" pitchFamily="-110" charset="0"/>
                <a:ea typeface="ＭＳ Ｐゴシック" pitchFamily="-110" charset="-128"/>
                <a:cs typeface="ＭＳ Ｐゴシック" pitchFamily="-110" charset="-128"/>
              </a:rPr>
              <a:t>in a charge-card account. None of the data were encrypted. The tapes never</a:t>
            </a:r>
          </a:p>
          <a:p>
            <a:r>
              <a:rPr lang="en-US" b="0" dirty="0">
                <a:latin typeface="Arial" pitchFamily="-110" charset="0"/>
                <a:ea typeface="ＭＳ Ｐゴシック" pitchFamily="-110" charset="-128"/>
                <a:cs typeface="ＭＳ Ｐゴシック" pitchFamily="-110" charset="-128"/>
              </a:rPr>
              <a:t>arrived and indeed have never been found. Sadly, this method of backing up</a:t>
            </a:r>
          </a:p>
          <a:p>
            <a:r>
              <a:rPr lang="en-US" b="0" dirty="0">
                <a:latin typeface="Arial" pitchFamily="-110" charset="0"/>
                <a:ea typeface="ＭＳ Ｐゴシック" pitchFamily="-110" charset="-128"/>
                <a:cs typeface="ＭＳ Ｐゴシック" pitchFamily="-110" charset="-128"/>
              </a:rPr>
              <a:t>and shipping data is all too common. As an another example, in April of 2005,</a:t>
            </a:r>
          </a:p>
          <a:p>
            <a:r>
              <a:rPr lang="en-US" b="0" dirty="0">
                <a:latin typeface="Arial" pitchFamily="-110" charset="0"/>
                <a:ea typeface="ＭＳ Ｐゴシック" pitchFamily="-110" charset="-128"/>
                <a:cs typeface="ＭＳ Ｐゴシック" pitchFamily="-110" charset="-128"/>
              </a:rPr>
              <a:t>Ameritrade blamed its shipping vendor for losing a backup tape containing</a:t>
            </a:r>
          </a:p>
          <a:p>
            <a:r>
              <a:rPr lang="en-US" b="0" dirty="0">
                <a:latin typeface="Arial" pitchFamily="-110" charset="0"/>
                <a:ea typeface="ＭＳ Ｐゴシック" pitchFamily="-110" charset="-128"/>
                <a:cs typeface="ＭＳ Ｐゴシック" pitchFamily="-110" charset="-128"/>
              </a:rPr>
              <a:t>unencrypted information on 200,000 clients.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April of 2005, San Jose Medical group announced that someone had physically</a:t>
            </a:r>
          </a:p>
          <a:p>
            <a:r>
              <a:rPr lang="en-US" b="0" dirty="0">
                <a:latin typeface="Arial" pitchFamily="-110" charset="0"/>
                <a:ea typeface="ＭＳ Ｐゴシック" pitchFamily="-110" charset="-128"/>
                <a:cs typeface="ＭＳ Ｐゴシック" pitchFamily="-110" charset="-128"/>
              </a:rPr>
              <a:t>stolen one of its computers and potentially gained access to 185,000</a:t>
            </a:r>
          </a:p>
          <a:p>
            <a:r>
              <a:rPr lang="en-US" b="0" dirty="0">
                <a:latin typeface="Arial" pitchFamily="-110" charset="0"/>
                <a:ea typeface="ＭＳ Ｐゴシック" pitchFamily="-110" charset="-128"/>
                <a:cs typeface="ＭＳ Ｐゴシック" pitchFamily="-110" charset="-128"/>
              </a:rPr>
              <a:t>unencrypted patient records.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There have been countless examples of laptops lost at airports, stolen from a</a:t>
            </a:r>
          </a:p>
          <a:p>
            <a:r>
              <a:rPr lang="en-US" b="0" dirty="0">
                <a:latin typeface="Arial" pitchFamily="-110" charset="0"/>
                <a:ea typeface="ＭＳ Ｐゴシック" pitchFamily="-110" charset="-128"/>
                <a:cs typeface="ＭＳ Ｐゴシック" pitchFamily="-110" charset="-128"/>
              </a:rPr>
              <a:t>parked car, or taken while the user is away from his or her desk. If the data on the</a:t>
            </a:r>
          </a:p>
          <a:p>
            <a:r>
              <a:rPr lang="en-US" b="0" dirty="0">
                <a:latin typeface="Arial" pitchFamily="-110" charset="0"/>
                <a:ea typeface="ＭＳ Ｐゴシック" pitchFamily="-110" charset="-128"/>
                <a:cs typeface="ＭＳ Ｐゴシック" pitchFamily="-110" charset="-128"/>
              </a:rPr>
              <a:t>laptop’s hard drive are unencrypted, all of the data are available to the thief.</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Although it is now routine for businesses to provide a variety of protections,</a:t>
            </a:r>
          </a:p>
          <a:p>
            <a:r>
              <a:rPr lang="en-US" b="0" dirty="0">
                <a:latin typeface="Arial" pitchFamily="-110" charset="0"/>
                <a:ea typeface="ＭＳ Ｐゴシック" pitchFamily="-110" charset="-128"/>
                <a:cs typeface="ＭＳ Ｐゴシック" pitchFamily="-110" charset="-128"/>
              </a:rPr>
              <a:t>including encryption, for information that is transmitted across networks, via the</a:t>
            </a:r>
          </a:p>
          <a:p>
            <a:r>
              <a:rPr lang="en-US" b="0" dirty="0">
                <a:latin typeface="Arial" pitchFamily="-110" charset="0"/>
                <a:ea typeface="ＭＳ Ｐゴシック" pitchFamily="-110" charset="-128"/>
                <a:cs typeface="ＭＳ Ｐゴシック" pitchFamily="-110" charset="-128"/>
              </a:rPr>
              <a:t>Internet, or via wireless devices, once data are stored locally (referred to as </a:t>
            </a:r>
            <a:r>
              <a:rPr lang="en-US" b="0" i="1" dirty="0">
                <a:latin typeface="Arial" pitchFamily="-110" charset="0"/>
                <a:ea typeface="ＭＳ Ｐゴシック" pitchFamily="-110" charset="-128"/>
                <a:cs typeface="ＭＳ Ｐゴシック" pitchFamily="-110" charset="-128"/>
              </a:rPr>
              <a:t>data at</a:t>
            </a:r>
          </a:p>
          <a:p>
            <a:r>
              <a:rPr lang="en-US" b="0" i="1" dirty="0">
                <a:latin typeface="Arial" pitchFamily="-110" charset="0"/>
                <a:ea typeface="ＭＳ Ｐゴシック" pitchFamily="-110" charset="-128"/>
                <a:cs typeface="ＭＳ Ｐゴシック" pitchFamily="-110" charset="-128"/>
              </a:rPr>
              <a:t>rest), there is often little protection beyond domain authentication and operating</a:t>
            </a:r>
          </a:p>
          <a:p>
            <a:r>
              <a:rPr lang="en-US" b="0" dirty="0">
                <a:latin typeface="Arial" pitchFamily="-110" charset="0"/>
                <a:ea typeface="ＭＳ Ｐゴシック" pitchFamily="-110" charset="-128"/>
                <a:cs typeface="ＭＳ Ｐゴシック" pitchFamily="-110" charset="-128"/>
              </a:rPr>
              <a:t>system access controls. Data at rest are often routinely backed up to secondary storage</a:t>
            </a:r>
          </a:p>
          <a:p>
            <a:r>
              <a:rPr lang="en-US" b="0" dirty="0">
                <a:latin typeface="Arial" pitchFamily="-110" charset="0"/>
                <a:ea typeface="ＭＳ Ｐゴシック" pitchFamily="-110" charset="-128"/>
                <a:cs typeface="ＭＳ Ｐゴシック" pitchFamily="-110" charset="-128"/>
              </a:rPr>
              <a:t>such as CDROM or tape, archived for indefinite periods. Further, even when</a:t>
            </a:r>
          </a:p>
          <a:p>
            <a:r>
              <a:rPr lang="en-US" b="0" dirty="0">
                <a:latin typeface="Arial" pitchFamily="-110" charset="0"/>
                <a:ea typeface="ＭＳ Ｐゴシック" pitchFamily="-110" charset="-128"/>
                <a:cs typeface="ＭＳ Ｐゴシック" pitchFamily="-110" charset="-128"/>
              </a:rPr>
              <a:t>data are erased from a hard disk, until the relevant disk sectors are reused, the data</a:t>
            </a:r>
          </a:p>
          <a:p>
            <a:r>
              <a:rPr lang="en-US" b="0" dirty="0">
                <a:latin typeface="Arial" pitchFamily="-110" charset="0"/>
                <a:ea typeface="ＭＳ Ｐゴシック" pitchFamily="-110" charset="-128"/>
                <a:cs typeface="ＭＳ Ｐゴシック" pitchFamily="-110" charset="-128"/>
              </a:rPr>
              <a:t>are recoverable. Thus it becomes attractive, and indeed should be mandatory, to</a:t>
            </a:r>
          </a:p>
          <a:p>
            <a:r>
              <a:rPr lang="en-US" b="0" dirty="0">
                <a:latin typeface="Arial" pitchFamily="-110" charset="0"/>
                <a:ea typeface="ＭＳ Ｐゴシック" pitchFamily="-110" charset="-128"/>
                <a:cs typeface="ＭＳ Ｐゴシック" pitchFamily="-110" charset="-128"/>
              </a:rPr>
              <a:t>encrypt data at rest and combine this with an effective encryption key management</a:t>
            </a:r>
          </a:p>
          <a:p>
            <a:r>
              <a:rPr lang="en-US" b="0" dirty="0">
                <a:latin typeface="Arial" pitchFamily="-110" charset="0"/>
                <a:ea typeface="ＭＳ Ｐゴシック" pitchFamily="-110" charset="-128"/>
                <a:cs typeface="ＭＳ Ｐゴシック" pitchFamily="-110" charset="-128"/>
              </a:rPr>
              <a:t>scheme.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There are a variety of ways to provide encryption services. A simple approach</a:t>
            </a:r>
          </a:p>
          <a:p>
            <a:r>
              <a:rPr lang="en-US" b="0" dirty="0">
                <a:latin typeface="Arial" pitchFamily="-110" charset="0"/>
                <a:ea typeface="ＭＳ Ｐゴシック" pitchFamily="-110" charset="-128"/>
                <a:cs typeface="ＭＳ Ｐゴシック" pitchFamily="-110" charset="-128"/>
              </a:rPr>
              <a:t>available for use on a laptop is to use a commercially available encryption package</a:t>
            </a:r>
          </a:p>
          <a:p>
            <a:r>
              <a:rPr lang="en-US" b="0" dirty="0">
                <a:latin typeface="Arial" pitchFamily="-110" charset="0"/>
                <a:ea typeface="ＭＳ Ｐゴシック" pitchFamily="-110" charset="-128"/>
                <a:cs typeface="ＭＳ Ｐゴシック" pitchFamily="-110" charset="-128"/>
              </a:rPr>
              <a:t>such as Pretty Good Privacy (PGP). PGP enables a user to generate a key from a</a:t>
            </a:r>
          </a:p>
          <a:p>
            <a:r>
              <a:rPr lang="en-US" b="0" dirty="0">
                <a:latin typeface="Arial" pitchFamily="-110" charset="0"/>
                <a:ea typeface="ＭＳ Ｐゴシック" pitchFamily="-110" charset="-128"/>
                <a:cs typeface="ＭＳ Ｐゴシック" pitchFamily="-110" charset="-128"/>
              </a:rPr>
              <a:t>password and then use that key to encrypt selected files on the hard disk. The PGP</a:t>
            </a:r>
          </a:p>
          <a:p>
            <a:r>
              <a:rPr lang="en-US" b="0" dirty="0">
                <a:latin typeface="Arial" pitchFamily="-110" charset="0"/>
                <a:ea typeface="ＭＳ Ｐゴシック" pitchFamily="-110" charset="-128"/>
                <a:cs typeface="ＭＳ Ｐゴシック" pitchFamily="-110" charset="-128"/>
              </a:rPr>
              <a:t>package does not store the password. To recover a file, the user enters the password,</a:t>
            </a:r>
          </a:p>
          <a:p>
            <a:r>
              <a:rPr lang="en-US" b="0" dirty="0">
                <a:latin typeface="Arial" pitchFamily="-110" charset="0"/>
                <a:ea typeface="ＭＳ Ｐゴシック" pitchFamily="-110" charset="-128"/>
                <a:cs typeface="ＭＳ Ｐゴシック" pitchFamily="-110" charset="-128"/>
              </a:rPr>
              <a:t>PGP generates the password, and PGP decrypts the file. So long as the user protects</a:t>
            </a:r>
          </a:p>
          <a:p>
            <a:r>
              <a:rPr lang="en-US" b="0" dirty="0">
                <a:latin typeface="Arial" pitchFamily="-110" charset="0"/>
                <a:ea typeface="ＭＳ Ｐゴシック" pitchFamily="-110" charset="-128"/>
                <a:cs typeface="ＭＳ Ｐゴシック" pitchFamily="-110" charset="-128"/>
              </a:rPr>
              <a:t>his or her password and does not use an easily guessable password, the files are fully</a:t>
            </a:r>
          </a:p>
          <a:p>
            <a:r>
              <a:rPr lang="en-US" b="0" dirty="0">
                <a:latin typeface="Arial" pitchFamily="-110" charset="0"/>
                <a:ea typeface="ＭＳ Ｐゴシック" pitchFamily="-110" charset="-128"/>
                <a:cs typeface="ＭＳ Ｐゴシック" pitchFamily="-110" charset="-128"/>
              </a:rPr>
              <a:t>protected while at rest. Some more recent approaches are listed in [COLL06]:</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Back-end appliance: This is a hardware device that sits between servers and</a:t>
            </a:r>
          </a:p>
          <a:p>
            <a:r>
              <a:rPr lang="en-US" b="0" dirty="0">
                <a:latin typeface="Arial" pitchFamily="-110" charset="0"/>
                <a:ea typeface="ＭＳ Ｐゴシック" pitchFamily="-110" charset="-128"/>
                <a:cs typeface="ＭＳ Ｐゴシック" pitchFamily="-110" charset="-128"/>
              </a:rPr>
              <a:t>storage systems and encrypts all data going from the server to the storage system</a:t>
            </a:r>
          </a:p>
          <a:p>
            <a:r>
              <a:rPr lang="en-US" b="0" dirty="0">
                <a:latin typeface="Arial" pitchFamily="-110" charset="0"/>
                <a:ea typeface="ＭＳ Ｐゴシック" pitchFamily="-110" charset="-128"/>
                <a:cs typeface="ＭＳ Ｐゴシック" pitchFamily="-110" charset="-128"/>
              </a:rPr>
              <a:t>and decrypts data going in the opposite direction. These devices encrypt</a:t>
            </a:r>
          </a:p>
          <a:p>
            <a:r>
              <a:rPr lang="en-US" b="0" dirty="0">
                <a:latin typeface="Arial" pitchFamily="-110" charset="0"/>
                <a:ea typeface="ＭＳ Ｐゴシック" pitchFamily="-110" charset="-128"/>
                <a:cs typeface="ＭＳ Ｐゴシック" pitchFamily="-110" charset="-128"/>
              </a:rPr>
              <a:t>data at close to wire speed, with very little latency. In contrast, encryption</a:t>
            </a:r>
          </a:p>
          <a:p>
            <a:r>
              <a:rPr lang="en-US" b="0" dirty="0">
                <a:latin typeface="Arial" pitchFamily="-110" charset="0"/>
                <a:ea typeface="ＭＳ Ｐゴシック" pitchFamily="-110" charset="-128"/>
                <a:cs typeface="ＭＳ Ｐゴシック" pitchFamily="-110" charset="-128"/>
              </a:rPr>
              <a:t>software on servers and storage systems slows backups. A system man ager</a:t>
            </a:r>
          </a:p>
          <a:p>
            <a:r>
              <a:rPr lang="en-US" b="0" dirty="0">
                <a:latin typeface="Arial" pitchFamily="-110" charset="0"/>
                <a:ea typeface="ＭＳ Ｐゴシック" pitchFamily="-110" charset="-128"/>
                <a:cs typeface="ＭＳ Ｐゴシック" pitchFamily="-110" charset="-128"/>
              </a:rPr>
              <a:t>configures the appliance to accept requests from specified clients, for which</a:t>
            </a:r>
          </a:p>
          <a:p>
            <a:r>
              <a:rPr lang="en-US" b="0" dirty="0">
                <a:latin typeface="Arial" pitchFamily="-110" charset="0"/>
                <a:ea typeface="ＭＳ Ｐゴシック" pitchFamily="-110" charset="-128"/>
                <a:cs typeface="ＭＳ Ｐゴシック" pitchFamily="-110" charset="-128"/>
              </a:rPr>
              <a:t>unencrypted data are supplied.</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Library-based tape encryption: This is provided by means of a co-processor board</a:t>
            </a:r>
          </a:p>
          <a:p>
            <a:r>
              <a:rPr lang="en-US" b="0" dirty="0">
                <a:latin typeface="Arial" pitchFamily="-110" charset="0"/>
                <a:ea typeface="ＭＳ Ｐゴシック" pitchFamily="-110" charset="-128"/>
                <a:cs typeface="ＭＳ Ｐゴシック" pitchFamily="-110" charset="-128"/>
              </a:rPr>
              <a:t>embedded in the tape drive and tape library hardware. The co-processor encrypts</a:t>
            </a:r>
          </a:p>
          <a:p>
            <a:r>
              <a:rPr lang="en-US" b="0" dirty="0">
                <a:latin typeface="Arial" pitchFamily="-110" charset="0"/>
                <a:ea typeface="ＭＳ Ｐゴシック" pitchFamily="-110" charset="-128"/>
                <a:cs typeface="ＭＳ Ｐゴシック" pitchFamily="-110" charset="-128"/>
              </a:rPr>
              <a:t>data using a </a:t>
            </a:r>
            <a:r>
              <a:rPr lang="en-US" b="0" dirty="0" err="1">
                <a:latin typeface="Arial" pitchFamily="-110" charset="0"/>
                <a:ea typeface="ＭＳ Ｐゴシック" pitchFamily="-110" charset="-128"/>
                <a:cs typeface="ＭＳ Ｐゴシック" pitchFamily="-110" charset="-128"/>
              </a:rPr>
              <a:t>nonreadable</a:t>
            </a:r>
            <a:r>
              <a:rPr lang="en-US" b="0" dirty="0">
                <a:latin typeface="Arial" pitchFamily="-110" charset="0"/>
                <a:ea typeface="ＭＳ Ｐゴシック" pitchFamily="-110" charset="-128"/>
                <a:cs typeface="ＭＳ Ｐゴシック" pitchFamily="-110" charset="-128"/>
              </a:rPr>
              <a:t> key configured into the board. The tapes can then be sent</a:t>
            </a:r>
          </a:p>
          <a:p>
            <a:r>
              <a:rPr lang="en-US" b="0" dirty="0">
                <a:latin typeface="Arial" pitchFamily="-110" charset="0"/>
                <a:ea typeface="ＭＳ Ｐゴシック" pitchFamily="-110" charset="-128"/>
                <a:cs typeface="ＭＳ Ｐゴシック" pitchFamily="-110" charset="-128"/>
              </a:rPr>
              <a:t>off-site to a facility that has the same tape drive hardware. The key can be exported</a:t>
            </a:r>
          </a:p>
          <a:p>
            <a:r>
              <a:rPr lang="en-US" b="0" dirty="0">
                <a:latin typeface="Arial" pitchFamily="-110" charset="0"/>
                <a:ea typeface="ＭＳ Ｐゴシック" pitchFamily="-110" charset="-128"/>
                <a:cs typeface="ＭＳ Ｐゴシック" pitchFamily="-110" charset="-128"/>
              </a:rPr>
              <a:t>via secure e-mail or a small flash drive that is transported securely. If the matching</a:t>
            </a:r>
          </a:p>
          <a:p>
            <a:r>
              <a:rPr lang="en-US" b="0" dirty="0">
                <a:latin typeface="Arial" pitchFamily="-110" charset="0"/>
                <a:ea typeface="ＭＳ Ｐゴシック" pitchFamily="-110" charset="-128"/>
                <a:cs typeface="ＭＳ Ｐゴシック" pitchFamily="-110" charset="-128"/>
              </a:rPr>
              <a:t>tape drive hardware co-processor is not available at the other site, the target facility</a:t>
            </a:r>
          </a:p>
          <a:p>
            <a:r>
              <a:rPr lang="en-US" b="0" dirty="0">
                <a:latin typeface="Arial" pitchFamily="-110" charset="0"/>
                <a:ea typeface="ＭＳ Ｐゴシック" pitchFamily="-110" charset="-128"/>
                <a:cs typeface="ＭＳ Ｐゴシック" pitchFamily="-110" charset="-128"/>
              </a:rPr>
              <a:t>can use the key in a software decryption package to recover the data.</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Background laptop and PC data encryption: A number of vendors offer software</a:t>
            </a:r>
          </a:p>
          <a:p>
            <a:r>
              <a:rPr lang="en-US" b="0" dirty="0">
                <a:latin typeface="Arial" pitchFamily="-110" charset="0"/>
                <a:ea typeface="ＭＳ Ｐゴシック" pitchFamily="-110" charset="-128"/>
                <a:cs typeface="ＭＳ Ｐゴシック" pitchFamily="-110" charset="-128"/>
              </a:rPr>
              <a:t>products that provide encryption that is transparent to the application and</a:t>
            </a:r>
          </a:p>
          <a:p>
            <a:r>
              <a:rPr lang="en-US" b="0" dirty="0">
                <a:latin typeface="Arial" pitchFamily="-110" charset="0"/>
                <a:ea typeface="ＭＳ Ｐゴシック" pitchFamily="-110" charset="-128"/>
                <a:cs typeface="ＭＳ Ｐゴシック" pitchFamily="-110" charset="-128"/>
              </a:rPr>
              <a:t>the user. Some products encrypt all or designated files and folders. Other products</a:t>
            </a:r>
          </a:p>
          <a:p>
            <a:r>
              <a:rPr lang="en-US" b="0" dirty="0">
                <a:latin typeface="Arial" pitchFamily="-110" charset="0"/>
                <a:ea typeface="ＭＳ Ｐゴシック" pitchFamily="-110" charset="-128"/>
                <a:cs typeface="ＭＳ Ｐゴシック" pitchFamily="-110" charset="-128"/>
              </a:rPr>
              <a:t>create a virtual disk, which can be maintained locally on the user’s hard</a:t>
            </a:r>
          </a:p>
          <a:p>
            <a:r>
              <a:rPr lang="en-US" b="0" dirty="0">
                <a:latin typeface="Arial" pitchFamily="-110" charset="0"/>
                <a:ea typeface="ＭＳ Ｐゴシック" pitchFamily="-110" charset="-128"/>
                <a:cs typeface="ＭＳ Ｐゴシック" pitchFamily="-110" charset="-128"/>
              </a:rPr>
              <a:t>drive or maintained on a network storage device, with all data on the virtual</a:t>
            </a:r>
          </a:p>
          <a:p>
            <a:r>
              <a:rPr lang="en-US" b="0" dirty="0">
                <a:latin typeface="Arial" pitchFamily="-110" charset="0"/>
                <a:ea typeface="ＭＳ Ｐゴシック" pitchFamily="-110" charset="-128"/>
                <a:cs typeface="ＭＳ Ｐゴシック" pitchFamily="-110" charset="-128"/>
              </a:rPr>
              <a:t>disk encrypted. Various key management solutions are offered to restrict access</a:t>
            </a:r>
          </a:p>
          <a:p>
            <a:r>
              <a:rPr lang="en-US" b="0" dirty="0">
                <a:latin typeface="Arial" pitchFamily="-110" charset="0"/>
                <a:ea typeface="ＭＳ Ｐゴシック" pitchFamily="-110" charset="-128"/>
                <a:cs typeface="ＭＳ Ｐゴシック" pitchFamily="-110" charset="-128"/>
              </a:rPr>
              <a:t>to the owner of the data.</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92109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In most computer security contexts, user authentication is the fundamental building</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block and the primary line of defense. User authentication is the basis for most</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types of access control and for user accountability. </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43</a:t>
            </a:fld>
            <a:endParaRPr lang="en-AU" dirty="0">
              <a:solidFill>
                <a:srgbClr val="000000"/>
              </a:solidFill>
            </a:endParaRPr>
          </a:p>
        </p:txBody>
      </p:sp>
    </p:spTree>
    <p:extLst>
      <p:ext uri="{BB962C8B-B14F-4D97-AF65-F5344CB8AC3E}">
        <p14:creationId xmlns:p14="http://schemas.microsoft.com/office/powerpoint/2010/main" val="3738847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DEFB21B-16CD-494D-A5E0-E64C915D2EB4}" type="slidenum">
              <a:rPr lang="en-AU"/>
              <a:pPr/>
              <a:t>44</a:t>
            </a:fld>
            <a:endParaRPr lang="en-AU" dirty="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t>An authentication process consists of two steps:</a:t>
            </a:r>
          </a:p>
          <a:p>
            <a:pPr eaLnBrk="1" hangingPunct="1"/>
            <a:endParaRPr lang="en-US" dirty="0"/>
          </a:p>
          <a:p>
            <a:pPr eaLnBrk="1" hangingPunct="1"/>
            <a:r>
              <a:rPr lang="en-US" dirty="0"/>
              <a:t> </a:t>
            </a:r>
            <a:r>
              <a:rPr lang="en-US" b="0" dirty="0"/>
              <a:t>Identification step: Presenting an identifier to the security system. (Identifiers</a:t>
            </a:r>
          </a:p>
          <a:p>
            <a:pPr eaLnBrk="1" hangingPunct="1"/>
            <a:r>
              <a:rPr lang="en-US" b="0" dirty="0"/>
              <a:t>should be assigned carefully, because authenticated identities are the basis for</a:t>
            </a:r>
          </a:p>
          <a:p>
            <a:pPr eaLnBrk="1" hangingPunct="1"/>
            <a:r>
              <a:rPr lang="en-US" b="0" dirty="0"/>
              <a:t>other security services, such as access control service.)</a:t>
            </a:r>
          </a:p>
          <a:p>
            <a:pPr eaLnBrk="1" hangingPunct="1"/>
            <a:endParaRPr lang="en-US" b="0" dirty="0"/>
          </a:p>
          <a:p>
            <a:pPr eaLnBrk="1" hangingPunct="1"/>
            <a:r>
              <a:rPr lang="en-US" b="0" dirty="0"/>
              <a:t> Verification step: Presenting or generating authentication information that</a:t>
            </a:r>
          </a:p>
          <a:p>
            <a:pPr eaLnBrk="1" hangingPunct="1"/>
            <a:r>
              <a:rPr lang="en-US" b="0" dirty="0"/>
              <a:t>corroborates the binding between the entity and the identifier.</a:t>
            </a:r>
          </a:p>
          <a:p>
            <a:pPr eaLnBrk="1" hangingPunct="1"/>
            <a:endParaRPr lang="en-US" dirty="0"/>
          </a:p>
          <a:p>
            <a:pPr eaLnBrk="1" hangingPunct="1"/>
            <a:r>
              <a:rPr lang="en-US" dirty="0"/>
              <a:t>For example, user Alice Toklas could have the user identifier ABTOKLAS. This</a:t>
            </a:r>
          </a:p>
          <a:p>
            <a:pPr eaLnBrk="1" hangingPunct="1"/>
            <a:r>
              <a:rPr lang="en-US" dirty="0"/>
              <a:t>information needs to be stored on any server or computer system that Alice wishes</a:t>
            </a:r>
          </a:p>
          <a:p>
            <a:pPr eaLnBrk="1" hangingPunct="1"/>
            <a:r>
              <a:rPr lang="en-US" dirty="0"/>
              <a:t>to use and could be known to system administrators and other users. A typical item</a:t>
            </a:r>
          </a:p>
          <a:p>
            <a:pPr eaLnBrk="1" hangingPunct="1"/>
            <a:r>
              <a:rPr lang="en-US" dirty="0"/>
              <a:t>of authentication information associated with this user ID is a password, which is</a:t>
            </a:r>
          </a:p>
          <a:p>
            <a:pPr eaLnBrk="1" hangingPunct="1"/>
            <a:r>
              <a:rPr lang="en-US" dirty="0"/>
              <a:t>kept secret (known only to Alice and to the system). If no one is able to obtain or</a:t>
            </a:r>
          </a:p>
          <a:p>
            <a:pPr eaLnBrk="1" hangingPunct="1"/>
            <a:r>
              <a:rPr lang="en-US" dirty="0"/>
              <a:t>guess Alice’s password, then the combination of Alice’s user ID and password enables</a:t>
            </a:r>
          </a:p>
          <a:p>
            <a:pPr eaLnBrk="1" hangingPunct="1"/>
            <a:r>
              <a:rPr lang="en-US" dirty="0"/>
              <a:t>administrators to set up Alice’s access permissions and audit her activity. Because</a:t>
            </a:r>
          </a:p>
          <a:p>
            <a:pPr eaLnBrk="1" hangingPunct="1"/>
            <a:r>
              <a:rPr lang="en-US" dirty="0"/>
              <a:t>Alice’s ID is not secret, system users can send her e-mail, but because her password is</a:t>
            </a:r>
          </a:p>
          <a:p>
            <a:pPr eaLnBrk="1" hangingPunct="1"/>
            <a:r>
              <a:rPr lang="en-US" dirty="0"/>
              <a:t>secret, no one can pretend to be Alice.</a:t>
            </a:r>
          </a:p>
          <a:p>
            <a:pPr eaLnBrk="1" hangingPunct="1"/>
            <a:endParaRPr lang="en-US" dirty="0"/>
          </a:p>
          <a:p>
            <a:pPr eaLnBrk="1" hangingPunct="1"/>
            <a:r>
              <a:rPr lang="en-US" dirty="0"/>
              <a:t>In essence, identification is the means by which a user provides a claimed identity</a:t>
            </a:r>
          </a:p>
          <a:p>
            <a:pPr eaLnBrk="1" hangingPunct="1"/>
            <a:r>
              <a:rPr lang="en-US" dirty="0"/>
              <a:t>to the system; user authentication is the means of establishing the validity of the claim.</a:t>
            </a:r>
          </a:p>
          <a:p>
            <a:pPr eaLnBrk="1" hangingPunct="1"/>
            <a:r>
              <a:rPr lang="en-US" dirty="0"/>
              <a:t>Note that user authentication is distinct from message authentication. As defined in</a:t>
            </a:r>
          </a:p>
          <a:p>
            <a:pPr eaLnBrk="1" hangingPunct="1"/>
            <a:r>
              <a:rPr lang="en-US" dirty="0"/>
              <a:t>Chapter 2, message authentication is a procedure that allows communicating parties</a:t>
            </a:r>
          </a:p>
          <a:p>
            <a:pPr eaLnBrk="1" hangingPunct="1"/>
            <a:r>
              <a:rPr lang="en-US" dirty="0"/>
              <a:t>to verify that the contents of a received message have not been altered and that the</a:t>
            </a:r>
          </a:p>
          <a:p>
            <a:pPr eaLnBrk="1" hangingPunct="1"/>
            <a:r>
              <a:rPr lang="en-US" dirty="0"/>
              <a:t> source is authentic. This chapter is concerned solely with user authentication.</a:t>
            </a:r>
            <a:endParaRPr lang="en-US" dirty="0">
              <a:latin typeface="Times" pitchFamily="-110" charset="0"/>
            </a:endParaRPr>
          </a:p>
        </p:txBody>
      </p:sp>
    </p:spTree>
    <p:extLst>
      <p:ext uri="{BB962C8B-B14F-4D97-AF65-F5344CB8AC3E}">
        <p14:creationId xmlns:p14="http://schemas.microsoft.com/office/powerpoint/2010/main" val="2452013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SP 800-63-2 defines a general model for user authentication that involves a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entities and procedures. We discuss this model with reference to Figure 3.1.</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initial requirement for performing user authentication is that the user must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registered with the system. The following is a typical sequence for registration.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applicant applies to a registration authority (RA)  to become a subscriber  of a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provider (CSP) . In this model, the RA is a trusted entity that establishes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vouches for the identity of an applicant to a CSP. The CSP then engages 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exchange with the subscriber. Depending on the details of the overall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the CSP issues some sort of electronic credential to the subscriber.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  is a data structure that authoritatively binds an identity and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to a token possessed by a subscriber, and can be verified when presented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the verifier in an authentication transaction. The token could be an encryption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 or an encrypted password that identifies the subscriber. The token may be issued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the CSP, generated directly by the subscriber, or provided by a third party.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token and credential may be used in subsequent authentication events.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Once a user is registered as a subscriber, the actual authentication process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place between the subscriber and one or more systems that perform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subsequently, authorization. The party to be authenticated is called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claimant  and the party verifying that identity is called a verifier . When a claimant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successfully demonstrates possession and control of a token to a verifier through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protocol, the verifier can verify that the claimant is the subscriber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named in the corresponding credential. The verifier passes on an assertion about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of the subscriber to the relying party (RP) . That assertion includes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a subscriber, such as the subscriber name, an identifier assigned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registration, or other subscriber attributes that were verified in the registration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The RP can use the authenticated information provided by the verifier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make access control or authorization decisions.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implemented system for authentication will differ from or be more complex</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than this simplified model, but the model illustrates the key roles and functions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for a secure authentication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45</a:t>
            </a:fld>
            <a:endParaRPr lang="en-AU" dirty="0"/>
          </a:p>
        </p:txBody>
      </p:sp>
    </p:spTree>
    <p:extLst>
      <p:ext uri="{BB962C8B-B14F-4D97-AF65-F5344CB8AC3E}">
        <p14:creationId xmlns:p14="http://schemas.microsoft.com/office/powerpoint/2010/main" val="273501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A23D415-03AD-4749-9717-E66872E9B2DD}" type="slidenum">
              <a:rPr lang="en-AU"/>
              <a:pPr/>
              <a:t>46</a:t>
            </a:fld>
            <a:endParaRPr lang="en-AU" dirty="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Times" pitchFamily="-110" charset="0"/>
              </a:rPr>
              <a:t>There are four general means of authenticating a user's identity, which can be used alone or in combination:</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knows:</a:t>
            </a:r>
            <a:r>
              <a:rPr lang="en-US" dirty="0">
                <a:latin typeface="Times" pitchFamily="-110" charset="0"/>
              </a:rPr>
              <a:t> Examples includes a password, a personal identification number (PIN), or answers to a prearranged set of questions.</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possesses:</a:t>
            </a:r>
            <a:r>
              <a:rPr lang="en-US" dirty="0">
                <a:latin typeface="Times" pitchFamily="-110" charset="0"/>
              </a:rPr>
              <a:t> Examples include electronic keycards, smart cards, and physical keys. This type of authenticator is referred to as a </a:t>
            </a:r>
            <a:r>
              <a:rPr lang="en-US" i="1" dirty="0">
                <a:latin typeface="Times" pitchFamily="-110" charset="0"/>
              </a:rPr>
              <a:t>token</a:t>
            </a:r>
            <a:r>
              <a:rPr lang="en-US" dirty="0">
                <a:latin typeface="Times" pitchFamily="-110" charset="0"/>
              </a:rPr>
              <a:t>.</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is (static biometrics):</a:t>
            </a:r>
            <a:r>
              <a:rPr lang="en-US" dirty="0">
                <a:latin typeface="Times" pitchFamily="-110" charset="0"/>
              </a:rPr>
              <a:t> Examples include recognition by fingerprint, retina, and face.</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does (dynamic biometrics):</a:t>
            </a:r>
            <a:r>
              <a:rPr lang="en-US" dirty="0">
                <a:latin typeface="Times" pitchFamily="-110" charset="0"/>
              </a:rPr>
              <a:t> Examples include recognition by voice pattern, handwriting characteristics, and typing rhythm.</a:t>
            </a:r>
          </a:p>
          <a:p>
            <a:pPr eaLnBrk="1" hangingPunct="1"/>
            <a:endParaRPr lang="en-US" dirty="0">
              <a:latin typeface="Times" pitchFamily="-110" charset="0"/>
            </a:endParaRPr>
          </a:p>
          <a:p>
            <a:pPr eaLnBrk="1" hangingPunct="1"/>
            <a:r>
              <a:rPr lang="en-US" dirty="0">
                <a:latin typeface="Times" pitchFamily="-110" charset="0"/>
              </a:rPr>
              <a:t>All of these methods, properly implemented and used, can provide secure user authentication. However, each method has problems. An adversary may be able to guess or steal a password. Similarly, an adversary may be able to forge or steal a token. A user may forget a password or lose a token. Further, there is a significant administrative overhead for managing password and token information on systems and securing such information on systems. With respect to biometric authenticators, there are a variety of problems, including dealing with false positives and false negatives, user acceptance, cost, and convenience. </a:t>
            </a:r>
          </a:p>
        </p:txBody>
      </p:sp>
    </p:spTree>
    <p:extLst>
      <p:ext uri="{BB962C8B-B14F-4D97-AF65-F5344CB8AC3E}">
        <p14:creationId xmlns:p14="http://schemas.microsoft.com/office/powerpoint/2010/main" val="1913325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risk assessment in general is dealt with in Chapter 14. Here, we introduce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specific example as it relates to user authentication. There are three separate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concepts we wish to relate to one another: assurance level, potential impact,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areas of risk.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47</a:t>
            </a:fld>
            <a:endParaRPr lang="en-AU" dirty="0"/>
          </a:p>
        </p:txBody>
      </p:sp>
    </p:spTree>
    <p:extLst>
      <p:ext uri="{BB962C8B-B14F-4D97-AF65-F5344CB8AC3E}">
        <p14:creationId xmlns:p14="http://schemas.microsoft.com/office/powerpoint/2010/main" val="3217945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assurance level describes an organization’s degree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certainty that a user has presented a credential that refers to his or her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specifically, assurance is defined as (1) the degree of confidence in the vetting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used to establish the identity of the individual to whom the credential was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issued and (2) the degree of confidence that the individual who uses the credential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individual to whom the credential was issued. SP 800-63-2 recognizes four levels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assurance: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1:  Little or no confidence in the asserted identity’s validity.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where this level is appropriate is a consumer registering to participate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discussion at a company web site discussion board. Typical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 at this level would be a user-supplied ID and password at the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transaction.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2:  Some confidence in the asserted identity’s validity. Level 2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appropriate for a wide range of business with the public where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 an initial identity assertion (the details of which are verified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independently prior to any action). At this level, some sort of secure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needs to be used, together with one of the means of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summarized previously and discussed in subsequent sections.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3:  High confidence in the asserted identity’s validity.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enable clients or employees to access restricted services of high value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not the highest value. An example for which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patent attorney electronically submits confidential patent information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U.S. Patent and Trademark Office. Improper disclosure would give competitors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competitive advantage. Techniques that would need to be used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level require more than one factor of authentication; that is, at least two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 authentication techniques must be 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4:  Very high confidence in the asserted identity’s validity. This level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appropriate to enable clients or employees to access restricted services of very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value or for which improper access is very harmful. For example, a law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official accesses a law enforcement database containing criminal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Unauthorized access could raise privacy issues and/or compromise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investigations. Typically, level 4 authentication requires the use of multiple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factors as well as in-person registration.</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48</a:t>
            </a:fld>
            <a:endParaRPr lang="en-AU" dirty="0"/>
          </a:p>
        </p:txBody>
      </p:sp>
    </p:spTree>
    <p:extLst>
      <p:ext uri="{BB962C8B-B14F-4D97-AF65-F5344CB8AC3E}">
        <p14:creationId xmlns:p14="http://schemas.microsoft.com/office/powerpoint/2010/main" val="417684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concept closely related to that of assurance level is potential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FIPS 199 (Standards for Security Categorization of Federal Information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Systems , 2004) defines three levels of potential impact on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individuals should there be a breach of security (in our context, a failure in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Low:  An authentication error could be expected to have a limited adverse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effect on organizational operations, organizational assets, or individuals.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specifically, we can say that the error might: (1) cause a degradation in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capability to an extent and duration that the organization is able to perform its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primary functions, but the effectiveness of the functions is noticeably reduced;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result in minor damage to organizational assets; (3) result in minor financial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to the organization or individuals; or (4) result in minor harm to individuals.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Moderate:  An authentication error could be expected to have a serious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adverse effect. More specifically, the error might: (1) cause a significant degradation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mission capability to an extent and duration that the organization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perform its primary functions, but the effectiveness of the functions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significantly reduced; (2) result in significant damage to organizational assets;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result in significant financial loss; or (4) result in significant harm to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does not involve loss of life or serious life threatening injuries.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High:  An authentication error could be expected to have a severe or catastrophic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adverse effect. The error might: (1) cause a severe degradation in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of mission capability to an extent and duration that the organization is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perform one or more of its primary functions; (2) result in major damage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organizational assets; (3) result in major financial loss to the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individuals; or (4) result in severe or catastrophic harm to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involving loss of life or serious life threatening injuries.</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49</a:t>
            </a:fld>
            <a:endParaRPr lang="en-AU" dirty="0"/>
          </a:p>
        </p:txBody>
      </p:sp>
    </p:spTree>
    <p:extLst>
      <p:ext uri="{BB962C8B-B14F-4D97-AF65-F5344CB8AC3E}">
        <p14:creationId xmlns:p14="http://schemas.microsoft.com/office/powerpoint/2010/main" val="238713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We use three levels of impact on organizations or</a:t>
            </a:r>
          </a:p>
          <a:p>
            <a:r>
              <a:rPr lang="en-US" sz="1200" b="0" i="0" u="none" strike="noStrike" kern="1200" baseline="0" dirty="0">
                <a:solidFill>
                  <a:schemeClr val="tx1"/>
                </a:solidFill>
                <a:latin typeface="Arial" pitchFamily="-107" charset="0"/>
                <a:ea typeface="+mn-ea"/>
                <a:cs typeface="+mn-cs"/>
              </a:rPr>
              <a:t>individuals should there be a breach of security (i.e., a loss of confidentiality, integrity,</a:t>
            </a:r>
          </a:p>
          <a:p>
            <a:r>
              <a:rPr lang="en-US" sz="1200" b="0" i="0" u="none" strike="noStrike" kern="1200" baseline="0" dirty="0">
                <a:solidFill>
                  <a:schemeClr val="tx1"/>
                </a:solidFill>
                <a:latin typeface="Arial" pitchFamily="-107" charset="0"/>
                <a:ea typeface="+mn-ea"/>
                <a:cs typeface="+mn-cs"/>
              </a:rPr>
              <a:t>or availability). These levels are defined in FIPS 199:</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Low:  The loss could be expected to have a limited adverse effect on organizational</a:t>
            </a:r>
          </a:p>
          <a:p>
            <a:r>
              <a:rPr lang="en-US" sz="1200" b="0" i="0" u="none" strike="noStrike" kern="1200" baseline="0" dirty="0">
                <a:solidFill>
                  <a:schemeClr val="tx1"/>
                </a:solidFill>
                <a:latin typeface="Arial" pitchFamily="-107" charset="0"/>
                <a:ea typeface="+mn-ea"/>
                <a:cs typeface="+mn-cs"/>
              </a:rPr>
              <a:t>operations, organizational assets, or individuals. A limited adverse effect</a:t>
            </a:r>
          </a:p>
          <a:p>
            <a:r>
              <a:rPr lang="en-US" sz="1200" b="0" i="0" u="none" strike="noStrike" kern="1200" baseline="0" dirty="0">
                <a:solidFill>
                  <a:schemeClr val="tx1"/>
                </a:solidFill>
                <a:latin typeface="Arial" pitchFamily="-107" charset="0"/>
                <a:ea typeface="+mn-ea"/>
                <a:cs typeface="+mn-cs"/>
              </a:rPr>
              <a:t>means that, for example, the loss of confidentiality, integrity, or availability</a:t>
            </a:r>
          </a:p>
          <a:p>
            <a:r>
              <a:rPr lang="en-US" sz="1200" b="0" i="0" u="none" strike="noStrike" kern="1200" baseline="0" dirty="0">
                <a:solidFill>
                  <a:schemeClr val="tx1"/>
                </a:solidFill>
                <a:latin typeface="Arial" pitchFamily="-107" charset="0"/>
                <a:ea typeface="+mn-ea"/>
                <a:cs typeface="+mn-cs"/>
              </a:rPr>
              <a:t>might (</a:t>
            </a:r>
            <a:r>
              <a:rPr lang="en-US" sz="1200" b="0" i="0" u="none" strike="noStrike" kern="1200" baseline="0" dirty="0" err="1">
                <a:solidFill>
                  <a:schemeClr val="tx1"/>
                </a:solidFill>
                <a:latin typeface="Arial" pitchFamily="-107" charset="0"/>
                <a:ea typeface="+mn-ea"/>
                <a:cs typeface="+mn-cs"/>
              </a:rPr>
              <a:t>i</a:t>
            </a:r>
            <a:r>
              <a:rPr lang="en-US" sz="1200" b="0" i="0" u="none" strike="noStrike" kern="1200" baseline="0" dirty="0">
                <a:solidFill>
                  <a:schemeClr val="tx1"/>
                </a:solidFill>
                <a:latin typeface="Arial" pitchFamily="-107" charset="0"/>
                <a:ea typeface="+mn-ea"/>
                <a:cs typeface="+mn-cs"/>
              </a:rPr>
              <a:t>) cause a degradation in mission capability to an extent and duration</a:t>
            </a:r>
          </a:p>
          <a:p>
            <a:r>
              <a:rPr lang="en-US" sz="1200" b="0" i="0" u="none" strike="noStrike" kern="1200" baseline="0" dirty="0">
                <a:solidFill>
                  <a:schemeClr val="tx1"/>
                </a:solidFill>
                <a:latin typeface="Arial" pitchFamily="-107" charset="0"/>
                <a:ea typeface="+mn-ea"/>
                <a:cs typeface="+mn-cs"/>
              </a:rPr>
              <a:t>that the organization is able to perform its primary functions, but the effectiveness</a:t>
            </a:r>
          </a:p>
          <a:p>
            <a:r>
              <a:rPr lang="en-US" sz="1200" b="0" i="0" u="none" strike="noStrike" kern="1200" baseline="0" dirty="0">
                <a:solidFill>
                  <a:schemeClr val="tx1"/>
                </a:solidFill>
                <a:latin typeface="Arial" pitchFamily="-107" charset="0"/>
                <a:ea typeface="+mn-ea"/>
                <a:cs typeface="+mn-cs"/>
              </a:rPr>
              <a:t>of the functions is noticeably reduced; (ii) result in minor damage to</a:t>
            </a:r>
          </a:p>
          <a:p>
            <a:r>
              <a:rPr lang="en-US" sz="1200" b="0" i="0" u="none" strike="noStrike" kern="1200" baseline="0" dirty="0">
                <a:solidFill>
                  <a:schemeClr val="tx1"/>
                </a:solidFill>
                <a:latin typeface="Arial" pitchFamily="-107" charset="0"/>
                <a:ea typeface="+mn-ea"/>
                <a:cs typeface="+mn-cs"/>
              </a:rPr>
              <a:t>organizational assets; (iii) result in minor financial loss; or (iv) result in minor</a:t>
            </a:r>
          </a:p>
          <a:p>
            <a:r>
              <a:rPr lang="en-US" sz="1200" b="0" i="0" u="none" strike="noStrike" kern="1200" baseline="0" dirty="0">
                <a:solidFill>
                  <a:schemeClr val="tx1"/>
                </a:solidFill>
                <a:latin typeface="Arial" pitchFamily="-107" charset="0"/>
                <a:ea typeface="+mn-ea"/>
                <a:cs typeface="+mn-cs"/>
              </a:rPr>
              <a:t>harm to individuals.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Moderate:  The loss could be expected to have a serious adverse effect on</a:t>
            </a:r>
          </a:p>
          <a:p>
            <a:r>
              <a:rPr lang="en-US" sz="1200" b="0" i="0" u="none" strike="noStrike" kern="1200" baseline="0" dirty="0">
                <a:solidFill>
                  <a:schemeClr val="tx1"/>
                </a:solidFill>
                <a:latin typeface="Arial" pitchFamily="-107" charset="0"/>
                <a:ea typeface="+mn-ea"/>
                <a:cs typeface="+mn-cs"/>
              </a:rPr>
              <a:t>organizational operations, organizational assets, or individuals. A serious</a:t>
            </a:r>
          </a:p>
          <a:p>
            <a:r>
              <a:rPr lang="en-US" sz="1200" b="0" i="0" u="none" strike="noStrike" kern="1200" baseline="0" dirty="0">
                <a:solidFill>
                  <a:schemeClr val="tx1"/>
                </a:solidFill>
                <a:latin typeface="Arial" pitchFamily="-107" charset="0"/>
                <a:ea typeface="+mn-ea"/>
                <a:cs typeface="+mn-cs"/>
              </a:rPr>
              <a:t>adverse effect means that, for example, the loss might (</a:t>
            </a:r>
            <a:r>
              <a:rPr lang="en-US" sz="1200" b="0" i="0" u="none" strike="noStrike" kern="1200" baseline="0" dirty="0" err="1">
                <a:solidFill>
                  <a:schemeClr val="tx1"/>
                </a:solidFill>
                <a:latin typeface="Arial" pitchFamily="-107" charset="0"/>
                <a:ea typeface="+mn-ea"/>
                <a:cs typeface="+mn-cs"/>
              </a:rPr>
              <a:t>i</a:t>
            </a:r>
            <a:r>
              <a:rPr lang="en-US" sz="1200" b="0" i="0" u="none" strike="noStrike" kern="1200" baseline="0" dirty="0">
                <a:solidFill>
                  <a:schemeClr val="tx1"/>
                </a:solidFill>
                <a:latin typeface="Arial" pitchFamily="-107" charset="0"/>
                <a:ea typeface="+mn-ea"/>
                <a:cs typeface="+mn-cs"/>
              </a:rPr>
              <a:t>) cause a significant</a:t>
            </a:r>
          </a:p>
          <a:p>
            <a:r>
              <a:rPr lang="en-US" sz="1200" b="0" i="0" u="none" strike="noStrike" kern="1200" baseline="0" dirty="0">
                <a:solidFill>
                  <a:schemeClr val="tx1"/>
                </a:solidFill>
                <a:latin typeface="Arial" pitchFamily="-107" charset="0"/>
                <a:ea typeface="+mn-ea"/>
                <a:cs typeface="+mn-cs"/>
              </a:rPr>
              <a:t>degradation in mission capability to an extent and duration that the organization</a:t>
            </a:r>
          </a:p>
          <a:p>
            <a:r>
              <a:rPr lang="en-US" sz="1200" b="0" i="0" u="none" strike="noStrike" kern="1200" baseline="0" dirty="0">
                <a:solidFill>
                  <a:schemeClr val="tx1"/>
                </a:solidFill>
                <a:latin typeface="Arial" pitchFamily="-107" charset="0"/>
                <a:ea typeface="+mn-ea"/>
                <a:cs typeface="+mn-cs"/>
              </a:rPr>
              <a:t>is able to perform its primary functions, but the effectiveness of the functions</a:t>
            </a:r>
          </a:p>
          <a:p>
            <a:r>
              <a:rPr lang="en-US" sz="1200" b="0" i="0" u="none" strike="noStrike" kern="1200" baseline="0" dirty="0">
                <a:solidFill>
                  <a:schemeClr val="tx1"/>
                </a:solidFill>
                <a:latin typeface="Arial" pitchFamily="-107" charset="0"/>
                <a:ea typeface="+mn-ea"/>
                <a:cs typeface="+mn-cs"/>
              </a:rPr>
              <a:t>is significantly reduced; (ii) result in significant damage to organizational</a:t>
            </a:r>
          </a:p>
          <a:p>
            <a:r>
              <a:rPr lang="en-US" sz="1200" b="0" i="0" u="none" strike="noStrike" kern="1200" baseline="0" dirty="0">
                <a:solidFill>
                  <a:schemeClr val="tx1"/>
                </a:solidFill>
                <a:latin typeface="Arial" pitchFamily="-107" charset="0"/>
                <a:ea typeface="+mn-ea"/>
                <a:cs typeface="+mn-cs"/>
              </a:rPr>
              <a:t>assets; (iii) result in significant financial loss; or (iv) result in significant harm</a:t>
            </a:r>
          </a:p>
          <a:p>
            <a:r>
              <a:rPr lang="en-US" sz="1200" b="0" i="0" u="none" strike="noStrike" kern="1200" baseline="0" dirty="0">
                <a:solidFill>
                  <a:schemeClr val="tx1"/>
                </a:solidFill>
                <a:latin typeface="Arial" pitchFamily="-107" charset="0"/>
                <a:ea typeface="+mn-ea"/>
                <a:cs typeface="+mn-cs"/>
              </a:rPr>
              <a:t>to individuals that does not involve loss of life or serious, life-threatening</a:t>
            </a:r>
          </a:p>
          <a:p>
            <a:r>
              <a:rPr lang="en-US" sz="1200" b="0" i="0" u="none" strike="noStrike" kern="1200" baseline="0" dirty="0">
                <a:solidFill>
                  <a:schemeClr val="tx1"/>
                </a:solidFill>
                <a:latin typeface="Arial" pitchFamily="-107" charset="0"/>
                <a:ea typeface="+mn-ea"/>
                <a:cs typeface="+mn-cs"/>
              </a:rPr>
              <a:t>injuries.</a:t>
            </a:r>
          </a:p>
          <a:p>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 High:  The loss could be expected to have a severe or catastrophic adverse</a:t>
            </a:r>
          </a:p>
          <a:p>
            <a:r>
              <a:rPr lang="en-US" sz="1200" b="0" i="0" u="none" strike="noStrike" kern="1200" baseline="0" dirty="0">
                <a:solidFill>
                  <a:schemeClr val="tx1"/>
                </a:solidFill>
                <a:latin typeface="Arial" pitchFamily="-107" charset="0"/>
                <a:ea typeface="+mn-ea"/>
                <a:cs typeface="+mn-cs"/>
              </a:rPr>
              <a:t>effect on organizational operations, organizational assets, or individuals. A</a:t>
            </a:r>
          </a:p>
          <a:p>
            <a:r>
              <a:rPr lang="en-US" sz="1200" b="0" i="0" u="none" strike="noStrike" kern="1200" baseline="0" dirty="0">
                <a:solidFill>
                  <a:schemeClr val="tx1"/>
                </a:solidFill>
                <a:latin typeface="Arial" pitchFamily="-107" charset="0"/>
                <a:ea typeface="+mn-ea"/>
                <a:cs typeface="+mn-cs"/>
              </a:rPr>
              <a:t>severe or catastrophic adverse effect means that, for example, the loss might</a:t>
            </a:r>
          </a:p>
          <a:p>
            <a:r>
              <a:rPr lang="en-US" sz="1200" b="0" i="0" u="none" strike="noStrike" kern="1200" baseline="0" dirty="0">
                <a:solidFill>
                  <a:schemeClr val="tx1"/>
                </a:solidFill>
                <a:latin typeface="Arial" pitchFamily="-107" charset="0"/>
                <a:ea typeface="+mn-ea"/>
                <a:cs typeface="+mn-cs"/>
              </a:rPr>
              <a:t>(</a:t>
            </a:r>
            <a:r>
              <a:rPr lang="en-US" sz="1200" b="0" i="0" u="none" strike="noStrike" kern="1200" baseline="0" dirty="0" err="1">
                <a:solidFill>
                  <a:schemeClr val="tx1"/>
                </a:solidFill>
                <a:latin typeface="Arial" pitchFamily="-107" charset="0"/>
                <a:ea typeface="+mn-ea"/>
                <a:cs typeface="+mn-cs"/>
              </a:rPr>
              <a:t>i</a:t>
            </a:r>
            <a:r>
              <a:rPr lang="en-US" sz="1200" b="0" i="0" u="none" strike="noStrike" kern="1200" baseline="0" dirty="0">
                <a:solidFill>
                  <a:schemeClr val="tx1"/>
                </a:solidFill>
                <a:latin typeface="Arial" pitchFamily="-107" charset="0"/>
                <a:ea typeface="+mn-ea"/>
                <a:cs typeface="+mn-cs"/>
              </a:rPr>
              <a:t>) cause a severe degradation in or loss of mission capability to an extent</a:t>
            </a:r>
          </a:p>
          <a:p>
            <a:r>
              <a:rPr lang="en-US" sz="1200" b="0" i="0" u="none" strike="noStrike" kern="1200" baseline="0" dirty="0">
                <a:solidFill>
                  <a:schemeClr val="tx1"/>
                </a:solidFill>
                <a:latin typeface="Arial" pitchFamily="-107" charset="0"/>
                <a:ea typeface="+mn-ea"/>
                <a:cs typeface="+mn-cs"/>
              </a:rPr>
              <a:t>and duration that the organization is not able to perform one or more of its</a:t>
            </a:r>
          </a:p>
          <a:p>
            <a:r>
              <a:rPr lang="en-US" sz="1200" b="0" i="0" u="none" strike="noStrike" kern="1200" baseline="0" dirty="0">
                <a:solidFill>
                  <a:schemeClr val="tx1"/>
                </a:solidFill>
                <a:latin typeface="Arial" pitchFamily="-107" charset="0"/>
                <a:ea typeface="+mn-ea"/>
                <a:cs typeface="+mn-cs"/>
              </a:rPr>
              <a:t>primary functions; (ii) result in major damage to organizational assets; (iii)</a:t>
            </a:r>
          </a:p>
          <a:p>
            <a:r>
              <a:rPr lang="en-US" sz="1200" b="0" i="0" u="none" strike="noStrike" kern="1200" baseline="0" dirty="0">
                <a:solidFill>
                  <a:schemeClr val="tx1"/>
                </a:solidFill>
                <a:latin typeface="Arial" pitchFamily="-107" charset="0"/>
                <a:ea typeface="+mn-ea"/>
                <a:cs typeface="+mn-cs"/>
              </a:rPr>
              <a:t>result in major financial loss; or (iv) result in severe or catastrophic harm to</a:t>
            </a:r>
          </a:p>
          <a:p>
            <a:r>
              <a:rPr lang="en-US" sz="1200" b="0" i="0" u="none" strike="noStrike" kern="1200" baseline="0" dirty="0">
                <a:solidFill>
                  <a:schemeClr val="tx1"/>
                </a:solidFill>
                <a:latin typeface="Arial" pitchFamily="-107" charset="0"/>
                <a:ea typeface="+mn-ea"/>
                <a:cs typeface="+mn-cs"/>
              </a:rPr>
              <a:t>individuals involving loss of life or serious life-threatening injuries.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270625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mapping between the potential impact and the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level of assurance that is satisfactory to deal with the potential impact depends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Table 3.1 shows a possible mapping for various risks that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be exposed to. This table suggests a technique for doing risk assessment.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given information system or service asset of an organization, the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needs to determine the level of impact if an authentication failure occurs, using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categories of impact, or risk areas, that are of concern.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example, consider the potential for financial loss if there is an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error that results in unauthorized access to a database. Depending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nature of the database, the impact could be: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Low:  At worst, an insignificant or inconsequential unrecoverable financial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to any party, or at worst, an insignificant or inconsequential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Moderate: At worst, a serious unrecoverable financial loss to any party,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serious organization 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High: severe or catastrophic unrecoverable financial loss to any party; or severe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catastrophic organization 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table indicates that if the potential impact is low, an assurance level of 1</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adequate. If the potential impact is moderate, an assurance level of 2 or 3 should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achieved. And if the potential impact is high, an assurance level of 4 should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implemented. Similar analysis can be performed for the other categories shown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table. The analyst can then pick an assurance level such that it meets or exceeds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requirements for assurance in each of the categories listed in the table. So,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for a given system, if any of the impact categories has a potential impact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or if the personal safety category has a potential impact of moderate or high,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then level 4 assurance should be implemented.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50</a:t>
            </a:fld>
            <a:endParaRPr lang="en-AU" dirty="0"/>
          </a:p>
        </p:txBody>
      </p:sp>
    </p:spTree>
    <p:extLst>
      <p:ext uri="{BB962C8B-B14F-4D97-AF65-F5344CB8AC3E}">
        <p14:creationId xmlns:p14="http://schemas.microsoft.com/office/powerpoint/2010/main" val="1897970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24ADAFE-447F-6C4E-AE28-381242E32B84}" type="slidenum">
              <a:rPr lang="en-AU"/>
              <a:pPr/>
              <a:t>51</a:t>
            </a:fld>
            <a:endParaRPr lang="en-AU"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t>A widely used line of defense against intruders is the password system. Virtually all</a:t>
            </a:r>
          </a:p>
          <a:p>
            <a:pPr eaLnBrk="1" hangingPunct="1"/>
            <a:r>
              <a:rPr lang="en-US" dirty="0"/>
              <a:t>multiuser systems, network-based servers, Web-based e-commerce sites, and other</a:t>
            </a:r>
          </a:p>
          <a:p>
            <a:pPr eaLnBrk="1" hangingPunct="1"/>
            <a:r>
              <a:rPr lang="en-US" dirty="0"/>
              <a:t>similar services require that a user provide not only a name or identifier (ID) but</a:t>
            </a:r>
          </a:p>
          <a:p>
            <a:pPr eaLnBrk="1" hangingPunct="1"/>
            <a:r>
              <a:rPr lang="en-US" dirty="0"/>
              <a:t>also a password. The system compares the password to a previously stored password</a:t>
            </a:r>
          </a:p>
          <a:p>
            <a:pPr eaLnBrk="1" hangingPunct="1"/>
            <a:r>
              <a:rPr lang="en-US" dirty="0"/>
              <a:t>for that user ID, maintained in a system password file. The password serves</a:t>
            </a:r>
          </a:p>
          <a:p>
            <a:pPr eaLnBrk="1" hangingPunct="1"/>
            <a:r>
              <a:rPr lang="en-US" dirty="0"/>
              <a:t>to authenticate the ID of the individual logging on to the system. In turn, the ID</a:t>
            </a:r>
          </a:p>
          <a:p>
            <a:pPr eaLnBrk="1" hangingPunct="1"/>
            <a:r>
              <a:rPr lang="en-US" dirty="0"/>
              <a:t>provides security in the following ways:</a:t>
            </a:r>
          </a:p>
          <a:p>
            <a:pPr eaLnBrk="1" hangingPunct="1"/>
            <a:endParaRPr lang="en-US" dirty="0"/>
          </a:p>
          <a:p>
            <a:pPr eaLnBrk="1" hangingPunct="1"/>
            <a:r>
              <a:rPr lang="en-US" dirty="0"/>
              <a:t>• The ID determines whether the user is authorized to gain access to a system.</a:t>
            </a:r>
          </a:p>
          <a:p>
            <a:pPr eaLnBrk="1" hangingPunct="1"/>
            <a:r>
              <a:rPr lang="en-US" dirty="0"/>
              <a:t>In some systems, only those who already have an ID filed on the system are</a:t>
            </a:r>
          </a:p>
          <a:p>
            <a:pPr eaLnBrk="1" hangingPunct="1"/>
            <a:r>
              <a:rPr lang="en-US" dirty="0"/>
              <a:t>allowed to gain access.</a:t>
            </a:r>
          </a:p>
          <a:p>
            <a:pPr eaLnBrk="1" hangingPunct="1"/>
            <a:endParaRPr lang="en-US" dirty="0"/>
          </a:p>
          <a:p>
            <a:pPr eaLnBrk="1" hangingPunct="1"/>
            <a:r>
              <a:rPr lang="en-US" dirty="0"/>
              <a:t>• The ID determines the privileges accorded to the user. A few users may have</a:t>
            </a:r>
          </a:p>
          <a:p>
            <a:pPr eaLnBrk="1" hangingPunct="1"/>
            <a:r>
              <a:rPr lang="en-US" dirty="0"/>
              <a:t>supervisory or “superuser” status that enables them to read files and perform</a:t>
            </a:r>
          </a:p>
          <a:p>
            <a:pPr eaLnBrk="1" hangingPunct="1"/>
            <a:r>
              <a:rPr lang="en-US" dirty="0"/>
              <a:t>functions that are especially protected by the operating system. Some systems</a:t>
            </a:r>
          </a:p>
          <a:p>
            <a:pPr eaLnBrk="1" hangingPunct="1"/>
            <a:r>
              <a:rPr lang="en-US" dirty="0"/>
              <a:t>have guest or anonymous accounts, and users of these accounts have more</a:t>
            </a:r>
          </a:p>
          <a:p>
            <a:pPr eaLnBrk="1" hangingPunct="1"/>
            <a:r>
              <a:rPr lang="en-US" dirty="0"/>
              <a:t>limited privileges than others.</a:t>
            </a:r>
          </a:p>
          <a:p>
            <a:pPr eaLnBrk="1" hangingPunct="1"/>
            <a:endParaRPr lang="en-US" dirty="0"/>
          </a:p>
          <a:p>
            <a:pPr eaLnBrk="1" hangingPunct="1"/>
            <a:r>
              <a:rPr lang="en-US" dirty="0"/>
              <a:t>The ID is used in what is referred to as discretionary access control. For example,</a:t>
            </a:r>
          </a:p>
          <a:p>
            <a:pPr eaLnBrk="1" hangingPunct="1"/>
            <a:r>
              <a:rPr lang="en-US" dirty="0"/>
              <a:t>by listing the IDs of the other users, a user may grant permission to the</a:t>
            </a:r>
            <a:r>
              <a:rPr lang="en-US" baseline="0" dirty="0"/>
              <a:t>m</a:t>
            </a:r>
          </a:p>
          <a:p>
            <a:pPr eaLnBrk="1" hangingPunct="1"/>
            <a:r>
              <a:rPr lang="en-US" dirty="0"/>
              <a:t>to read files owned by that user.</a:t>
            </a:r>
            <a:endParaRPr lang="en-US" dirty="0">
              <a:latin typeface="Times" pitchFamily="-110" charset="0"/>
            </a:endParaRPr>
          </a:p>
        </p:txBody>
      </p:sp>
    </p:spTree>
    <p:extLst>
      <p:ext uri="{BB962C8B-B14F-4D97-AF65-F5344CB8AC3E}">
        <p14:creationId xmlns:p14="http://schemas.microsoft.com/office/powerpoint/2010/main" val="3829170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2B41915-133C-7C43-A9A3-C8D1988F6A52}" type="slidenum">
              <a:rPr lang="en-AU"/>
              <a:pPr/>
              <a:t>52</a:t>
            </a:fld>
            <a:endParaRPr lang="en-AU"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t>In this subsection, we outline the main forms of attack against password-based</a:t>
            </a:r>
          </a:p>
          <a:p>
            <a:pPr eaLnBrk="1" hangingPunct="1"/>
            <a:r>
              <a:rPr lang="en-US" dirty="0"/>
              <a:t>authentication and briefly outline a countermeasure strategy. The remainder of</a:t>
            </a:r>
          </a:p>
          <a:p>
            <a:pPr eaLnBrk="1" hangingPunct="1"/>
            <a:r>
              <a:rPr lang="en-US" dirty="0"/>
              <a:t>Section 3.2 goes into more detail on the key countermeasures.</a:t>
            </a:r>
          </a:p>
          <a:p>
            <a:pPr eaLnBrk="1" hangingPunct="1"/>
            <a:endParaRPr lang="en-US" dirty="0"/>
          </a:p>
          <a:p>
            <a:pPr eaLnBrk="1" hangingPunct="1"/>
            <a:r>
              <a:rPr lang="en-US" dirty="0"/>
              <a:t>We can identify the following attack strategies:</a:t>
            </a:r>
          </a:p>
          <a:p>
            <a:pPr eaLnBrk="1" hangingPunct="1"/>
            <a:endParaRPr lang="en-US" dirty="0"/>
          </a:p>
          <a:p>
            <a:r>
              <a:rPr lang="en-US" dirty="0"/>
              <a:t>• </a:t>
            </a:r>
            <a:r>
              <a:rPr lang="en-US" b="1" dirty="0"/>
              <a:t>Offline dictionary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Typically, strong access controls are used to protect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system’s password file. However, experience shows that determined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hackers can frequently bypass such controls and gain access to the file.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obtains the system password file and compares the password hashes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against hashes of commonly used passwords. If a match is found,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gain access by that ID/password combination. Countermeasures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controls to prevent unauthorized access to the password file, intrusion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to identify a compromise, and rapid reissuance of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should the password file be compromised.</a:t>
            </a:r>
            <a:endParaRPr lang="en-US" b="1" dirty="0"/>
          </a:p>
          <a:p>
            <a:pPr eaLnBrk="1" hangingPunct="1"/>
            <a:endParaRPr lang="en-US" b="1" dirty="0"/>
          </a:p>
          <a:p>
            <a:r>
              <a:rPr lang="en-US" dirty="0"/>
              <a:t>• </a:t>
            </a:r>
            <a:r>
              <a:rPr lang="en-US" b="1" dirty="0"/>
              <a:t>Specific account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targets a specific account and submits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guesses until the correct password is discovered. The standard countermeasure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an account lockout mechanism, which locks out access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account after a number of failed login attempts. Typical practice is no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than five access attempts.</a:t>
            </a:r>
            <a:endParaRPr lang="en-US" b="1" dirty="0"/>
          </a:p>
          <a:p>
            <a:pPr eaLnBrk="1" hangingPunct="1"/>
            <a:endParaRPr lang="en-US" b="1" dirty="0"/>
          </a:p>
          <a:p>
            <a:r>
              <a:rPr lang="en-US" dirty="0"/>
              <a:t>• </a:t>
            </a:r>
            <a:r>
              <a:rPr lang="en-US" b="1" dirty="0"/>
              <a:t>Popular password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variation of the preceding attack is to use a popular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and try it against a wide range of user IDs. A user’s tendency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to choose a password that is easily remembered; this unfortunately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password easy to guess. Countermeasures include policies to inhibit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selection by users of common passwords and scanning the IP addresses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requests and client cookies for submission patterns.</a:t>
            </a:r>
            <a:endParaRPr lang="en-US" b="1" dirty="0"/>
          </a:p>
          <a:p>
            <a:pPr eaLnBrk="1" hangingPunct="1"/>
            <a:endParaRPr lang="en-US" dirty="0"/>
          </a:p>
          <a:p>
            <a:r>
              <a:rPr lang="en-US" dirty="0"/>
              <a:t>• </a:t>
            </a:r>
            <a:r>
              <a:rPr lang="en-US" b="1" dirty="0"/>
              <a:t>Password guessing against single user:</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attempts to gain knowledge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about the account holder and system password policies and uses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knowledge to guess the password. Countermeasures include training in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of password policies that make passwords difficult to guess.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policies address the secrecy, minimum length of the password, character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prohibition against using well-known user identifiers, and length of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before the password must be changed.</a:t>
            </a:r>
            <a:endParaRPr lang="en-US" b="1" baseline="0" dirty="0"/>
          </a:p>
          <a:p>
            <a:pPr eaLnBrk="1" hangingPunct="1"/>
            <a:endParaRPr lang="en-US" dirty="0"/>
          </a:p>
          <a:p>
            <a:r>
              <a:rPr lang="en-US" dirty="0"/>
              <a:t>• </a:t>
            </a:r>
            <a:r>
              <a:rPr lang="en-US" b="1" dirty="0"/>
              <a:t>Workstation hijacking: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waits until a logged-in workstation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unattended. The standard countermeasure is automatically logging the workstation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out after a period of inactivity. Intrusion detection schemes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detect changes in user behavior.</a:t>
            </a:r>
            <a:endParaRPr lang="en-US" b="1" baseline="0" dirty="0"/>
          </a:p>
          <a:p>
            <a:pPr eaLnBrk="1" hangingPunct="1"/>
            <a:endParaRPr lang="en-US" dirty="0"/>
          </a:p>
          <a:p>
            <a:r>
              <a:rPr lang="en-US" dirty="0"/>
              <a:t>• </a:t>
            </a:r>
            <a:r>
              <a:rPr lang="en-US" b="1" dirty="0"/>
              <a:t>Exploiting user mistakes: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the system assigns a password, then the user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likely to write it down because it is difficult to remember. This situation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creates the potential for an adversary to read the written password. A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intentionally share a password, to enable a colleague to share files,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Also, attackers are frequently successful in obtaining passwords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social engineering tactics that trick the user or an account manager into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revealing a password. Many computer systems are shipped with preconfigured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for system administrators. Unless these preconfigured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changed, they are easily guessed. Countermeasures include user training,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detection, and simpler passwords combined with another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endParaRPr lang="en-US" dirty="0"/>
          </a:p>
          <a:p>
            <a:pPr eaLnBrk="1" hangingPunct="1"/>
            <a:endParaRPr lang="en-US" dirty="0"/>
          </a:p>
          <a:p>
            <a:r>
              <a:rPr lang="en-US" dirty="0"/>
              <a:t>• </a:t>
            </a:r>
            <a:r>
              <a:rPr lang="en-US" b="1" dirty="0"/>
              <a:t>Exploiting multiple password use.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can also become much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effective or damaging if different network devices share the same or a similar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for a given user. Countermeasures include a policy that forbids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same or similar password on particular network devices.</a:t>
            </a:r>
          </a:p>
          <a:p>
            <a:endParaRPr lang="en-US" dirty="0"/>
          </a:p>
          <a:p>
            <a:r>
              <a:rPr lang="en-US" dirty="0"/>
              <a:t>• </a:t>
            </a:r>
            <a:r>
              <a:rPr lang="en-US" b="1" dirty="0"/>
              <a:t>Electronic monitoring: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If a password is communicated across a network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log on to a remote system, it is vulnerable to eavesdropping. Simple encryption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will not fix this problem, because the encrypted password is, in effect,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and can be observed and reused by an adversary.</a:t>
            </a:r>
            <a:endParaRPr lang="en-US" dirty="0">
              <a:latin typeface="Times New Roman" pitchFamily="-110" charset="0"/>
            </a:endParaRPr>
          </a:p>
        </p:txBody>
      </p:sp>
    </p:spTree>
    <p:extLst>
      <p:ext uri="{BB962C8B-B14F-4D97-AF65-F5344CB8AC3E}">
        <p14:creationId xmlns:p14="http://schemas.microsoft.com/office/powerpoint/2010/main" val="1839554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6EC19E9C-B69F-7445-B22B-164B4BA7C0F3}" type="slidenum">
              <a:rPr lang="en-AU"/>
              <a:pPr/>
              <a:t>53</a:t>
            </a:fld>
            <a:endParaRPr lang="en-AU"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widely used password security technique is the use of hashed passwords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salt value. This scheme is found on virtually all UNIX variants as well as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number of other operating systems. The following procedure is employed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3.2a). To load a new password into the system, the user selects or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assigned a password. This password is combined with a fixed-length salt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 [MORR79]. In older implementations, this value is related to the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which the password is assigned to the user. Newer implementations use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pseudorandom or random number. The password and salt serve as inputs 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hashing algorithm to produce a fixed-length hash code. The hash algorithm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designed to be slow to execute in order to thwart attacks. The hashed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then stored, together with a plaintext copy of the salt, in the password file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user ID. The hashed password method has been shown to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secure against a variety of cryptanalytic attacks [WAGN00].</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user attempts to log on to a UNIX system, the user provides an ID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 password (Figure 3.2b). The operating system uses the ID to index into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file and retrieve the plaintext salt and the encrypted password. The salt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user-supplied password are used as input to the encryption routine. If the result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matches the stored value, the password is accepted.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salt serves three purposes: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prevents duplicate passwords from being visible in the password file. Even if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users choose the same password, those passwords will be assigned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salt values. Hence, the hashed passwords of the two users will differ.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greatly increases the difficulty of offline dictionary attacks. For a salt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length b bits, the number of possible passwords is increased by a factor of 2</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b</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increasing the difficulty of guessing a password in a 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becomes nearly impossible to find out whether a person with passwords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or more systems has used the same password on all of them.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see the second point, consider the way that an offline dictionary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work. The attacker obtains a copy of the password file. Suppose first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salt is not used. The attacker’s goal is to guess a single password. To that 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submits a large number of likely passwords to the hashing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of the guesses matches one of the hashes in the file, then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found a password that is in the file. But faced with the UNIX scheme,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must take each guess and submit it to the hash function once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salt value in the dictionary file, multiplying the number of guesses that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checked.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threats to the UNIX password scheme. First, a user can gain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on a machine using a guest account or by some other means and then run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password guessing program, called a password cracker, on that machine.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should be able to check many thousands of possible passwords with little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consumption. In addition, if an opponent is able to obtain a copy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file, then a cracker program can be run on another machine at leisure.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enables the opponent to run through millions of possible passwords in a reasonable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period.</a:t>
            </a:r>
            <a:endParaRPr lang="en-US" dirty="0">
              <a:latin typeface="Times New Roman" pitchFamily="-110" charset="0"/>
            </a:endParaRPr>
          </a:p>
        </p:txBody>
      </p:sp>
    </p:spTree>
    <p:extLst>
      <p:ext uri="{BB962C8B-B14F-4D97-AF65-F5344CB8AC3E}">
        <p14:creationId xmlns:p14="http://schemas.microsoft.com/office/powerpoint/2010/main" val="1691160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42922EE-56E0-6E4B-B4B7-E55F3B98EC30}" type="slidenum">
              <a:rPr lang="en-AU"/>
              <a:pPr/>
              <a:t>54</a:t>
            </a:fld>
            <a:endParaRPr lang="en-AU"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t>Since the original development of UNIX, most implementations</a:t>
            </a:r>
          </a:p>
          <a:p>
            <a:r>
              <a:rPr lang="en-US" dirty="0"/>
              <a:t>have relied on the following password scheme. Each user selects a password</a:t>
            </a:r>
          </a:p>
          <a:p>
            <a:r>
              <a:rPr lang="en-US" dirty="0"/>
              <a:t>of up to eight printable characters in length. This is converted into a 56-bit value</a:t>
            </a:r>
          </a:p>
          <a:p>
            <a:r>
              <a:rPr lang="en-US" dirty="0"/>
              <a:t>(using 7-bit ASCII) that serves as the key input to an encryption routine. The hash</a:t>
            </a:r>
          </a:p>
          <a:p>
            <a:r>
              <a:rPr lang="en-US" dirty="0"/>
              <a:t>routine, known as crypt(3), is based on DES. A 12-bit salt value is used. The modified</a:t>
            </a:r>
          </a:p>
          <a:p>
            <a:r>
              <a:rPr lang="en-US" dirty="0"/>
              <a:t>DES algorithm is executed with a data input consisting of a 64-bit block of zeros. The</a:t>
            </a:r>
          </a:p>
          <a:p>
            <a:r>
              <a:rPr lang="en-US" dirty="0"/>
              <a:t>output of the algorithm then serves as input for a second encryption. This process is</a:t>
            </a:r>
          </a:p>
          <a:p>
            <a:r>
              <a:rPr lang="en-US" dirty="0"/>
              <a:t>repeated for a total of 25 encryptions. The resulting 64-bit output is then translated</a:t>
            </a:r>
          </a:p>
          <a:p>
            <a:r>
              <a:rPr lang="en-US" dirty="0"/>
              <a:t>into an 11-character sequence. The modification of the DES algorithm converts it</a:t>
            </a:r>
          </a:p>
          <a:p>
            <a:r>
              <a:rPr lang="en-US" dirty="0"/>
              <a:t>into a one-way hash function. The crypt(3) routine is designed to discourage guessing</a:t>
            </a:r>
          </a:p>
          <a:p>
            <a:r>
              <a:rPr lang="en-US" dirty="0"/>
              <a:t>attacks. Software implementations of DES are slow compared to hardware versions,</a:t>
            </a:r>
          </a:p>
          <a:p>
            <a:r>
              <a:rPr lang="en-US" dirty="0"/>
              <a:t>and the use of 25 iterations multiplies the time required by 25.</a:t>
            </a:r>
          </a:p>
          <a:p>
            <a:endParaRPr lang="en-US" dirty="0"/>
          </a:p>
          <a:p>
            <a:r>
              <a:rPr lang="en-US" dirty="0"/>
              <a:t>This particular implementation is now considered woefully inadequate. For</a:t>
            </a:r>
          </a:p>
          <a:p>
            <a:r>
              <a:rPr lang="en-US" dirty="0"/>
              <a:t>example, [PERR03] reports the results of a dictionary attack using a supercomputer.</a:t>
            </a:r>
          </a:p>
          <a:p>
            <a:r>
              <a:rPr lang="en-US" dirty="0"/>
              <a:t>The attack was able to process over 50 million password guesses in about 80 minutes.</a:t>
            </a:r>
          </a:p>
          <a:p>
            <a:r>
              <a:rPr lang="en-US" dirty="0"/>
              <a:t>Further, the results showed that for about $10,000 anyone should be able to do the</a:t>
            </a:r>
          </a:p>
          <a:p>
            <a:r>
              <a:rPr lang="en-US" dirty="0"/>
              <a:t>same in a few months using one uniprocessor machine. Despite its known weaknesses,</a:t>
            </a:r>
          </a:p>
          <a:p>
            <a:r>
              <a:rPr lang="en-US" dirty="0"/>
              <a:t>this UNIX scheme is still often required for compatibility with existing account management</a:t>
            </a:r>
          </a:p>
          <a:p>
            <a:r>
              <a:rPr lang="en-US" dirty="0"/>
              <a:t>software or in multivendor environments.</a:t>
            </a:r>
          </a:p>
          <a:p>
            <a:endParaRPr lang="en-US" dirty="0"/>
          </a:p>
          <a:p>
            <a:endParaRPr lang="en-US" dirty="0"/>
          </a:p>
          <a:p>
            <a:endParaRPr lang="en-US" dirty="0"/>
          </a:p>
          <a:p>
            <a:endParaRPr lang="en-US" dirty="0"/>
          </a:p>
          <a:p>
            <a:endParaRPr lang="en-US" dirty="0">
              <a:latin typeface="Times New Roman" pitchFamily="-110" charset="0"/>
            </a:endParaRPr>
          </a:p>
        </p:txBody>
      </p:sp>
    </p:spTree>
    <p:extLst>
      <p:ext uri="{BB962C8B-B14F-4D97-AF65-F5344CB8AC3E}">
        <p14:creationId xmlns:p14="http://schemas.microsoft.com/office/powerpoint/2010/main" val="144792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17A0C48-98AC-904B-98F1-8C943E0BE643}" type="slidenum">
              <a:rPr lang="en-AU"/>
              <a:pPr/>
              <a:t>55</a:t>
            </a:fld>
            <a:endParaRPr lang="en-AU"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t>There are other, much stronger, hash/salt schemes available for UNIX. The</a:t>
            </a:r>
          </a:p>
          <a:p>
            <a:r>
              <a:rPr lang="en-US" dirty="0"/>
              <a:t>recommended hash function for many UNIX systems, including Linux, Solaris,</a:t>
            </a:r>
          </a:p>
          <a:p>
            <a:r>
              <a:rPr lang="en-US" dirty="0"/>
              <a:t>and FreeBSD (a widely used open source UNIX), is based on the MD5 secure</a:t>
            </a:r>
          </a:p>
          <a:p>
            <a:r>
              <a:rPr lang="en-US" dirty="0"/>
              <a:t>hash algorithm (which is similar to, but not as secure as SHA-1). The MD5 crypt</a:t>
            </a:r>
          </a:p>
          <a:p>
            <a:r>
              <a:rPr lang="en-US" dirty="0"/>
              <a:t>routine uses a salt of up to 48 bits and effectively has no limitations on password</a:t>
            </a:r>
          </a:p>
          <a:p>
            <a:r>
              <a:rPr lang="en-US" dirty="0"/>
              <a:t>length. It produces a 128-bit hash value. It is also far slower than crypt(3). To</a:t>
            </a:r>
          </a:p>
          <a:p>
            <a:r>
              <a:rPr lang="en-US" dirty="0"/>
              <a:t>achieve the slowdown, MD5 crypt uses an inner loop with 1000 iterations.</a:t>
            </a:r>
          </a:p>
          <a:p>
            <a:endParaRPr lang="en-US" dirty="0"/>
          </a:p>
          <a:p>
            <a:r>
              <a:rPr lang="en-US" dirty="0"/>
              <a:t>Probably the most secure version of the UNIX hash/salt scheme was developed</a:t>
            </a:r>
          </a:p>
          <a:p>
            <a:r>
              <a:rPr lang="en-US" dirty="0"/>
              <a:t>for OpenBSD, another widely used open source UNIX. This scheme, reported in</a:t>
            </a:r>
          </a:p>
          <a:p>
            <a:r>
              <a:rPr lang="en-US" dirty="0"/>
              <a:t>[PROV99], uses a hash function based on the Blowfish symmetric block cipher. The</a:t>
            </a:r>
          </a:p>
          <a:p>
            <a:r>
              <a:rPr lang="en-US" dirty="0"/>
              <a:t>hash function, called Bcrypt, is quite slow to execute. Bcrypt allows passwords of</a:t>
            </a:r>
          </a:p>
          <a:p>
            <a:r>
              <a:rPr lang="en-US" dirty="0"/>
              <a:t>up to 55 characters in length and requires a random salt value of 128 bits, to produce</a:t>
            </a:r>
          </a:p>
          <a:p>
            <a:r>
              <a:rPr lang="en-US" dirty="0"/>
              <a:t>a 192-bit hash value. Bcrypt also includes a cost variable; an increase in the cost</a:t>
            </a:r>
          </a:p>
          <a:p>
            <a:r>
              <a:rPr lang="en-US" dirty="0"/>
              <a:t>variable causes a corresponding increase in the time required to perform a Bcyrpt</a:t>
            </a:r>
          </a:p>
          <a:p>
            <a:r>
              <a:rPr lang="en-US" dirty="0"/>
              <a:t>hash. The cost assigned to a new password is configurable, so that administrators can</a:t>
            </a:r>
          </a:p>
          <a:p>
            <a:r>
              <a:rPr lang="en-US" dirty="0"/>
              <a:t>assign a higher cost to privileged users.</a:t>
            </a:r>
            <a:endParaRPr lang="en-US" dirty="0">
              <a:latin typeface="Times New Roman" pitchFamily="-110" charset="0"/>
            </a:endParaRPr>
          </a:p>
        </p:txBody>
      </p:sp>
    </p:spTree>
    <p:extLst>
      <p:ext uri="{BB962C8B-B14F-4D97-AF65-F5344CB8AC3E}">
        <p14:creationId xmlns:p14="http://schemas.microsoft.com/office/powerpoint/2010/main" val="1058311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EC6D1BF-FFB5-8D4C-8299-7BCB84DEA870}" type="slidenum">
              <a:rPr lang="en-AU"/>
              <a:pPr/>
              <a:t>56</a:t>
            </a:fld>
            <a:endParaRPr lang="en-AU"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b="0" dirty="0"/>
              <a:t>The traditional approach to password guessing,</a:t>
            </a:r>
          </a:p>
          <a:p>
            <a:r>
              <a:rPr lang="en-US" b="0" dirty="0"/>
              <a:t>or password cracking as it is called, is to develop a large dictionary of possible</a:t>
            </a:r>
          </a:p>
          <a:p>
            <a:r>
              <a:rPr lang="en-US" b="0" dirty="0"/>
              <a:t>passwords and to try each of these against the password file. This means that</a:t>
            </a:r>
          </a:p>
          <a:p>
            <a:r>
              <a:rPr lang="en-US" b="0" dirty="0"/>
              <a:t>each password must be hashed using each salt value in the password file and then</a:t>
            </a:r>
          </a:p>
          <a:p>
            <a:r>
              <a:rPr lang="en-US" b="0" dirty="0"/>
              <a:t>compared to stored hash values. If no match is found, then the cracking program</a:t>
            </a:r>
          </a:p>
          <a:p>
            <a:r>
              <a:rPr lang="en-US" b="0" dirty="0"/>
              <a:t>tries variations on all the words in its dictionary of likely passwords. Such variations</a:t>
            </a:r>
          </a:p>
          <a:p>
            <a:r>
              <a:rPr lang="en-US" b="0" dirty="0"/>
              <a:t>include backward spelling of words, additional numbers or special characters, or</a:t>
            </a:r>
          </a:p>
          <a:p>
            <a:r>
              <a:rPr lang="en-US" b="0" dirty="0"/>
              <a:t>sequence of characters,</a:t>
            </a:r>
          </a:p>
          <a:p>
            <a:endParaRPr lang="en-US" b="0" dirty="0"/>
          </a:p>
          <a:p>
            <a:r>
              <a:rPr lang="en-US" b="0" dirty="0"/>
              <a:t>An alternative is to trade off space for time by precomputing potential hash</a:t>
            </a:r>
          </a:p>
          <a:p>
            <a:r>
              <a:rPr lang="en-US" b="0" dirty="0"/>
              <a:t>values. In this approach the attacker generates a large dictionary of possible passwords.</a:t>
            </a:r>
          </a:p>
          <a:p>
            <a:r>
              <a:rPr lang="en-US" b="0" dirty="0"/>
              <a:t>For each password, the attacker generates the hash values associated with</a:t>
            </a:r>
          </a:p>
          <a:p>
            <a:r>
              <a:rPr lang="en-US" b="0" dirty="0"/>
              <a:t>each possible salt value. The result is a mammoth table of hash values known as a</a:t>
            </a:r>
          </a:p>
          <a:p>
            <a:r>
              <a:rPr lang="en-US" b="0" dirty="0"/>
              <a:t>rainbow table. For example, [OECH03] showed that using 1.4 GB of data, he could</a:t>
            </a:r>
          </a:p>
          <a:p>
            <a:r>
              <a:rPr lang="en-US" b="0" dirty="0"/>
              <a:t>crack 99.9% of all alphanumeric Windows password hashes in 13.8 seconds. This</a:t>
            </a:r>
          </a:p>
          <a:p>
            <a:r>
              <a:rPr lang="en-US" b="0" dirty="0"/>
              <a:t>approach can be countered by using a sufficiently large salt value and a sufficiently</a:t>
            </a:r>
          </a:p>
          <a:p>
            <a:r>
              <a:rPr lang="en-US" b="0" dirty="0"/>
              <a:t>large hash length. Both the FreeBSD and OpenBSD approaches should be secure</a:t>
            </a:r>
          </a:p>
          <a:p>
            <a:r>
              <a:rPr lang="en-US" b="0" dirty="0"/>
              <a:t>from this attack for the foreseeable future.</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counter the use of large salt values and hash lengths, password crackers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exploit the fact that some people choose easily guessable passwords. Some users,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permitted to choose their own password, pick one that is absurdly short.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study at Purdue University [SPAF92a] observed password change choices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54 machines, representing approximately 7000 user accounts. Almost 3%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were three characters or fewer in length. An attacker could begin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by exhaustively testing all possible passwords of length 3 or fewer. A simple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remedy is for the system to reject any password choice of fewer than, say, six characters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even to require that all passwords be exactly eight characters in length.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would not complain about such a restriction.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length is only part of the problem. Many people, when permitted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choose their own password, pick a password that is guessable, such as their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 name, their street name, a common dictionary word, and so forth. This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job of password cracking straightforward. The cracker simply has to test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file against lists of likely passwords. Because many people use guessable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such a strategy should succeed on virtually all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use a combination of brute-force and dictionary techniques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become common. A notable example of this dual approach is John the Ripper,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open-source password cracker first developed in 1996 and still in use [OPEN13].</a:t>
            </a:r>
            <a:endParaRPr lang="en-US" b="0" dirty="0">
              <a:latin typeface="Times New Roman" pitchFamily="-110" charset="0"/>
            </a:endParaRPr>
          </a:p>
        </p:txBody>
      </p:sp>
    </p:spTree>
    <p:extLst>
      <p:ext uri="{BB962C8B-B14F-4D97-AF65-F5344CB8AC3E}">
        <p14:creationId xmlns:p14="http://schemas.microsoft.com/office/powerpoint/2010/main" val="3348362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Sadly, this type of vulnerability has not lessened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past 25 years or so. Users are doing a better job of selecting passwords,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organizations are doing a better job of forcing users to pick stronger passwords,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concept known as a complex password policy, as discussed subsequently. However,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password-cracking techniques have improved to keep pace. The improvements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of two kinds. First, the processing capacity available for password cracking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increased dramatically. Now used increasingly for computing, graphics processors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 password-cracking programs to work thousands of times faster than they did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just a decade ago on similarly priced PCs that used traditional CPUs alone. A PC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running a single AMD Radeon HD7970 GPU, for instance, can try on average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8.2 *  10</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9</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combinations each second, depending on the algorithm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scramble them [GOOD12a]. Only a decade ago, such speeds were possible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using pricey supercomputers.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second area of improvement in password cracking is in the use of sophisticated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algorithms to generate potential passwords. For example, [NARA05] developed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model for password generation using the probabilities of letters in natural language.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researchers used standard Markov modeling techniques from natural language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to dramatically reduce the size of the password space to be searched.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But the best results have been achieved by studying examples of actual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use. To develop techniques that are more efficient and effective than simple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dictionary and brute-force attacks, researchers and hackers have studied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structure of passwords. To do this, analysts need a large pool of real-word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study, which they now have. The first big breakthrough came in late 2009,</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an SQL injection attack against online games 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RockYou.com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exposed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32 million plaintext passwords used by its members to log in to their accounts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[TIMM10]. Since then, numerous sets of leaked password files have become available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analysis.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large datasets of leaked passwords as training data, [WEIR09] reports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the development of a probabilistic context-free grammar for password cracking.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this approach, guesses are ordered according to their likelihood, based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frequency of their character-class structures in the training data, as well as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frequency of their digit and symbol substrings. This approach has been shown to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efficient in password cracking [KELL12, ZHAN10].</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57</a:t>
            </a:fld>
            <a:endParaRPr lang="en-AU" dirty="0"/>
          </a:p>
        </p:txBody>
      </p:sp>
    </p:spTree>
    <p:extLst>
      <p:ext uri="{BB962C8B-B14F-4D97-AF65-F5344CB8AC3E}">
        <p14:creationId xmlns:p14="http://schemas.microsoft.com/office/powerpoint/2010/main" val="3264558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2A862E5-F976-9E4D-B095-B4CB8BE1F1C7}" type="slidenum">
              <a:rPr lang="en-AU"/>
              <a:pPr/>
              <a:t>58</a:t>
            </a:fld>
            <a:endParaRPr lang="en-AU" dirty="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b="0" dirty="0"/>
              <a:t>One way to thwart a password attack is to deny the opponent access to the password</a:t>
            </a:r>
          </a:p>
          <a:p>
            <a:r>
              <a:rPr lang="en-US" b="0" dirty="0"/>
              <a:t>file. If the hashed password portion of the file is accessible only by a privileged user,</a:t>
            </a:r>
          </a:p>
          <a:p>
            <a:r>
              <a:rPr lang="en-US" b="0" dirty="0"/>
              <a:t>then the opponent cannot read it without already knowing the password of a privileged</a:t>
            </a:r>
          </a:p>
          <a:p>
            <a:r>
              <a:rPr lang="en-US" b="0" dirty="0"/>
              <a:t>user. Often, the hashed passwords are kept in a separate file from the user</a:t>
            </a:r>
          </a:p>
          <a:p>
            <a:r>
              <a:rPr lang="en-US" b="0" dirty="0"/>
              <a:t>IDs, referred to as a shadow password file. Special attention is paid to making the</a:t>
            </a:r>
          </a:p>
          <a:p>
            <a:r>
              <a:rPr lang="en-US" b="0" dirty="0"/>
              <a:t>shadow password file protected from unauthorized access. Although password file</a:t>
            </a:r>
          </a:p>
          <a:p>
            <a:r>
              <a:rPr lang="en-US" b="0" dirty="0"/>
              <a:t>protection is certainly worthwhile, there remain vulnerabilities:</a:t>
            </a:r>
          </a:p>
          <a:p>
            <a:endParaRPr lang="en-US" dirty="0"/>
          </a:p>
          <a:p>
            <a:r>
              <a:rPr lang="en-US" dirty="0"/>
              <a:t>• Many systems, including most UNIX systems, are susceptible to unanticipated</a:t>
            </a:r>
          </a:p>
          <a:p>
            <a:r>
              <a:rPr lang="en-US" dirty="0"/>
              <a:t>break-ins. A hacker may be able to exploit a software vulnerability in the</a:t>
            </a:r>
          </a:p>
          <a:p>
            <a:r>
              <a:rPr lang="en-US" dirty="0"/>
              <a:t>operating system to bypass the access control system long enough to extract</a:t>
            </a:r>
          </a:p>
          <a:p>
            <a:r>
              <a:rPr lang="en-US" dirty="0"/>
              <a:t>the password file. Alternatively, the hacker may find a weakness in the file</a:t>
            </a:r>
          </a:p>
          <a:p>
            <a:r>
              <a:rPr lang="en-US" dirty="0"/>
              <a:t>system or database management system that allows access to the file.</a:t>
            </a:r>
          </a:p>
          <a:p>
            <a:endParaRPr lang="en-US" dirty="0"/>
          </a:p>
          <a:p>
            <a:r>
              <a:rPr lang="en-US" dirty="0"/>
              <a:t>• An accident of protection might render the password file readable, thus compromising</a:t>
            </a:r>
          </a:p>
          <a:p>
            <a:r>
              <a:rPr lang="en-US" dirty="0"/>
              <a:t>all the accounts.</a:t>
            </a:r>
          </a:p>
          <a:p>
            <a:endParaRPr lang="en-US" dirty="0"/>
          </a:p>
          <a:p>
            <a:r>
              <a:rPr lang="en-US" dirty="0"/>
              <a:t>• Some of the users have accounts on other machines in other protection</a:t>
            </a:r>
          </a:p>
          <a:p>
            <a:r>
              <a:rPr lang="en-US" dirty="0"/>
              <a:t>domains, and they use the same password. Thus, if the passwords could</a:t>
            </a:r>
          </a:p>
          <a:p>
            <a:r>
              <a:rPr lang="en-US" dirty="0"/>
              <a:t>be read by anyone on one machine, a machine in another location might be</a:t>
            </a:r>
          </a:p>
          <a:p>
            <a:r>
              <a:rPr lang="en-US" dirty="0"/>
              <a:t>compromised.</a:t>
            </a:r>
          </a:p>
          <a:p>
            <a:endParaRPr lang="en-US" dirty="0"/>
          </a:p>
          <a:p>
            <a:r>
              <a:rPr lang="en-US" dirty="0"/>
              <a:t>• A lack of or weakness in physical security may provide opportunities for a</a:t>
            </a:r>
          </a:p>
          <a:p>
            <a:r>
              <a:rPr lang="en-US" dirty="0"/>
              <a:t>hacker. Sometimes there is a backup to the password file on an emergency</a:t>
            </a:r>
          </a:p>
          <a:p>
            <a:r>
              <a:rPr lang="en-US" dirty="0"/>
              <a:t>repair disk or archival disk. Access to this backup enables the attacker to read</a:t>
            </a:r>
          </a:p>
          <a:p>
            <a:r>
              <a:rPr lang="en-US" dirty="0"/>
              <a:t>the password file. Alternatively, a user may boot from a disk running another</a:t>
            </a:r>
          </a:p>
          <a:p>
            <a:r>
              <a:rPr lang="en-US" dirty="0"/>
              <a:t>operating system such as Linux and access the file from this OS.</a:t>
            </a:r>
          </a:p>
          <a:p>
            <a:endParaRPr lang="en-US" dirty="0"/>
          </a:p>
          <a:p>
            <a:r>
              <a:rPr lang="en-US" dirty="0"/>
              <a:t>• Instead of capturing the system password file, another approach to collecting</a:t>
            </a:r>
          </a:p>
          <a:p>
            <a:r>
              <a:rPr lang="en-US" dirty="0"/>
              <a:t>user IDs and passwords is through sniffing network traffic.</a:t>
            </a:r>
          </a:p>
          <a:p>
            <a:endParaRPr lang="en-US" dirty="0"/>
          </a:p>
          <a:p>
            <a:r>
              <a:rPr lang="en-US" dirty="0"/>
              <a:t>Thus, a password protection policy must complement access control measures with</a:t>
            </a:r>
          </a:p>
          <a:p>
            <a:r>
              <a:rPr lang="en-US" dirty="0"/>
              <a:t>techniques to force users to select passwords that are difficult to guess.</a:t>
            </a:r>
            <a:endParaRPr lang="en-US" dirty="0">
              <a:latin typeface="Times New Roman" pitchFamily="-110" charset="0"/>
            </a:endParaRPr>
          </a:p>
        </p:txBody>
      </p:sp>
    </p:spTree>
    <p:extLst>
      <p:ext uri="{BB962C8B-B14F-4D97-AF65-F5344CB8AC3E}">
        <p14:creationId xmlns:p14="http://schemas.microsoft.com/office/powerpoint/2010/main" val="6224554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94B06EA-C492-8740-BC87-64DAA7CFB181}" type="slidenum">
              <a:rPr lang="en-AU"/>
              <a:pPr/>
              <a:t>59</a:t>
            </a:fld>
            <a:endParaRPr lang="en-AU" dirty="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When not constrained, many users choose a password that is too short or too easy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guess. At the other extreme, if users are assigned passwords consisting of eight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randomly selected printable characters, password cracking is effectively impossible.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it would be almost as impossible for most users to remember their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Fortunately, even if we limit the password universe to strings of characters that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reasonably memorable, the size of the universe is still too large to permit practical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cracking. Our goal, then, is to eliminate guessable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allowing the user to select a password that is memorable. Four basic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in use:</a:t>
            </a:r>
          </a:p>
          <a:p>
            <a:endParaRPr lang="en-US" dirty="0"/>
          </a:p>
          <a:p>
            <a:r>
              <a:rPr lang="en-US" dirty="0"/>
              <a:t>• User education</a:t>
            </a:r>
          </a:p>
          <a:p>
            <a:r>
              <a:rPr lang="en-US" dirty="0"/>
              <a:t>• Computer-generated passwords</a:t>
            </a:r>
          </a:p>
          <a:p>
            <a:r>
              <a:rPr lang="en-US" dirty="0"/>
              <a:t>• Reactive password checking</a:t>
            </a:r>
          </a:p>
          <a:p>
            <a:r>
              <a:rPr lang="en-US" dirty="0"/>
              <a:t>• Complex</a:t>
            </a:r>
            <a:r>
              <a:rPr lang="en-US" baseline="0" dirty="0"/>
              <a:t> password policy</a:t>
            </a:r>
            <a:endParaRPr lang="en-US" dirty="0"/>
          </a:p>
          <a:p>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can be told the importance of using hard-to-guess passwords and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provided with guidelines for selecting strong passwords. This user education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strategy is unlikely to succeed at most installations, particularly where there is a large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population or a lot of turnover. Many users will simply ignore the guidelines.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Others may not be good judges of what is a strong password. For example, many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(mistakenly) believe that reversing a word or capitalizing the last letter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password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unguessable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Nonetheless, it makes sense to provide users with guidelines on the selection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passwords. Perhaps the best approach is the following advice: A good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choosing a password is to use the first letter of each word of a phrase. However,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 not pick a well-known phrase like “An apple a day keeps the doctor away”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Aaadktda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Instead, pick something like “My dog’s first name is Rex”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MdfniR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“My sister Peg is 24 years old” (MsPi24yo). Studies have shown that users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generally remember such passwords but that they are not susceptible to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guessing attacks based on commonly used passwords.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Computer-generated passwords  also have problems. If the passwords are quite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random in nature, users will not be able to remember them. Even if the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pronounceable, the user may have difficulty remembering it and so be tempted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write it down. In general, computer-generated password schemes have a history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poor acceptance by users. FIPS 181 defines one of the best-designed automated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generators. The standard includes not only a description of the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also a complete listing of the C source code of the algorithm. The algorithm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generates words by forming pronounceable syllables and concatenating them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a word. A random number generator produces a random stream of characters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construct the syllables and 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reactive password checking  strategy is one in which the system periodically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runs its own password cracker to find guessable passwords. The system cancels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passwords that are guessed and notifies the user. This tactic has a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drawbacks. First, it is resource intensive if the job is done right. Because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determined opponent who is able to steal a password file can devote full CPU</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to the task for hours or even days, an effective reactive password checker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 distinct disadvantage. Furthermore, any existing passwords remain vulnerable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reactive password checker finds them. A good example is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openware</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Jack the Ripper password cracker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openwall.com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/john/pro/), which works 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variety of operating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promising approach to improved password security is a complex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policy , or proactive password checker . In this scheme, a user is allowed to select 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her own password. However, at the time of selection, the system checks to see if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password is allowable and, if not, rejects it. Such checkers are based on the philosophy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with sufficient guidance from the system, users can select memorable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from a fairly large password space that are not likely to be guessed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trick with a proactive password checker is to strike a balance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acceptability and strength. If the system rejects too many passwords, users will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complain that it is too hard to select a password. If the system uses some simple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algorithm to define what is acceptable, this provides guidance to password crackers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refine their guessing technique. In the remainder of this subsection, we look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possible approaches to proactive password checking.</a:t>
            </a:r>
            <a:endParaRPr lang="en-US" dirty="0"/>
          </a:p>
        </p:txBody>
      </p:sp>
    </p:spTree>
    <p:extLst>
      <p:ext uri="{BB962C8B-B14F-4D97-AF65-F5344CB8AC3E}">
        <p14:creationId xmlns:p14="http://schemas.microsoft.com/office/powerpoint/2010/main" val="4278466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6</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dirty="0">
                <a:latin typeface="Times New Roman" pitchFamily="-107" charset="0"/>
              </a:rPr>
              <a:t>Computer security is both fascinating and complex. Some of the reasons follow:</a:t>
            </a:r>
          </a:p>
          <a:p>
            <a:endParaRPr lang="en-US" dirty="0">
              <a:latin typeface="Times New Roman" pitchFamily="-107" charset="0"/>
            </a:endParaRPr>
          </a:p>
          <a:p>
            <a:r>
              <a:rPr lang="en-US" b="1" dirty="0">
                <a:latin typeface="Times New Roman" pitchFamily="-107" charset="0"/>
              </a:rPr>
              <a:t>1.</a:t>
            </a:r>
            <a:r>
              <a:rPr lang="en-US" dirty="0">
                <a:latin typeface="Times New Roman" pitchFamily="-107" charset="0"/>
              </a:rPr>
              <a:t> Computer security is not as simple as it might first appear to the novice. The requirements seem to be straightforward, but the mechanisms used to meet those requirements can be quite complex and subtle.</a:t>
            </a:r>
          </a:p>
          <a:p>
            <a:r>
              <a:rPr lang="en-US" b="1" dirty="0">
                <a:latin typeface="Times New Roman" pitchFamily="-107" charset="0"/>
              </a:rPr>
              <a:t>2.</a:t>
            </a:r>
            <a:r>
              <a:rPr lang="en-US" dirty="0">
                <a:latin typeface="Times New Roman" pitchFamily="-107" charset="0"/>
              </a:rPr>
              <a:t> In developing a particular security mechanism or algorithm, one must always consider potential attacks (often unexpected) on those security features. </a:t>
            </a:r>
          </a:p>
          <a:p>
            <a:r>
              <a:rPr lang="en-US" b="1" dirty="0">
                <a:latin typeface="Times New Roman" pitchFamily="-107" charset="0"/>
              </a:rPr>
              <a:t>3.</a:t>
            </a:r>
            <a:r>
              <a:rPr lang="en-US" dirty="0">
                <a:latin typeface="Times New Roman" pitchFamily="-107" charset="0"/>
              </a:rPr>
              <a:t> Hence procedures used to provide particular services are often counterintuitive. </a:t>
            </a:r>
          </a:p>
          <a:p>
            <a:r>
              <a:rPr lang="en-US" b="1" dirty="0">
                <a:latin typeface="Times New Roman" pitchFamily="-107" charset="0"/>
              </a:rPr>
              <a:t>4. </a:t>
            </a:r>
            <a:r>
              <a:rPr lang="en-US" dirty="0">
                <a:latin typeface="Times New Roman" pitchFamily="-107" charset="0"/>
              </a:rPr>
              <a:t>Having designed various security mechanisms, it is necessary to decide where to use them.</a:t>
            </a:r>
          </a:p>
          <a:p>
            <a:r>
              <a:rPr lang="en-US" b="1" dirty="0">
                <a:latin typeface="Times New Roman" pitchFamily="-107" charset="0"/>
              </a:rPr>
              <a:t>5.</a:t>
            </a:r>
            <a:r>
              <a:rPr lang="en-US" dirty="0">
                <a:latin typeface="Times New Roman" pitchFamily="-107" charset="0"/>
              </a:rPr>
              <a:t> Security mechanisms typically involve more than a particular algorithm or protocol, but also require participants to have secret information, leading to issues of creation, distribution, and protection of that secret information. </a:t>
            </a:r>
          </a:p>
          <a:p>
            <a:r>
              <a:rPr lang="en-US" b="1" dirty="0">
                <a:latin typeface="Times New Roman" pitchFamily="-107" charset="0"/>
              </a:rPr>
              <a:t>6. </a:t>
            </a:r>
            <a:r>
              <a:rPr lang="en-US" dirty="0">
                <a:latin typeface="Times New Roman" pitchFamily="-107" charset="0"/>
              </a:rPr>
              <a:t>Computer security is essentially a battle of wits between a perpetrator who tries to find holes and the designer or administrator who tries to close them. </a:t>
            </a:r>
          </a:p>
          <a:p>
            <a:r>
              <a:rPr lang="en-US" b="1" dirty="0">
                <a:latin typeface="Times New Roman" pitchFamily="-107" charset="0"/>
              </a:rPr>
              <a:t>7. </a:t>
            </a:r>
            <a:r>
              <a:rPr lang="en-US" dirty="0">
                <a:latin typeface="Times New Roman" pitchFamily="-107" charset="0"/>
              </a:rPr>
              <a:t>There is a natural tendency on the part of users and system managers to perceive little benefit from security investment until a security failure occurs.</a:t>
            </a:r>
          </a:p>
          <a:p>
            <a:r>
              <a:rPr lang="en-US" b="1" dirty="0">
                <a:latin typeface="Times New Roman" pitchFamily="-107" charset="0"/>
              </a:rPr>
              <a:t>8. </a:t>
            </a:r>
            <a:r>
              <a:rPr lang="en-US" dirty="0">
                <a:latin typeface="Times New Roman" pitchFamily="-107" charset="0"/>
              </a:rPr>
              <a:t>Security requires regular monitoring, difficult in today's short-term environment.</a:t>
            </a:r>
          </a:p>
          <a:p>
            <a:r>
              <a:rPr lang="en-US" b="1" dirty="0">
                <a:latin typeface="Times New Roman" pitchFamily="-107" charset="0"/>
              </a:rPr>
              <a:t>9. </a:t>
            </a:r>
            <a:r>
              <a:rPr lang="en-US" dirty="0">
                <a:latin typeface="Times New Roman" pitchFamily="-107" charset="0"/>
              </a:rPr>
              <a:t>Security is still too often an afterthought - incorporated after the design is complete.</a:t>
            </a:r>
          </a:p>
          <a:p>
            <a:r>
              <a:rPr lang="en-US" b="1" dirty="0">
                <a:latin typeface="Times New Roman" pitchFamily="-107" charset="0"/>
              </a:rPr>
              <a:t>10. </a:t>
            </a:r>
            <a:r>
              <a:rPr lang="en-US" dirty="0">
                <a:latin typeface="Times New Roman" pitchFamily="-107" charset="0"/>
              </a:rPr>
              <a:t>Many users / security administrators view strong security as an impediment to efficient and user-friendly operation of an information system or use of information.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83A9D24-3F96-594F-A734-7F26196D568E}" type="slidenum">
              <a:rPr lang="en-AU"/>
              <a:pPr/>
              <a:t>60</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t>The first approach is a simple system for rule enforcement.</a:t>
            </a:r>
          </a:p>
          <a:p>
            <a:r>
              <a:rPr lang="en-US" b="0" dirty="0"/>
              <a:t>For example, the following rules could be enforced:</a:t>
            </a:r>
          </a:p>
          <a:p>
            <a:endParaRPr lang="en-US" b="0" dirty="0"/>
          </a:p>
          <a:p>
            <a:r>
              <a:rPr lang="en-US" b="0" dirty="0"/>
              <a:t>• All passwords must be at least eight characters long.</a:t>
            </a:r>
          </a:p>
          <a:p>
            <a:endParaRPr lang="en-US" b="0" dirty="0"/>
          </a:p>
          <a:p>
            <a:r>
              <a:rPr lang="en-US" b="0" dirty="0"/>
              <a:t>• In the first eight characters, the passwords must include at least one each of</a:t>
            </a:r>
          </a:p>
          <a:p>
            <a:r>
              <a:rPr lang="en-US" b="0" dirty="0"/>
              <a:t>uppercase, lowercase, numeric digits, and punctuation marks.</a:t>
            </a:r>
          </a:p>
          <a:p>
            <a:endParaRPr lang="en-US" b="0" dirty="0"/>
          </a:p>
          <a:p>
            <a:r>
              <a:rPr lang="en-US" b="0" dirty="0"/>
              <a:t>These rules could be coupled with advice to the user. Although this approach is</a:t>
            </a:r>
          </a:p>
          <a:p>
            <a:r>
              <a:rPr lang="en-US" b="0" dirty="0"/>
              <a:t>superior to simply educating users, it may not be sufficient to thwart password</a:t>
            </a:r>
          </a:p>
          <a:p>
            <a:r>
              <a:rPr lang="en-US" b="0" dirty="0"/>
              <a:t>crackers. This scheme alerts crackers as to which passwords </a:t>
            </a:r>
            <a:r>
              <a:rPr lang="en-US" b="0" i="1" dirty="0"/>
              <a:t>not to try but may still</a:t>
            </a:r>
          </a:p>
          <a:p>
            <a:r>
              <a:rPr lang="en-US" b="0" dirty="0"/>
              <a:t>make it possible to do password cracking.</a:t>
            </a:r>
          </a:p>
          <a:p>
            <a:endParaRPr lang="en-US" b="0" dirty="0"/>
          </a:p>
          <a:p>
            <a:r>
              <a:rPr lang="en-US" b="0" dirty="0"/>
              <a:t>The process of rule enforcement can be automated by using a proactive password</a:t>
            </a:r>
          </a:p>
          <a:p>
            <a:r>
              <a:rPr lang="en-US" b="0" dirty="0"/>
              <a:t>checker, such as the openware pam_passwdqc (openwall.com/passwdqc/),</a:t>
            </a:r>
          </a:p>
          <a:p>
            <a:r>
              <a:rPr lang="en-US" b="0" dirty="0"/>
              <a:t>which enforces a variety of rules on passwords and is configurable by the system</a:t>
            </a:r>
          </a:p>
          <a:p>
            <a:r>
              <a:rPr lang="en-US" b="0" dirty="0"/>
              <a:t>administrator.</a:t>
            </a:r>
          </a:p>
          <a:p>
            <a:endParaRPr lang="en-US" b="0" dirty="0"/>
          </a:p>
          <a:p>
            <a:r>
              <a:rPr lang="en-US" b="0" dirty="0"/>
              <a:t>Another possible procedure is simply to compile a large</a:t>
            </a:r>
          </a:p>
          <a:p>
            <a:r>
              <a:rPr lang="en-US" b="0" dirty="0"/>
              <a:t>dictionary of possible “bad” passwords. When a user selects a password, the system</a:t>
            </a:r>
          </a:p>
          <a:p>
            <a:r>
              <a:rPr lang="en-US" b="0" dirty="0"/>
              <a:t>checks to make sure that it is not on the disapproved list. There are two problems</a:t>
            </a:r>
          </a:p>
          <a:p>
            <a:r>
              <a:rPr lang="en-US" b="0" dirty="0"/>
              <a:t>with this approach:</a:t>
            </a:r>
          </a:p>
          <a:p>
            <a:endParaRPr lang="en-US" b="0" dirty="0"/>
          </a:p>
          <a:p>
            <a:r>
              <a:rPr lang="en-US" b="0" dirty="0"/>
              <a:t>• Space: The dictionary must be very large to be effective. For example, the dictionary</a:t>
            </a:r>
          </a:p>
          <a:p>
            <a:r>
              <a:rPr lang="en-US" b="0" dirty="0"/>
              <a:t>used in the Purdue study [SPAF92a] occupies more than 30 megabytes</a:t>
            </a:r>
          </a:p>
          <a:p>
            <a:r>
              <a:rPr lang="en-US" b="0" dirty="0"/>
              <a:t>of storage.</a:t>
            </a:r>
          </a:p>
          <a:p>
            <a:endParaRPr lang="en-US" b="0" dirty="0"/>
          </a:p>
          <a:p>
            <a:r>
              <a:rPr lang="en-US" b="0" dirty="0"/>
              <a:t>• Time: The time required to search a large dictionary may itself be large. In</a:t>
            </a:r>
          </a:p>
          <a:p>
            <a:r>
              <a:rPr lang="en-US" b="0" dirty="0"/>
              <a:t>addition, to check for likely permutations of dictionary words, either those</a:t>
            </a:r>
          </a:p>
          <a:p>
            <a:r>
              <a:rPr lang="en-US" b="0" dirty="0"/>
              <a:t>words must be included in the dictionary, making it truly huge, or each search</a:t>
            </a:r>
          </a:p>
          <a:p>
            <a:r>
              <a:rPr lang="en-US" b="0" dirty="0"/>
              <a:t>must also involve considerable processing.</a:t>
            </a:r>
          </a:p>
          <a:p>
            <a:endParaRPr lang="en-US" b="0" dirty="0"/>
          </a:p>
          <a:p>
            <a:r>
              <a:rPr lang="en-US" b="0" dirty="0"/>
              <a:t>A technique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[SPAF92a, SPAF92b] </a:t>
            </a:r>
            <a:r>
              <a:rPr lang="en-US" b="0" dirty="0"/>
              <a:t>for developing an effective and efficient proactive</a:t>
            </a:r>
          </a:p>
          <a:p>
            <a:r>
              <a:rPr lang="en-US" b="0" dirty="0"/>
              <a:t>password checker that is based on rejecting words on a list that has been implemented on a number of systems, including Linux. </a:t>
            </a:r>
          </a:p>
          <a:p>
            <a:r>
              <a:rPr lang="en-US" b="0" dirty="0"/>
              <a:t>It is based on the use of a Bloom filter [BLOO70]. </a:t>
            </a:r>
            <a:endParaRPr lang="en-US" dirty="0">
              <a:latin typeface="Times New Roman" pitchFamily="-110" charset="0"/>
            </a:endParaRPr>
          </a:p>
        </p:txBody>
      </p:sp>
    </p:spTree>
    <p:extLst>
      <p:ext uri="{BB962C8B-B14F-4D97-AF65-F5344CB8AC3E}">
        <p14:creationId xmlns:p14="http://schemas.microsoft.com/office/powerpoint/2010/main" val="40189800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82F16768-244D-C24A-BB64-B996A8720A13}" type="slidenum">
              <a:rPr lang="en-AU"/>
              <a:pPr/>
              <a:t>61</a:t>
            </a:fld>
            <a:endParaRPr lang="en-AU"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Objects that a user possesses for the purpose of user authentication are called</a:t>
            </a:r>
          </a:p>
          <a:p>
            <a:r>
              <a:rPr lang="en-US" dirty="0"/>
              <a:t>tokens. In this section, we examine two types of tokens that are widely used; these</a:t>
            </a:r>
          </a:p>
          <a:p>
            <a:r>
              <a:rPr lang="en-US" dirty="0"/>
              <a:t>are cards that have the appearance and size of bank cards (see Table 3.2).</a:t>
            </a:r>
            <a:endParaRPr lang="en-US" dirty="0">
              <a:latin typeface="Times New Roman" pitchFamily="-110" charset="0"/>
            </a:endParaRPr>
          </a:p>
        </p:txBody>
      </p:sp>
    </p:spTree>
    <p:extLst>
      <p:ext uri="{BB962C8B-B14F-4D97-AF65-F5344CB8AC3E}">
        <p14:creationId xmlns:p14="http://schemas.microsoft.com/office/powerpoint/2010/main" val="4291330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2883B1A-6685-B346-9691-B9575FF86ECE}" type="slidenum">
              <a:rPr lang="en-AU"/>
              <a:pPr/>
              <a:t>62</a:t>
            </a:fld>
            <a:endParaRPr lang="en-AU"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t>Memory cards can store but not process data. The most common such card is the</a:t>
            </a:r>
          </a:p>
          <a:p>
            <a:r>
              <a:rPr lang="en-US" b="0" dirty="0"/>
              <a:t>bank card with a magnetic stripe on the back. A magnetic stripe can store only a</a:t>
            </a:r>
          </a:p>
          <a:p>
            <a:r>
              <a:rPr lang="en-US" b="0" dirty="0"/>
              <a:t>simple security code, which can be read (and unfortunately reprogrammed) by</a:t>
            </a:r>
          </a:p>
          <a:p>
            <a:r>
              <a:rPr lang="en-US" b="0" dirty="0"/>
              <a:t>an inexpensive card reader. There are also memory cards that include an internal</a:t>
            </a:r>
          </a:p>
          <a:p>
            <a:r>
              <a:rPr lang="en-US" b="0" dirty="0"/>
              <a:t>electronic memory.</a:t>
            </a:r>
          </a:p>
          <a:p>
            <a:endParaRPr lang="en-US" b="0" dirty="0"/>
          </a:p>
          <a:p>
            <a:r>
              <a:rPr lang="en-US" b="0" dirty="0"/>
              <a:t>Memory cards can be used alone for physical access, such as a hotel room. For</a:t>
            </a:r>
          </a:p>
          <a:p>
            <a:r>
              <a:rPr lang="en-US" b="0" dirty="0"/>
              <a:t>computer user authentication, such cards are typically used with some form of password</a:t>
            </a:r>
          </a:p>
          <a:p>
            <a:r>
              <a:rPr lang="en-US" b="0" dirty="0"/>
              <a:t>or personal identification number (PIN). A typical application is an automatic</a:t>
            </a:r>
          </a:p>
          <a:p>
            <a:r>
              <a:rPr lang="en-US" b="0" dirty="0"/>
              <a:t>teller machine (ATM).</a:t>
            </a:r>
            <a:r>
              <a:rPr lang="en-US" b="0" baseline="0" dirty="0"/>
              <a:t> </a:t>
            </a:r>
            <a:r>
              <a:rPr lang="en-US" b="0" dirty="0"/>
              <a:t>The memory card, when combined with a PIN or password, provides significantly</a:t>
            </a:r>
          </a:p>
          <a:p>
            <a:r>
              <a:rPr lang="en-US" b="0" dirty="0"/>
              <a:t>greater security than a password alone. An adversary must gain physical</a:t>
            </a:r>
          </a:p>
          <a:p>
            <a:r>
              <a:rPr lang="en-US" b="0" dirty="0"/>
              <a:t>possession of the card (or be able to duplicate it) plus must gain knowledge of the</a:t>
            </a:r>
          </a:p>
          <a:p>
            <a:r>
              <a:rPr lang="en-US" b="0" dirty="0"/>
              <a:t>PIN. Among the potential drawbacks are the following [NIST95]:</a:t>
            </a:r>
          </a:p>
          <a:p>
            <a:endParaRPr lang="en-US" b="0" dirty="0"/>
          </a:p>
          <a:p>
            <a:r>
              <a:rPr lang="en-US" b="0" dirty="0"/>
              <a:t>• Requires special reader: This increases the cost of using the token and creates</a:t>
            </a:r>
          </a:p>
          <a:p>
            <a:r>
              <a:rPr lang="en-US" b="0" dirty="0"/>
              <a:t>the requirement to maintain the security of the reader’s hardware and software.</a:t>
            </a:r>
          </a:p>
          <a:p>
            <a:endParaRPr lang="en-US" b="0" dirty="0"/>
          </a:p>
          <a:p>
            <a:r>
              <a:rPr lang="en-US" b="0" dirty="0"/>
              <a:t>• Token loss: A lost token temporarily prevents its owner from gaining system</a:t>
            </a:r>
          </a:p>
          <a:p>
            <a:r>
              <a:rPr lang="en-US" b="0" dirty="0"/>
              <a:t>access. Thus there is an administrative cost in replacing the lost token. In addition,</a:t>
            </a:r>
          </a:p>
          <a:p>
            <a:r>
              <a:rPr lang="en-US" b="0" dirty="0"/>
              <a:t>if the token is found, stolen, or forged, then an adversary now need only</a:t>
            </a:r>
          </a:p>
          <a:p>
            <a:r>
              <a:rPr lang="en-US" b="0" dirty="0"/>
              <a:t>determine the PIN to gain unauthorized access.</a:t>
            </a:r>
          </a:p>
          <a:p>
            <a:endParaRPr lang="en-US" b="0" dirty="0"/>
          </a:p>
          <a:p>
            <a:r>
              <a:rPr lang="en-US" b="0" dirty="0"/>
              <a:t>• User dissatisfaction: Although users may have no difficulty in accepting the</a:t>
            </a:r>
          </a:p>
          <a:p>
            <a:r>
              <a:rPr lang="en-US" b="0" dirty="0"/>
              <a:t>use of a memory card for ATM access, its use for computer access may be</a:t>
            </a:r>
          </a:p>
          <a:p>
            <a:r>
              <a:rPr lang="en-US" b="0" dirty="0"/>
              <a:t>deemed inconvenient.</a:t>
            </a:r>
            <a:endParaRPr lang="en-US" b="0" dirty="0">
              <a:latin typeface="Times New Roman" pitchFamily="-110" charset="0"/>
            </a:endParaRPr>
          </a:p>
        </p:txBody>
      </p:sp>
    </p:spTree>
    <p:extLst>
      <p:ext uri="{BB962C8B-B14F-4D97-AF65-F5344CB8AC3E}">
        <p14:creationId xmlns:p14="http://schemas.microsoft.com/office/powerpoint/2010/main" val="1251288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63</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b="0" dirty="0"/>
              <a:t>A wide variety of devices qualify as smart tokens. These can be categorized along</a:t>
            </a:r>
          </a:p>
          <a:p>
            <a:r>
              <a:rPr lang="en-US" b="0" dirty="0"/>
              <a:t>three dimensions that are not mutually exclusive:</a:t>
            </a:r>
          </a:p>
          <a:p>
            <a:endParaRPr lang="en-US" b="0" dirty="0"/>
          </a:p>
          <a:p>
            <a:r>
              <a:rPr lang="en-US" b="0" dirty="0"/>
              <a:t>• Physical characteristics: Smart tokens include an embedded microprocessor.</a:t>
            </a:r>
          </a:p>
          <a:p>
            <a:r>
              <a:rPr lang="en-US" b="0" dirty="0"/>
              <a:t>A smart token that looks like a bank card is called a smart card. Other smart</a:t>
            </a:r>
          </a:p>
          <a:p>
            <a:r>
              <a:rPr lang="en-US" b="0" dirty="0"/>
              <a:t>tokens can look like calculators, keys, or other small portable objects.</a:t>
            </a:r>
          </a:p>
          <a:p>
            <a:endParaRPr lang="en-US" b="0" dirty="0"/>
          </a:p>
          <a:p>
            <a:r>
              <a:rPr lang="en-US" b="0" dirty="0"/>
              <a:t>• Interface: Manual interfaces include a keypad and display for human/token</a:t>
            </a:r>
          </a:p>
          <a:p>
            <a:r>
              <a:rPr lang="en-US" b="0" dirty="0"/>
              <a:t>interaction. Smart tokens with an electronic interface communicate with a</a:t>
            </a:r>
          </a:p>
          <a:p>
            <a:r>
              <a:rPr lang="en-US" b="0" dirty="0"/>
              <a:t>compatible reader/writer.</a:t>
            </a:r>
          </a:p>
          <a:p>
            <a:endParaRPr lang="en-US" b="0" dirty="0"/>
          </a:p>
          <a:p>
            <a:r>
              <a:rPr lang="en-US" b="0" dirty="0"/>
              <a:t>• Authentication protocol: The purpose of a smart token is to provide a means</a:t>
            </a:r>
          </a:p>
          <a:p>
            <a:r>
              <a:rPr lang="en-US" b="0" dirty="0"/>
              <a:t>for user authentication. We can classify the authentication protocols used with</a:t>
            </a:r>
          </a:p>
          <a:p>
            <a:r>
              <a:rPr lang="en-US" b="0" dirty="0"/>
              <a:t>smart tokens into three categories:</a:t>
            </a:r>
          </a:p>
          <a:p>
            <a:endParaRPr lang="en-US" b="0" dirty="0"/>
          </a:p>
          <a:p>
            <a:r>
              <a:rPr lang="en-US" b="0" dirty="0"/>
              <a:t>— Static: With a static protocol, the user authenticates himself or herself</a:t>
            </a:r>
          </a:p>
          <a:p>
            <a:r>
              <a:rPr lang="en-US" b="0" dirty="0"/>
              <a:t>to the token and then the token authenticates the user to the computer.</a:t>
            </a:r>
          </a:p>
          <a:p>
            <a:r>
              <a:rPr lang="en-US" b="0" dirty="0"/>
              <a:t>The latter half of this protocol is similar to the operation of a memory</a:t>
            </a:r>
          </a:p>
          <a:p>
            <a:r>
              <a:rPr lang="en-US" b="0" dirty="0"/>
              <a:t>token.</a:t>
            </a:r>
          </a:p>
          <a:p>
            <a:endParaRPr lang="en-US" b="0" dirty="0"/>
          </a:p>
          <a:p>
            <a:r>
              <a:rPr lang="en-US" b="0" dirty="0"/>
              <a:t>— Dynamic password generator: In this case, the token generates a unique</a:t>
            </a:r>
          </a:p>
          <a:p>
            <a:r>
              <a:rPr lang="en-US" b="0" dirty="0"/>
              <a:t>password periodically (e.g., every minute). This password is then entered</a:t>
            </a:r>
          </a:p>
          <a:p>
            <a:r>
              <a:rPr lang="en-US" b="0" dirty="0"/>
              <a:t>into the computer system for authentication, either manually by the user or</a:t>
            </a:r>
          </a:p>
          <a:p>
            <a:r>
              <a:rPr lang="en-US" b="0" dirty="0"/>
              <a:t>electronically via the token. The token and the computer system must be</a:t>
            </a:r>
          </a:p>
          <a:p>
            <a:r>
              <a:rPr lang="en-US" b="0" dirty="0"/>
              <a:t>initialized and kept synchronized so that the computer knows the password</a:t>
            </a:r>
          </a:p>
          <a:p>
            <a:r>
              <a:rPr lang="en-US" b="0" dirty="0"/>
              <a:t>that is current for this token.</a:t>
            </a:r>
          </a:p>
          <a:p>
            <a:endParaRPr lang="en-US" b="0" dirty="0"/>
          </a:p>
          <a:p>
            <a:r>
              <a:rPr lang="en-US" b="0" dirty="0"/>
              <a:t>— Challenge-response: In this case, the computer system generates a challenge,</a:t>
            </a:r>
          </a:p>
          <a:p>
            <a:r>
              <a:rPr lang="en-US" b="0" dirty="0"/>
              <a:t>such as a random string of numbers. The smart token generates a response</a:t>
            </a:r>
          </a:p>
          <a:p>
            <a:r>
              <a:rPr lang="en-US" b="0" dirty="0"/>
              <a:t>based on the challenge. For example, public-key cryptography could be used</a:t>
            </a:r>
          </a:p>
          <a:p>
            <a:r>
              <a:rPr lang="en-US" b="0" dirty="0"/>
              <a:t>and the token could encrypt the challenge string with the token’s private key.</a:t>
            </a:r>
            <a:endParaRPr lang="en-US" b="0" dirty="0">
              <a:latin typeface="Times New Roman" pitchFamily="-110" charset="0"/>
            </a:endParaRPr>
          </a:p>
        </p:txBody>
      </p:sp>
    </p:spTree>
    <p:extLst>
      <p:ext uri="{BB962C8B-B14F-4D97-AF65-F5344CB8AC3E}">
        <p14:creationId xmlns:p14="http://schemas.microsoft.com/office/powerpoint/2010/main" val="3074832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64</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user authentication the most important category of smart token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smart card, which has the appearance of a credit card, has an electronic interface,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may use any of the type of protocols just described. The remainder of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section discusses smart cards.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smart card contains within it an entire microprocessor, including processor,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memory, and I/O ports. Some versions incorporate a special co-processing circuit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operation to speed the task of encoding and decoding messages or generating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signatures to validate the information transferred. In some cards,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I/O ports are directly accessible by a compatible reader by means of exposed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electrical contacts. Other cards rely instead on an embedded antenna for wireless communication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 reader.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typical smart card includes three types of memory. Read-only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(ROM) stores data that does not change during the card’s life, such as the 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and the cardholder’s name. Electrically erasable programmable 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(EEPROM) holds application data and programs, such as the protocols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can execute. It also holds data that may vary with time. For example,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telephone card, the EEPROM holds the talk time remaining. Random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memory (RAM) holds temporary data generated when applications are executed.</a:t>
            </a:r>
            <a:endParaRPr lang="en-US" dirty="0">
              <a:latin typeface="Times New Roman" pitchFamily="-110" charset="0"/>
            </a:endParaRPr>
          </a:p>
          <a:p>
            <a:endParaRPr lang="en-US" b="0" dirty="0">
              <a:latin typeface="Times New Roman" pitchFamily="-110" charset="0"/>
            </a:endParaRPr>
          </a:p>
        </p:txBody>
      </p:sp>
    </p:spTree>
    <p:extLst>
      <p:ext uri="{BB962C8B-B14F-4D97-AF65-F5344CB8AC3E}">
        <p14:creationId xmlns:p14="http://schemas.microsoft.com/office/powerpoint/2010/main" val="3384540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US" dirty="0"/>
              <a:t>Figure 3.5 illustrates the typical interaction between a smart card and a</a:t>
            </a:r>
          </a:p>
          <a:p>
            <a:r>
              <a:rPr lang="en-US" dirty="0"/>
              <a:t>reader or computer system. Each time the card is inserted into a reader, a reset is</a:t>
            </a:r>
          </a:p>
          <a:p>
            <a:r>
              <a:rPr lang="en-US" dirty="0"/>
              <a:t>initiated by the reader to initialize parameters such as clock value. After the reset</a:t>
            </a:r>
          </a:p>
          <a:p>
            <a:r>
              <a:rPr lang="en-US" dirty="0"/>
              <a:t>function is performed, the card responds with answer to reset (ATR) message.</a:t>
            </a:r>
          </a:p>
          <a:p>
            <a:r>
              <a:rPr lang="en-US" dirty="0"/>
              <a:t>This message defines the parameters and protocols that the card can use and the</a:t>
            </a:r>
          </a:p>
          <a:p>
            <a:r>
              <a:rPr lang="en-US" dirty="0"/>
              <a:t>functions it can perform. The terminal may be able to change the protocol used</a:t>
            </a:r>
          </a:p>
          <a:p>
            <a:r>
              <a:rPr lang="en-US" dirty="0"/>
              <a:t>and other parameters via a protocol type selection (PTS) command. The cards</a:t>
            </a:r>
          </a:p>
          <a:p>
            <a:r>
              <a:rPr lang="en-US" dirty="0"/>
              <a:t>PTS response confirms the protocols and parameters to be used. The terminal</a:t>
            </a:r>
          </a:p>
          <a:p>
            <a:r>
              <a:rPr lang="en-US" dirty="0"/>
              <a:t>and card can now execute the protocol to perform the desired application.</a:t>
            </a:r>
          </a:p>
        </p:txBody>
      </p:sp>
      <p:sp>
        <p:nvSpPr>
          <p:cNvPr id="61444" name="Slide Number Placeholder 3"/>
          <p:cNvSpPr>
            <a:spLocks noGrp="1"/>
          </p:cNvSpPr>
          <p:nvPr>
            <p:ph type="sldNum" sz="quarter" idx="5"/>
          </p:nvPr>
        </p:nvSpPr>
        <p:spPr>
          <a:noFill/>
        </p:spPr>
        <p:txBody>
          <a:bodyPr/>
          <a:lstStyle/>
          <a:p>
            <a:fld id="{55FDA291-7D6E-AE47-AF34-6E2BC441D03E}" type="slidenum">
              <a:rPr lang="en-AU" smtClean="0"/>
              <a:pPr/>
              <a:t>65</a:t>
            </a:fld>
            <a:endParaRPr lang="en-AU" dirty="0"/>
          </a:p>
        </p:txBody>
      </p:sp>
    </p:spTree>
    <p:extLst>
      <p:ext uri="{BB962C8B-B14F-4D97-AF65-F5344CB8AC3E}">
        <p14:creationId xmlns:p14="http://schemas.microsoft.com/office/powerpoint/2010/main" val="1320748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application of increasing importance is the use of a smart card as a national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for citizens. A national electronic identity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 serve the same purposes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other national ID cards, and similar cards such as a driver’s license,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government and commercial services. In addition,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 provide stronger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proof of identity and be used in a wider variety of applications. In effect,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smart card that has been verified by the national government as valid and authentic.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most recent and most advanced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deployments is the German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neuer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Personalausweis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[POLL12]. The card has human-readable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printed on its surface,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Personal data:  Such as name, date of birth, and address; this is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printed information found on passports and driver’s licenses.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Document number:  An alphanumerical nine-character unique identifier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each card.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access number (CAN):  A six-digit decimal random number printed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face of the card. This is used as a password, as explained subsequently.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Machine readable zone (MRZ):  Three lines of human- and machine-readable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text on the back of the card. This may also be used as a password.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66</a:t>
            </a:fld>
            <a:endParaRPr lang="en-AU" dirty="0"/>
          </a:p>
        </p:txBody>
      </p:sp>
    </p:spTree>
    <p:extLst>
      <p:ext uri="{BB962C8B-B14F-4D97-AF65-F5344CB8AC3E}">
        <p14:creationId xmlns:p14="http://schemas.microsoft.com/office/powerpoint/2010/main" val="8494753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card has the following three separate electronic functions,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each with its own protected dataset (Table 3.3):</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function is reserved for government use and stores a digital representation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cardholder’s identity. This function is similar to, and may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used for, an electronic passport. Other government services may also use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must be implemented on the card.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function is for general-purpose use in a variety of government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commercial applications.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stores an identity record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authorized service can access with cardholder permission. Citizens choose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whether they want this function activated.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eSign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optional function stores a private key and a certificate verifying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 it is used for generating a digital signature. A private sector trust center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issues the certificate.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is an offline function. That is, it is not used over a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is used in a situation where the cardholder presents the card for a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that location, such as going through a passport control checkpoint.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can be used for both online and offline services.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offline use is an inspection system. An inspection system is a terminal for law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checks, for example, by police or border control officers. An inspection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can read identifying information of the cardholder as well as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stored on the card, such as facial image and fingerprints. The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can be used to verify that the individual in possession of the card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actual cardholder.</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67</a:t>
            </a:fld>
            <a:endParaRPr lang="en-AU" dirty="0"/>
          </a:p>
        </p:txBody>
      </p:sp>
    </p:spTree>
    <p:extLst>
      <p:ext uri="{BB962C8B-B14F-4D97-AF65-F5344CB8AC3E}">
        <p14:creationId xmlns:p14="http://schemas.microsoft.com/office/powerpoint/2010/main" val="36561666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authentication is a good example of online use 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3.6 illustrates a Web-based scenario. To begin,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visits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and requests a service that requires authentication. The Web site sends back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redirect message that forwards an authentication request to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The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requests that the user enter the PIN number for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Once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has correctly entered the PIN, data can be exchanged between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 terminal reader in encrypted form. The server then engages in an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exchange with the microprocessor on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If the user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authenticated the results are sent back to the user system to be redirected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application.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 preceding scenario, the appropriate software and hardware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required on the user system. Software on the main user system includes functionality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requesting and accepting the PIN number and for message redirection.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hardware required is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reader. The card reader can be an external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contact or contactless reader or a contactless reader internal to the user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68</a:t>
            </a:fld>
            <a:endParaRPr lang="en-AU" dirty="0"/>
          </a:p>
        </p:txBody>
      </p:sp>
    </p:spTree>
    <p:extLst>
      <p:ext uri="{BB962C8B-B14F-4D97-AF65-F5344CB8AC3E}">
        <p14:creationId xmlns:p14="http://schemas.microsoft.com/office/powerpoint/2010/main" val="14140663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Authenticated Connection Establishment (PACE) ensures that the contactless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RF chip in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cannot be read without explicit access control. For online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access to the card is established by the user entering the 6-digit PIN,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should only be known to the holder of the card. For offline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either the MRZ printed on the back of the card or the six-digit card access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printed on the front is used.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69</a:t>
            </a:fld>
            <a:endParaRPr lang="en-AU" dirty="0"/>
          </a:p>
        </p:txBody>
      </p:sp>
    </p:spTree>
    <p:extLst>
      <p:ext uri="{BB962C8B-B14F-4D97-AF65-F5344CB8AC3E}">
        <p14:creationId xmlns:p14="http://schemas.microsoft.com/office/powerpoint/2010/main" val="292836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baseline="0" dirty="0">
                <a:solidFill>
                  <a:schemeClr val="tx1"/>
                </a:solidFill>
                <a:latin typeface="Arial" pitchFamily="-107" charset="0"/>
                <a:ea typeface="+mn-ea"/>
                <a:cs typeface="+mn-cs"/>
              </a:rPr>
              <a:t>We now introduce some terminology that will be useful throughout the book, relying</a:t>
            </a:r>
          </a:p>
          <a:p>
            <a:r>
              <a:rPr lang="en-US" sz="1200" i="0" kern="1200" baseline="0" dirty="0">
                <a:solidFill>
                  <a:schemeClr val="tx1"/>
                </a:solidFill>
                <a:latin typeface="Arial" pitchFamily="-107" charset="0"/>
                <a:ea typeface="+mn-ea"/>
                <a:cs typeface="+mn-cs"/>
              </a:rPr>
              <a:t>on RFC 4949, Internet Security Glossary .  Table 1.1 defines terms.</a:t>
            </a:r>
            <a:endParaRPr lang="en-US" i="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a:t>
            </a:fld>
            <a:endParaRPr lang="en-AU"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In most computer security contexts, user authentication is the fundamental building</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block and the primary line of defense. User authentication is the basis for most</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types of access control and for user accountability. </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70</a:t>
            </a:fld>
            <a:endParaRPr lang="en-AU" dirty="0">
              <a:solidFill>
                <a:srgbClr val="000000"/>
              </a:solidFill>
            </a:endParaRPr>
          </a:p>
        </p:txBody>
      </p:sp>
    </p:spTree>
    <p:extLst>
      <p:ext uri="{BB962C8B-B14F-4D97-AF65-F5344CB8AC3E}">
        <p14:creationId xmlns:p14="http://schemas.microsoft.com/office/powerpoint/2010/main" val="39520906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pPr>
              <a:defRPr/>
            </a:pPr>
            <a:r>
              <a:rPr lang="en-US" b="0" dirty="0"/>
              <a:t>A biometric authentication system attempts to authenticate an individual based on</a:t>
            </a:r>
          </a:p>
          <a:p>
            <a:pPr>
              <a:defRPr/>
            </a:pPr>
            <a:r>
              <a:rPr lang="en-US" b="0" dirty="0"/>
              <a:t>his or her unique physical characteristics. These include static characteristics, such</a:t>
            </a:r>
          </a:p>
          <a:p>
            <a:pPr>
              <a:defRPr/>
            </a:pPr>
            <a:r>
              <a:rPr lang="en-US" b="0" dirty="0"/>
              <a:t>as fingerprints, hand geometry, facial characteristics, and retinal and iris patterns;</a:t>
            </a:r>
          </a:p>
          <a:p>
            <a:pPr>
              <a:defRPr/>
            </a:pPr>
            <a:r>
              <a:rPr lang="en-US" b="0" dirty="0"/>
              <a:t>and dynamic characteristics, such as voiceprint and signature. In essence, biometrics</a:t>
            </a:r>
          </a:p>
          <a:p>
            <a:pPr>
              <a:defRPr/>
            </a:pPr>
            <a:r>
              <a:rPr lang="en-US" b="0" dirty="0"/>
              <a:t>is based on pattern recognition. Compared to passwords and tokens, biometric</a:t>
            </a:r>
          </a:p>
          <a:p>
            <a:pPr>
              <a:defRPr/>
            </a:pPr>
            <a:r>
              <a:rPr lang="en-US" b="0" dirty="0"/>
              <a:t>authentication is both technically complex and expensive. While it is used in a</a:t>
            </a:r>
          </a:p>
          <a:p>
            <a:pPr>
              <a:defRPr/>
            </a:pPr>
            <a:r>
              <a:rPr lang="en-US" b="0" dirty="0"/>
              <a:t>number of specific applications, biometrics has yet to mature as a standard tool for</a:t>
            </a:r>
          </a:p>
          <a:p>
            <a:pPr>
              <a:defRPr/>
            </a:pPr>
            <a:r>
              <a:rPr lang="en-US" b="0" dirty="0"/>
              <a:t>user authentication to computer systems.</a:t>
            </a:r>
          </a:p>
          <a:p>
            <a:pPr>
              <a:defRPr/>
            </a:pPr>
            <a:endParaRPr lang="en-US" b="0" dirty="0"/>
          </a:p>
          <a:p>
            <a:pPr>
              <a:defRPr/>
            </a:pPr>
            <a:r>
              <a:rPr lang="en-US" b="0" dirty="0"/>
              <a:t>A number of different types of physical characteristics are either in use or under</a:t>
            </a:r>
          </a:p>
          <a:p>
            <a:pPr>
              <a:defRPr/>
            </a:pPr>
            <a:r>
              <a:rPr lang="en-US" b="0" dirty="0"/>
              <a:t>study for user authentication. The most common are the following:</a:t>
            </a:r>
          </a:p>
          <a:p>
            <a:pPr>
              <a:defRPr/>
            </a:pPr>
            <a:endParaRPr lang="en-US" b="0" dirty="0"/>
          </a:p>
          <a:p>
            <a:pPr>
              <a:defRPr/>
            </a:pPr>
            <a:r>
              <a:rPr lang="en-US" b="0" dirty="0"/>
              <a:t>• Facial characteristics: Facial characteristics are the most common means</a:t>
            </a:r>
          </a:p>
          <a:p>
            <a:pPr>
              <a:defRPr/>
            </a:pPr>
            <a:r>
              <a:rPr lang="en-US" b="0" dirty="0"/>
              <a:t>of human-to-human identification; thus it is natural to consider them for</a:t>
            </a:r>
          </a:p>
          <a:p>
            <a:pPr>
              <a:defRPr/>
            </a:pPr>
            <a:r>
              <a:rPr lang="en-US" b="0" dirty="0"/>
              <a:t>identification by computer. The most common approach is to define characteristics</a:t>
            </a:r>
          </a:p>
          <a:p>
            <a:pPr>
              <a:defRPr/>
            </a:pPr>
            <a:r>
              <a:rPr lang="en-US" b="0" dirty="0"/>
              <a:t>based on relative location and shape of key facial features, such as</a:t>
            </a:r>
          </a:p>
          <a:p>
            <a:pPr>
              <a:defRPr/>
            </a:pPr>
            <a:r>
              <a:rPr lang="en-US" b="0" dirty="0"/>
              <a:t>eyes, eyebrows, nose, lips, and chin shape. An alternative approach is to use an</a:t>
            </a:r>
          </a:p>
          <a:p>
            <a:pPr>
              <a:defRPr/>
            </a:pPr>
            <a:r>
              <a:rPr lang="en-US" b="0" dirty="0"/>
              <a:t>infrared camera to produce a face thermogram that correlates with the underlying</a:t>
            </a:r>
          </a:p>
          <a:p>
            <a:pPr>
              <a:defRPr/>
            </a:pPr>
            <a:r>
              <a:rPr lang="en-US" b="0" dirty="0"/>
              <a:t>vascular system in the human face.</a:t>
            </a:r>
          </a:p>
          <a:p>
            <a:pPr>
              <a:defRPr/>
            </a:pPr>
            <a:endParaRPr lang="en-US" b="0" dirty="0"/>
          </a:p>
          <a:p>
            <a:pPr>
              <a:defRPr/>
            </a:pPr>
            <a:r>
              <a:rPr lang="en-US" b="0" dirty="0"/>
              <a:t>• Fingerprints: Fingerprints have been used as a means of identification for</a:t>
            </a:r>
          </a:p>
          <a:p>
            <a:pPr>
              <a:defRPr/>
            </a:pPr>
            <a:r>
              <a:rPr lang="en-US" b="0" dirty="0"/>
              <a:t>centuries, and the process has been systematized and automated particularly</a:t>
            </a:r>
          </a:p>
          <a:p>
            <a:pPr>
              <a:defRPr/>
            </a:pPr>
            <a:r>
              <a:rPr lang="en-US" b="0" dirty="0"/>
              <a:t>for law enforcement purposes. A fingerprint is the pattern of ridges and</a:t>
            </a:r>
          </a:p>
          <a:p>
            <a:pPr>
              <a:defRPr/>
            </a:pPr>
            <a:r>
              <a:rPr lang="en-US" b="0" dirty="0"/>
              <a:t>furrows on the surface of the fingertip. Fingerprints are believed to be unique</a:t>
            </a:r>
          </a:p>
          <a:p>
            <a:pPr>
              <a:defRPr/>
            </a:pPr>
            <a:r>
              <a:rPr lang="en-US" b="0" dirty="0"/>
              <a:t>across the entire human population. In practice, automated fingerprint recognition</a:t>
            </a:r>
          </a:p>
          <a:p>
            <a:pPr>
              <a:defRPr/>
            </a:pPr>
            <a:r>
              <a:rPr lang="en-US" b="0" dirty="0"/>
              <a:t>and matching system extract a number of features from the fingerprint</a:t>
            </a:r>
          </a:p>
          <a:p>
            <a:pPr>
              <a:defRPr/>
            </a:pPr>
            <a:r>
              <a:rPr lang="en-US" b="0" dirty="0"/>
              <a:t>for storage as a numerical surrogate for the full fingerprint pattern.</a:t>
            </a:r>
          </a:p>
          <a:p>
            <a:pPr>
              <a:defRPr/>
            </a:pPr>
            <a:endParaRPr lang="en-US" b="0" dirty="0"/>
          </a:p>
          <a:p>
            <a:pPr>
              <a:defRPr/>
            </a:pPr>
            <a:r>
              <a:rPr lang="en-US" b="0" dirty="0"/>
              <a:t>• Hand geometry: Hand geometry systems identify features of the hand,</a:t>
            </a:r>
          </a:p>
          <a:p>
            <a:pPr>
              <a:defRPr/>
            </a:pPr>
            <a:r>
              <a:rPr lang="en-US" b="0" dirty="0"/>
              <a:t>including shape, and lengths and widths of fingers.</a:t>
            </a:r>
          </a:p>
          <a:p>
            <a:pPr>
              <a:defRPr/>
            </a:pPr>
            <a:endParaRPr lang="en-US" b="0" dirty="0"/>
          </a:p>
          <a:p>
            <a:pPr>
              <a:defRPr/>
            </a:pPr>
            <a:r>
              <a:rPr lang="en-US" b="0" dirty="0"/>
              <a:t>• Retinal pattern: The pattern formed by veins beneath the retinal surface is</a:t>
            </a:r>
          </a:p>
          <a:p>
            <a:pPr>
              <a:defRPr/>
            </a:pPr>
            <a:r>
              <a:rPr lang="en-US" b="0" dirty="0"/>
              <a:t>unique and therefore suitable for identification. A retinal biometric system</a:t>
            </a:r>
          </a:p>
          <a:p>
            <a:pPr>
              <a:defRPr/>
            </a:pPr>
            <a:r>
              <a:rPr lang="en-US" b="0" dirty="0"/>
              <a:t>obtains a digital image of the retinal pattern by projecting a low-intensity</a:t>
            </a:r>
          </a:p>
          <a:p>
            <a:pPr>
              <a:defRPr/>
            </a:pPr>
            <a:r>
              <a:rPr lang="en-US" b="0" dirty="0"/>
              <a:t>beam of visual or infrared light into the eye.</a:t>
            </a:r>
          </a:p>
          <a:p>
            <a:pPr>
              <a:defRPr/>
            </a:pPr>
            <a:endParaRPr lang="en-US" b="0" dirty="0"/>
          </a:p>
          <a:p>
            <a:pPr>
              <a:defRPr/>
            </a:pPr>
            <a:r>
              <a:rPr lang="en-US" b="0" dirty="0"/>
              <a:t>• Iris: Another unique physical characteristic is the detailed structure of the iris.</a:t>
            </a:r>
          </a:p>
          <a:p>
            <a:pPr>
              <a:defRPr/>
            </a:pPr>
            <a:endParaRPr lang="en-US" b="0" dirty="0"/>
          </a:p>
          <a:p>
            <a:pPr>
              <a:defRPr/>
            </a:pPr>
            <a:r>
              <a:rPr lang="en-US" b="0" dirty="0"/>
              <a:t>• Signature: Each individual has a unique style of handwriting and this is</a:t>
            </a:r>
          </a:p>
          <a:p>
            <a:pPr>
              <a:defRPr/>
            </a:pPr>
            <a:r>
              <a:rPr lang="en-US" b="0" dirty="0"/>
              <a:t>reflected especially in the signature, which is typically a frequently written</a:t>
            </a:r>
          </a:p>
          <a:p>
            <a:pPr>
              <a:defRPr/>
            </a:pPr>
            <a:r>
              <a:rPr lang="en-US" b="0" dirty="0"/>
              <a:t>sequence. However, multiple signature samples from a single individual will</a:t>
            </a:r>
          </a:p>
          <a:p>
            <a:pPr>
              <a:defRPr/>
            </a:pPr>
            <a:r>
              <a:rPr lang="en-US" b="0" dirty="0"/>
              <a:t>not be identical. This complicates the task of developing a computer representation</a:t>
            </a:r>
          </a:p>
          <a:p>
            <a:pPr>
              <a:defRPr/>
            </a:pPr>
            <a:r>
              <a:rPr lang="en-US" b="0" dirty="0"/>
              <a:t>of the signature that can be matched to future samples.</a:t>
            </a:r>
          </a:p>
          <a:p>
            <a:pPr>
              <a:defRPr/>
            </a:pPr>
            <a:endParaRPr lang="en-US" b="0" dirty="0"/>
          </a:p>
          <a:p>
            <a:pPr>
              <a:defRPr/>
            </a:pPr>
            <a:r>
              <a:rPr lang="en-US" b="0" dirty="0"/>
              <a:t>• Voice: Whereas the signature style of an individual reflects not only the unique</a:t>
            </a:r>
          </a:p>
          <a:p>
            <a:pPr>
              <a:defRPr/>
            </a:pPr>
            <a:r>
              <a:rPr lang="en-US" b="0" dirty="0"/>
              <a:t>physical attributes of the writer but also the writing habit that has developed,</a:t>
            </a:r>
          </a:p>
          <a:p>
            <a:pPr>
              <a:defRPr/>
            </a:pPr>
            <a:r>
              <a:rPr lang="en-US" b="0" dirty="0"/>
              <a:t>voice patterns are more closely tied to the physical and anatomical characteristics</a:t>
            </a:r>
          </a:p>
          <a:p>
            <a:pPr>
              <a:defRPr/>
            </a:pPr>
            <a:r>
              <a:rPr lang="en-US" b="0" dirty="0"/>
              <a:t>of the speaker. Nevertheless, there is still a variation from sample to sample over</a:t>
            </a:r>
          </a:p>
          <a:p>
            <a:pPr>
              <a:defRPr/>
            </a:pPr>
            <a:r>
              <a:rPr lang="en-US" b="0" dirty="0"/>
              <a:t>time from the same speaker, complicating the biometric recognition task.</a:t>
            </a:r>
          </a:p>
        </p:txBody>
      </p:sp>
      <p:sp>
        <p:nvSpPr>
          <p:cNvPr id="63492" name="Slide Number Placeholder 3"/>
          <p:cNvSpPr>
            <a:spLocks noGrp="1"/>
          </p:cNvSpPr>
          <p:nvPr>
            <p:ph type="sldNum" sz="quarter" idx="5"/>
          </p:nvPr>
        </p:nvSpPr>
        <p:spPr>
          <a:noFill/>
        </p:spPr>
        <p:txBody>
          <a:bodyPr/>
          <a:lstStyle/>
          <a:p>
            <a:fld id="{E58E8A16-903B-6945-9B99-DC18A818EE9B}" type="slidenum">
              <a:rPr lang="en-AU" smtClean="0"/>
              <a:pPr/>
              <a:t>71</a:t>
            </a:fld>
            <a:endParaRPr lang="en-AU" dirty="0"/>
          </a:p>
        </p:txBody>
      </p:sp>
    </p:spTree>
    <p:extLst>
      <p:ext uri="{BB962C8B-B14F-4D97-AF65-F5344CB8AC3E}">
        <p14:creationId xmlns:p14="http://schemas.microsoft.com/office/powerpoint/2010/main" val="1749049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FB32709F-43D5-0A47-B6B3-C7B2653AEFD2}" type="slidenum">
              <a:rPr lang="en-AU"/>
              <a:pPr/>
              <a:t>72</a:t>
            </a:fld>
            <a:endParaRPr lang="en-AU"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dirty="0"/>
              <a:t>Figure 3.7 gives a rough indication of the relative cost and accuracy of these</a:t>
            </a:r>
          </a:p>
          <a:p>
            <a:r>
              <a:rPr lang="en-US" dirty="0"/>
              <a:t>biometric measures. The concept of accuracy does not apply to user authentication</a:t>
            </a:r>
          </a:p>
          <a:p>
            <a:r>
              <a:rPr lang="en-US" dirty="0"/>
              <a:t>schemes using smart cards or passwords. For example, if a user enters a password,</a:t>
            </a:r>
          </a:p>
          <a:p>
            <a:r>
              <a:rPr lang="en-US" dirty="0"/>
              <a:t>it either matches exactly the password expected for that user or not. In the case of</a:t>
            </a:r>
          </a:p>
          <a:p>
            <a:r>
              <a:rPr lang="en-US" dirty="0"/>
              <a:t>biometric parameters, the system instead must determine how closely a presented</a:t>
            </a:r>
          </a:p>
          <a:p>
            <a:r>
              <a:rPr lang="en-US" dirty="0"/>
              <a:t>biometric characteristic matches a stored characteristic. Before elaborating on the</a:t>
            </a:r>
          </a:p>
          <a:p>
            <a:r>
              <a:rPr lang="en-US" dirty="0"/>
              <a:t>concept of biometric accuracy, we need to have a general idea of how biometric</a:t>
            </a:r>
          </a:p>
          <a:p>
            <a:r>
              <a:rPr lang="en-US" dirty="0"/>
              <a:t>systems work.</a:t>
            </a:r>
            <a:endParaRPr lang="en-US" dirty="0">
              <a:latin typeface="Times New Roman" pitchFamily="-110" charset="0"/>
            </a:endParaRPr>
          </a:p>
        </p:txBody>
      </p:sp>
    </p:spTree>
    <p:extLst>
      <p:ext uri="{BB962C8B-B14F-4D97-AF65-F5344CB8AC3E}">
        <p14:creationId xmlns:p14="http://schemas.microsoft.com/office/powerpoint/2010/main" val="1742401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632F8D43-348D-094C-A80E-6FA8D89BB6C1}" type="slidenum">
              <a:rPr lang="en-AU"/>
              <a:pPr/>
              <a:t>73</a:t>
            </a:fld>
            <a:endParaRPr lang="en-AU"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dirty="0"/>
              <a:t>Figure 3.8 illustrates the operation of a biometric system. Each individual who is to be</a:t>
            </a:r>
          </a:p>
          <a:p>
            <a:r>
              <a:rPr lang="en-US" b="0" dirty="0"/>
              <a:t>included in the database of authorized users must first be enrolled in the system. This</a:t>
            </a:r>
          </a:p>
          <a:p>
            <a:r>
              <a:rPr lang="en-US" b="0" dirty="0"/>
              <a:t>is analogous to assigning a password to a user. For a biometric system, the user presents</a:t>
            </a:r>
          </a:p>
          <a:p>
            <a:r>
              <a:rPr lang="en-US" b="0" dirty="0"/>
              <a:t>a name and, typically, some type of password or PIN to the system. At the same</a:t>
            </a:r>
          </a:p>
          <a:p>
            <a:r>
              <a:rPr lang="en-US" b="0" dirty="0"/>
              <a:t>time the system senses some biometric characteristic of this user (e.g., fingerprint of</a:t>
            </a:r>
          </a:p>
          <a:p>
            <a:r>
              <a:rPr lang="en-US" b="0" dirty="0"/>
              <a:t>right index finger). The system digitizes the input and then extracts a set of features</a:t>
            </a:r>
          </a:p>
          <a:p>
            <a:r>
              <a:rPr lang="en-US" b="0" dirty="0"/>
              <a:t>that can be stored as a number or set of numbers representing this unique biometric</a:t>
            </a:r>
          </a:p>
          <a:p>
            <a:r>
              <a:rPr lang="en-US" b="0" dirty="0"/>
              <a:t>characteristic; this set of numbers is referred to as the user’s template. The user is now</a:t>
            </a:r>
          </a:p>
          <a:p>
            <a:r>
              <a:rPr lang="en-US" b="0" dirty="0"/>
              <a:t>enrolled in the system, which maintains for the user a name (ID), perhaps a PIN or</a:t>
            </a:r>
          </a:p>
          <a:p>
            <a:r>
              <a:rPr lang="en-US" b="0" dirty="0"/>
              <a:t>password, and the biometric value.</a:t>
            </a:r>
          </a:p>
          <a:p>
            <a:endParaRPr lang="en-US" b="0" dirty="0"/>
          </a:p>
          <a:p>
            <a:r>
              <a:rPr lang="en-US" b="0" dirty="0"/>
              <a:t>Depending on application, user authentication on a biometric system involves</a:t>
            </a:r>
          </a:p>
          <a:p>
            <a:r>
              <a:rPr lang="en-US" b="0" dirty="0"/>
              <a:t>either verification or identification. Verification is analogous to a user logging on</a:t>
            </a:r>
          </a:p>
          <a:p>
            <a:r>
              <a:rPr lang="en-US" b="0" dirty="0"/>
              <a:t>to a system by using a memory card or smart card coupled with a password or PIN.</a:t>
            </a:r>
          </a:p>
          <a:p>
            <a:r>
              <a:rPr lang="en-US" b="0" dirty="0"/>
              <a:t>For biometric verification, the user enters a PIN and also uses a biometric sensor.</a:t>
            </a:r>
          </a:p>
          <a:p>
            <a:r>
              <a:rPr lang="en-US" b="0" dirty="0"/>
              <a:t>The system extracts the corresponding feature and compares that to the template</a:t>
            </a:r>
          </a:p>
          <a:p>
            <a:r>
              <a:rPr lang="en-US" b="0" dirty="0"/>
              <a:t>stored for this user. If there is a match, then the system authenticates this user.</a:t>
            </a:r>
          </a:p>
          <a:p>
            <a:endParaRPr lang="en-US" b="0" dirty="0"/>
          </a:p>
          <a:p>
            <a:r>
              <a:rPr lang="en-US" b="0" dirty="0"/>
              <a:t>For an identification system, the individual uses the biometric sensor but</a:t>
            </a:r>
          </a:p>
          <a:p>
            <a:r>
              <a:rPr lang="en-US" b="0" dirty="0"/>
              <a:t>presents no additional information. The system then compares the presented</a:t>
            </a:r>
          </a:p>
          <a:p>
            <a:r>
              <a:rPr lang="en-US" b="0" dirty="0"/>
              <a:t>template with the set of stored templates. If there is a match, then this user is</a:t>
            </a:r>
          </a:p>
          <a:p>
            <a:r>
              <a:rPr lang="en-US" b="0" dirty="0"/>
              <a:t>identified. Otherwise, the user is rejected.</a:t>
            </a:r>
            <a:endParaRPr lang="en-US" b="0" dirty="0">
              <a:latin typeface="Times New Roman" pitchFamily="-110" charset="0"/>
            </a:endParaRPr>
          </a:p>
        </p:txBody>
      </p:sp>
    </p:spTree>
    <p:extLst>
      <p:ext uri="{BB962C8B-B14F-4D97-AF65-F5344CB8AC3E}">
        <p14:creationId xmlns:p14="http://schemas.microsoft.com/office/powerpoint/2010/main" val="3146713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8B0D236-8C11-2D4D-BE3F-DDAF8362C130}" type="slidenum">
              <a:rPr lang="en-AU"/>
              <a:pPr/>
              <a:t>74</a:t>
            </a:fld>
            <a:endParaRPr lang="en-AU"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any biometric scheme, some physical characteristic of the individual is mapped into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representation. For each individual, a single digital representation, or template,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stored in the computer. When the user is to be authenticated,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compares the stored template to the presented template. Given the complexities of physical characteristics,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cannot expect that there will be an exact match between the two templates.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Rather, the system uses an algorithm to generate a matching score (typically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that quantifies the similarity between the input and the stored template.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proceed with the discussion, we define the following terms. The false match rate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frequency with which biometric samples from different sources are erroneously assessed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be from the same source. The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rate is the frequency with which samples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same source are erroneously assessed to be from different sources.</a:t>
            </a:r>
            <a:endParaRPr lang="en-US" dirty="0"/>
          </a:p>
          <a:p>
            <a:endParaRPr lang="en-US" dirty="0"/>
          </a:p>
          <a:p>
            <a:r>
              <a:rPr lang="en-US" dirty="0"/>
              <a:t>Figure 3.9 illustrates the dilemma posed to the system. If a single user is tested</a:t>
            </a:r>
          </a:p>
          <a:p>
            <a:r>
              <a:rPr lang="en-US" dirty="0"/>
              <a:t>by the system numerous times, the matching score </a:t>
            </a:r>
            <a:r>
              <a:rPr lang="en-US" i="1" dirty="0"/>
              <a:t>s will vary, with a probability</a:t>
            </a:r>
          </a:p>
          <a:p>
            <a:r>
              <a:rPr lang="en-US" dirty="0"/>
              <a:t>density function typically forming a bell curve, as shown. For example, in the case of</a:t>
            </a:r>
          </a:p>
          <a:p>
            <a:r>
              <a:rPr lang="en-US" dirty="0"/>
              <a:t>a fingerprint, results may vary due to sensor noise; changes in the print due to swelling,</a:t>
            </a:r>
          </a:p>
          <a:p>
            <a:r>
              <a:rPr lang="en-US" dirty="0"/>
              <a:t>dryness, and so on; finger placement; and so on. On average, any other individual</a:t>
            </a:r>
          </a:p>
          <a:p>
            <a:r>
              <a:rPr lang="en-US" dirty="0"/>
              <a:t>should have a much lower matching score but again will exhibit a bell-shaped probability</a:t>
            </a:r>
          </a:p>
          <a:p>
            <a:r>
              <a:rPr lang="en-US" dirty="0"/>
              <a:t>density function. The difficulty is that the range of matching scores produced</a:t>
            </a:r>
          </a:p>
          <a:p>
            <a:r>
              <a:rPr lang="en-US" dirty="0"/>
              <a:t>by two individuals, one genuine and one an imposter, compared to a given reference</a:t>
            </a:r>
          </a:p>
          <a:p>
            <a:r>
              <a:rPr lang="en-US" dirty="0"/>
              <a:t>template, are likely to overlap. In Figure 3.9 a threshold value is selected thus that if</a:t>
            </a:r>
          </a:p>
          <a:p>
            <a:r>
              <a:rPr lang="en-US" dirty="0"/>
              <a:t>the presented value s ≥ t a match is assumed, and for </a:t>
            </a:r>
            <a:r>
              <a:rPr lang="en-US" i="1" dirty="0"/>
              <a:t>s &lt;t, a mismatch is assumed.</a:t>
            </a:r>
          </a:p>
          <a:p>
            <a:r>
              <a:rPr lang="en-US" dirty="0"/>
              <a:t>The shaded part to the right of </a:t>
            </a:r>
            <a:r>
              <a:rPr lang="en-US" i="1" dirty="0"/>
              <a:t>t indicates a range of values for which a false match is</a:t>
            </a:r>
          </a:p>
          <a:p>
            <a:r>
              <a:rPr lang="en-US" dirty="0"/>
              <a:t>possible, and the shaded part to the left indicates a range of values for which a false</a:t>
            </a:r>
          </a:p>
          <a:p>
            <a:r>
              <a:rPr lang="en-US" dirty="0"/>
              <a:t>nonmatch is possible. The area of each shaded part represents the probability of a</a:t>
            </a:r>
          </a:p>
          <a:p>
            <a:r>
              <a:rPr lang="en-US" dirty="0"/>
              <a:t>false match or nonmatch, respectively. By moving the threshold, left or right, the</a:t>
            </a:r>
          </a:p>
          <a:p>
            <a:r>
              <a:rPr lang="en-US" dirty="0"/>
              <a:t>probabilities can be altered, but note that a decrease in false match rate necessarily</a:t>
            </a:r>
          </a:p>
          <a:p>
            <a:r>
              <a:rPr lang="en-US" dirty="0"/>
              <a:t>results in an increase in false nonmatch rate, and vice versa.</a:t>
            </a:r>
          </a:p>
          <a:p>
            <a:endParaRPr lang="en-US" dirty="0">
              <a:latin typeface="Times New Roman" pitchFamily="-110" charset="0"/>
            </a:endParaRPr>
          </a:p>
        </p:txBody>
      </p:sp>
    </p:spTree>
    <p:extLst>
      <p:ext uri="{BB962C8B-B14F-4D97-AF65-F5344CB8AC3E}">
        <p14:creationId xmlns:p14="http://schemas.microsoft.com/office/powerpoint/2010/main" val="19777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17C7D4F-C7A5-8141-BFC2-40493EB9B8AB}" type="slidenum">
              <a:rPr lang="en-AU"/>
              <a:pPr/>
              <a:t>75</a:t>
            </a:fld>
            <a:endParaRPr lang="en-AU"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a given biometric scheme, we can plot the false match versus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rate, called the operating characteristic curve. Figure 3.10 shows idealized curves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different systems. The curve that is lower and to the left performs better.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dot on the curve corresponds to a specific threshold for biometric testing. Shifting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threshold along the curve up and to the left provides greater security and the cost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decreased convenience. The inconvenience comes from a valid user being denied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being required to take further steps. A plausible tradeoff is to pick a threshold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corresponds to a point on the curve where the rates are equal. A high-security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require a very low false match rate, resulting in a point farther to the left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curve. For a forensic application, in which the system is looking for possible candidates,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be checked further, the requirement may be for a low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rate.</a:t>
            </a:r>
            <a:endParaRPr lang="en-US" dirty="0"/>
          </a:p>
        </p:txBody>
      </p:sp>
    </p:spTree>
    <p:extLst>
      <p:ext uri="{BB962C8B-B14F-4D97-AF65-F5344CB8AC3E}">
        <p14:creationId xmlns:p14="http://schemas.microsoft.com/office/powerpoint/2010/main" val="990975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3.11 shows characteristic curves developed from actual product testing.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iris system had no false matches in over 2 million cross-comparisons. Note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over a broad range of false match rates, the face biometric is the worst performer.</a:t>
            </a:r>
            <a:endParaRPr lang="en-US" dirty="0"/>
          </a:p>
          <a:p>
            <a:endParaRPr lang="en-US" dirty="0"/>
          </a:p>
        </p:txBody>
      </p:sp>
      <p:sp>
        <p:nvSpPr>
          <p:cNvPr id="73732" name="Slide Number Placeholder 3"/>
          <p:cNvSpPr>
            <a:spLocks noGrp="1"/>
          </p:cNvSpPr>
          <p:nvPr>
            <p:ph type="sldNum" sz="quarter" idx="5"/>
          </p:nvPr>
        </p:nvSpPr>
        <p:spPr>
          <a:noFill/>
        </p:spPr>
        <p:txBody>
          <a:bodyPr/>
          <a:lstStyle/>
          <a:p>
            <a:fld id="{18055AD0-E957-2F48-9DDC-0D607860D798}" type="slidenum">
              <a:rPr lang="en-AU" smtClean="0"/>
              <a:pPr/>
              <a:t>76</a:t>
            </a:fld>
            <a:endParaRPr lang="en-AU" dirty="0"/>
          </a:p>
        </p:txBody>
      </p:sp>
    </p:spTree>
    <p:extLst>
      <p:ext uri="{BB962C8B-B14F-4D97-AF65-F5344CB8AC3E}">
        <p14:creationId xmlns:p14="http://schemas.microsoft.com/office/powerpoint/2010/main" val="3969501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304D27B-A5CF-924E-8467-86E25FC51EEC}" type="slidenum">
              <a:rPr lang="en-AU"/>
              <a:pPr/>
              <a:t>77</a:t>
            </a:fld>
            <a:endParaRPr lang="en-AU"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t>The simplest form of user authentication is local authentication, in which a user</a:t>
            </a:r>
          </a:p>
          <a:p>
            <a:r>
              <a:rPr lang="en-US" dirty="0"/>
              <a:t>attempts to access a system that is locally present, such as a stand-alone office PC or</a:t>
            </a:r>
          </a:p>
          <a:p>
            <a:r>
              <a:rPr lang="en-US" dirty="0"/>
              <a:t>an ATM machine. The more complex case is that of remote user authentication,</a:t>
            </a:r>
          </a:p>
          <a:p>
            <a:r>
              <a:rPr lang="en-US" dirty="0"/>
              <a:t>which takes place over the Internet, a network, or a communications link. Remote</a:t>
            </a:r>
          </a:p>
          <a:p>
            <a:r>
              <a:rPr lang="en-US" dirty="0"/>
              <a:t>user authentication raises additional security threats, such as an eavesdropper being</a:t>
            </a:r>
          </a:p>
          <a:p>
            <a:r>
              <a:rPr lang="en-US" dirty="0"/>
              <a:t>able to capture a password, or an adversary replaying an authentication sequence</a:t>
            </a:r>
          </a:p>
          <a:p>
            <a:r>
              <a:rPr lang="en-US" dirty="0"/>
              <a:t>that has been observed.</a:t>
            </a:r>
          </a:p>
          <a:p>
            <a:endParaRPr lang="en-US" dirty="0"/>
          </a:p>
          <a:p>
            <a:r>
              <a:rPr lang="en-US" dirty="0"/>
              <a:t>To counter threats to remote user authentication, systems generally rely on some</a:t>
            </a:r>
          </a:p>
          <a:p>
            <a:r>
              <a:rPr lang="en-US" dirty="0"/>
              <a:t>form of challenge-response protocol. In this section, we present the basic elements of</a:t>
            </a:r>
          </a:p>
          <a:p>
            <a:r>
              <a:rPr lang="en-US" dirty="0"/>
              <a:t>such protocols for each of the types of authenticators discussed in this chapter.</a:t>
            </a:r>
            <a:endParaRPr lang="en-US" dirty="0">
              <a:latin typeface="Times New Roman" pitchFamily="-110" charset="0"/>
            </a:endParaRPr>
          </a:p>
        </p:txBody>
      </p:sp>
    </p:spTree>
    <p:extLst>
      <p:ext uri="{BB962C8B-B14F-4D97-AF65-F5344CB8AC3E}">
        <p14:creationId xmlns:p14="http://schemas.microsoft.com/office/powerpoint/2010/main" val="28929550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25000" lnSpcReduction="20000"/>
          </a:bodyPr>
          <a:lstStyle/>
          <a:p>
            <a:pPr>
              <a:defRPr/>
            </a:pPr>
            <a:r>
              <a:rPr lang="en-US" dirty="0"/>
              <a:t>Figure 3.12a provides a simple example of a challenge-response protocol for</a:t>
            </a:r>
          </a:p>
          <a:p>
            <a:pPr>
              <a:defRPr/>
            </a:pPr>
            <a:r>
              <a:rPr lang="en-US" dirty="0"/>
              <a:t>authentication via password. Actual protocols are more complex, such as Kerberos,</a:t>
            </a:r>
          </a:p>
          <a:p>
            <a:pPr>
              <a:defRPr/>
            </a:pPr>
            <a:r>
              <a:rPr lang="en-US" dirty="0"/>
              <a:t>discussed in Chapter 23. In this example, a user first transmits his or her identity to</a:t>
            </a:r>
          </a:p>
          <a:p>
            <a:pPr>
              <a:defRPr/>
            </a:pPr>
            <a:r>
              <a:rPr lang="en-US" dirty="0"/>
              <a:t>the remote host. The host generates a random number </a:t>
            </a:r>
            <a:r>
              <a:rPr lang="en-US" i="1" dirty="0"/>
              <a:t>r, often called a </a:t>
            </a:r>
            <a:r>
              <a:rPr lang="en-US" b="1" i="1" dirty="0"/>
              <a:t>nonce, </a:t>
            </a:r>
            <a:r>
              <a:rPr lang="en-US" b="0" i="1" dirty="0"/>
              <a:t>and</a:t>
            </a:r>
          </a:p>
          <a:p>
            <a:pPr>
              <a:defRPr/>
            </a:pPr>
            <a:r>
              <a:rPr lang="en-US" dirty="0"/>
              <a:t>returns this nonce to the user. In addition, the host specifies two functions, h() and</a:t>
            </a:r>
          </a:p>
          <a:p>
            <a:pPr>
              <a:defRPr/>
            </a:pPr>
            <a:r>
              <a:rPr lang="en-US" dirty="0"/>
              <a:t>f(), to be used in the response. This transmission from host to user is the challenge.</a:t>
            </a:r>
          </a:p>
          <a:p>
            <a:pPr>
              <a:defRPr/>
            </a:pPr>
            <a:r>
              <a:rPr lang="en-US" dirty="0"/>
              <a:t>The user’s response is the quantity f(</a:t>
            </a:r>
            <a:r>
              <a:rPr lang="en-US" i="1" dirty="0"/>
              <a:t>r’, h(P’)), where r’ = r and P’ is the user’s</a:t>
            </a:r>
          </a:p>
          <a:p>
            <a:pPr>
              <a:defRPr/>
            </a:pPr>
            <a:r>
              <a:rPr lang="en-US" dirty="0"/>
              <a:t>password. The function h is a hash function, so that the response consists of the</a:t>
            </a:r>
          </a:p>
          <a:p>
            <a:pPr>
              <a:defRPr/>
            </a:pPr>
            <a:r>
              <a:rPr lang="en-US" dirty="0"/>
              <a:t>hash function of the user’s password combined with the random number using the</a:t>
            </a:r>
          </a:p>
          <a:p>
            <a:pPr>
              <a:defRPr/>
            </a:pPr>
            <a:r>
              <a:rPr lang="en-US" dirty="0"/>
              <a:t>function f.</a:t>
            </a:r>
          </a:p>
          <a:p>
            <a:pPr>
              <a:defRPr/>
            </a:pPr>
            <a:endParaRPr lang="en-US" dirty="0"/>
          </a:p>
          <a:p>
            <a:pPr>
              <a:defRPr/>
            </a:pPr>
            <a:r>
              <a:rPr lang="en-US" dirty="0"/>
              <a:t>The host stores the hash function of each register user’s password, depicted</a:t>
            </a:r>
          </a:p>
          <a:p>
            <a:pPr>
              <a:defRPr/>
            </a:pPr>
            <a:r>
              <a:rPr lang="en-US" dirty="0"/>
              <a:t>as h(</a:t>
            </a:r>
            <a:r>
              <a:rPr lang="en-US" i="1" dirty="0"/>
              <a:t>P(U)) for user U. When the response arrives, the host compares the incoming</a:t>
            </a:r>
          </a:p>
          <a:p>
            <a:pPr>
              <a:defRPr/>
            </a:pPr>
            <a:r>
              <a:rPr lang="en-US" dirty="0"/>
              <a:t>f(</a:t>
            </a:r>
            <a:r>
              <a:rPr lang="en-US" i="1" dirty="0"/>
              <a:t>r’, h(P’)) to the calculated f(r, h(P(U))). If the quantities match, the user is</a:t>
            </a:r>
          </a:p>
          <a:p>
            <a:pPr>
              <a:defRPr/>
            </a:pPr>
            <a:r>
              <a:rPr lang="en-US" dirty="0"/>
              <a:t>authenticated.</a:t>
            </a:r>
          </a:p>
          <a:p>
            <a:pPr>
              <a:defRPr/>
            </a:pPr>
            <a:endParaRPr lang="en-US" dirty="0"/>
          </a:p>
          <a:p>
            <a:pPr>
              <a:defRPr/>
            </a:pPr>
            <a:r>
              <a:rPr lang="en-US" dirty="0"/>
              <a:t>This scheme defends against several forms of attack. The host stores not the</a:t>
            </a:r>
          </a:p>
          <a:p>
            <a:pPr>
              <a:defRPr/>
            </a:pPr>
            <a:r>
              <a:rPr lang="en-US" dirty="0"/>
              <a:t>password but a hash code of the password. As discussed in Section 3.2, this secures</a:t>
            </a:r>
          </a:p>
          <a:p>
            <a:pPr>
              <a:defRPr/>
            </a:pPr>
            <a:r>
              <a:rPr lang="en-US" dirty="0"/>
              <a:t>the password from intruders into the host system. In addition, not even the hash of</a:t>
            </a:r>
          </a:p>
          <a:p>
            <a:pPr>
              <a:defRPr/>
            </a:pPr>
            <a:r>
              <a:rPr lang="en-US" dirty="0"/>
              <a:t>the password is transmitted directly, but rather a function in which the password hash</a:t>
            </a:r>
          </a:p>
          <a:p>
            <a:pPr>
              <a:defRPr/>
            </a:pPr>
            <a:r>
              <a:rPr lang="en-US" dirty="0"/>
              <a:t>is one of the arguments. Thus, for a suitable function f, the password hash cannot be</a:t>
            </a:r>
          </a:p>
          <a:p>
            <a:pPr>
              <a:defRPr/>
            </a:pPr>
            <a:r>
              <a:rPr lang="en-US" dirty="0"/>
              <a:t>captured during transmission. Finally, the use of a random number as one of the arguments</a:t>
            </a:r>
          </a:p>
          <a:p>
            <a:pPr>
              <a:defRPr/>
            </a:pPr>
            <a:r>
              <a:rPr lang="en-US" dirty="0"/>
              <a:t>of f defends against a replay attack, in which an adversary captures the user’s</a:t>
            </a:r>
          </a:p>
          <a:p>
            <a:pPr>
              <a:defRPr/>
            </a:pPr>
            <a:r>
              <a:rPr lang="en-US" dirty="0"/>
              <a:t>transmission and attempts to log on to a system by retransmitting the user’s messages.</a:t>
            </a:r>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3.12b provides a simple example of a token protocol for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before, a user first transmits his or her identity to the remote host. The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a random number and the identifiers of functions f() and h() to be used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response.  At the user end, the token provides a passcode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W’.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token either stores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static passcode or generates a one-time random passcode. For a one-time random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the token must be synchronized in some fashion with the host. In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case, the user activates the passcode by entering a password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password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shared only between the user and the token and does not involve the remote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The token responds to the host with the quantity f(</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W’</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For a static passcode,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host stores the hashed value h(</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W</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for a dynamic passcode, the host generates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one-time passcode (synchronized to that generated by the token) and takes its hash.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then proceeds in the same fashion as for the password protocol.</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3.12c is an example of a user authentication protocol using a static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before, the user transmits an ID to the host, which responds with a random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  and, in this case, the identifier for an encryption E(). On the user side is a client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controls a biometric device. The system generates a biometric template BT’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from the user’s biometric B’ and returns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ciphertext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E(r’, D’, BT’) , where 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identifies this particular biometric device. The host decrypts the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message to recover the three transmitted parameters and compares these to locally stored values.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a match, the host must find r’ = r . Also, the matching score between BT’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stored template must exceed a predefined threshold. Finally, the host provides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simple authentication of the biometric capture device by comparing the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device ID to a list of registered devices at the host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3.12d is an example of a user authentication protocol using a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biometric. The principal difference from the case of a stable biometric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provides a random sequence as well as a random number as a challenge.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sequence challenge is a sequence of numbers, characters, or words. The human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at the client end must then vocalize (speaker verification), type (keyboard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dynamics verification), or write (handwriting verification) the sequence to generate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biometric signal BS’ (x’) . The client side encrypts the biometric signal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random number. At the host side, the incoming message is decrypted.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incoming random number r’</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an exact match to the random number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was originally used as a challenge (r ). In addition, the host generates a comparison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based on the incoming biometric signal BS’ (x’) , the stored template</a:t>
            </a:r>
          </a:p>
          <a:p>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BT (U )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for</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this</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and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original</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signal</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If</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comparison</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value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exceeds</a:t>
            </a:r>
            <a:endPar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predefined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threshold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is</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authenticated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77828" name="Slide Number Placeholder 3"/>
          <p:cNvSpPr>
            <a:spLocks noGrp="1"/>
          </p:cNvSpPr>
          <p:nvPr>
            <p:ph type="sldNum" sz="quarter" idx="5"/>
          </p:nvPr>
        </p:nvSpPr>
        <p:spPr>
          <a:noFill/>
        </p:spPr>
        <p:txBody>
          <a:bodyPr/>
          <a:lstStyle/>
          <a:p>
            <a:fld id="{9EDAAB48-65EC-4147-9920-E20B2CFC76A9}" type="slidenum">
              <a:rPr lang="en-AU" smtClean="0"/>
              <a:pPr/>
              <a:t>78</a:t>
            </a:fld>
            <a:endParaRPr lang="en-AU" dirty="0"/>
          </a:p>
        </p:txBody>
      </p:sp>
    </p:spTree>
    <p:extLst>
      <p:ext uri="{BB962C8B-B14F-4D97-AF65-F5344CB8AC3E}">
        <p14:creationId xmlns:p14="http://schemas.microsoft.com/office/powerpoint/2010/main" val="2131039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25F07F5-2110-4F4F-84A3-2BE314CF9830}" type="slidenum">
              <a:rPr lang="en-AU"/>
              <a:pPr/>
              <a:t>79</a:t>
            </a:fld>
            <a:endParaRPr lang="en-AU"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a:t>As with any security service, user authentication, particularly remote user authentication,</a:t>
            </a:r>
          </a:p>
          <a:p>
            <a:r>
              <a:rPr lang="en-US" dirty="0"/>
              <a:t>is subject to a variety of attacks. Table 3.4, from [OGOR03], summarizes</a:t>
            </a:r>
          </a:p>
          <a:p>
            <a:r>
              <a:rPr lang="en-US" dirty="0"/>
              <a:t>the principal attacks on user authentication, broken down by type of authenticator.</a:t>
            </a:r>
          </a:p>
          <a:p>
            <a:r>
              <a:rPr lang="en-US" dirty="0"/>
              <a:t>Much of the table is self-explanatory. In this section, we expand on some of the</a:t>
            </a:r>
          </a:p>
          <a:p>
            <a:r>
              <a:rPr lang="en-US" dirty="0"/>
              <a:t>table’s entries.</a:t>
            </a:r>
          </a:p>
          <a:p>
            <a:endParaRPr lang="en-US" dirty="0">
              <a:latin typeface="Times New Roman" pitchFamily="-110" charset="0"/>
            </a:endParaRPr>
          </a:p>
          <a:p>
            <a:endParaRPr lang="en-US" dirty="0">
              <a:latin typeface="Times New Roman" pitchFamily="-110" charset="0"/>
            </a:endParaRPr>
          </a:p>
        </p:txBody>
      </p:sp>
    </p:spTree>
    <p:extLst>
      <p:ext uri="{BB962C8B-B14F-4D97-AF65-F5344CB8AC3E}">
        <p14:creationId xmlns:p14="http://schemas.microsoft.com/office/powerpoint/2010/main" val="226743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C7B0-2B08-E347-A0EA-F7E788F3AE61}" type="slidenum">
              <a:rPr lang="en-AU"/>
              <a:pPr/>
              <a:t>8</a:t>
            </a:fld>
            <a:endParaRPr lang="en-AU" dirty="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7" charset="0"/>
                <a:ea typeface="+mn-ea"/>
                <a:cs typeface="+mn-cs"/>
              </a:rPr>
              <a:t> Figure 1.1, based on [CCPS12a], shows the relationship among some of these terms.</a:t>
            </a:r>
          </a:p>
          <a:p>
            <a:endParaRPr lang="en-US" i="1" dirty="0">
              <a:latin typeface="Times New Roman" pitchFamily="-107" charset="0"/>
            </a:endParaRPr>
          </a:p>
          <a:p>
            <a:r>
              <a:rPr lang="en-US" sz="1200" b="0" i="0" u="none" strike="noStrike" kern="1200" baseline="0" dirty="0">
                <a:solidFill>
                  <a:schemeClr val="tx1"/>
                </a:solidFill>
                <a:latin typeface="Arial" pitchFamily="-107" charset="0"/>
                <a:ea typeface="+mn-ea"/>
                <a:cs typeface="+mn-cs"/>
              </a:rPr>
              <a:t> We start with the concept of a system resource , or asset , that users and owners wish to protect.</a:t>
            </a:r>
            <a:endParaRPr lang="en-US" i="0" dirty="0">
              <a:latin typeface="Times New Roman" pitchFamily="-107"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DF4852-9B16-3F4A-B681-834D6C1DEE79}" type="slidenum">
              <a:rPr lang="en-AU"/>
              <a:pPr/>
              <a:t>80</a:t>
            </a:fld>
            <a:endParaRPr lang="en-AU"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Client attacks are those in which an adversary attempts to achieve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without access to the remote host or to the intervening communications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path. The adversary attempts to masquerade as a legitimate user. For a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based system, the adversary may attempt to guess the likely user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guesses may be made. At the extreme, the adversary sequences through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possible passwords in an exhaustive attempt to succeed. One way to thwart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attack is to select a password that is both lengthy and unpredictable. In effect,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 password has large entropy; that is, many bits are required to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Another countermeasure is to limit the number of attempts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made in a given time period from a given 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token can generate a high-entropy passcode from a low-entropy PIN or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thwarting exhaustive searches. The adversary may be able to guess or acquire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PIN or password but must additionally acquire the physical token to succeed.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attacks  are directed at the user file at the host where passwords, token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passcodes, or biometric templates are stored. Section 3.2 discusses the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considerations with respect to passwords. For tokens, there is the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defense of using one-time passcodes, so that passcodes are not stored in a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file. Biometric features of a user are difficult to secure because they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physical features of the user. For a static feature, biometric device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adds a measure of protection. For a dynamic feature, a challenge-response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enhances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Eavesdropping  in the context of passwords refers to an adversary’s attempt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 the password by observing the user, finding a written copy of the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some similar attack that involves the physical proximity of user and adversary.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form of eavesdropping is keystroke logging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keylogging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which malicious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hardware or software is installed so that the attacker can capture the user’s keystrokes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later analysis. A system that relies on multiple factors (e.g., password plus token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plus biometric) is resistant to this type of attack. For a token, an analogous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is theft  of the token or physical copying of the token. Again, a multifactor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resists this type of attack better than a pure token protocol. The analogous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for a biometric protocol is copying  or imitating the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parameter so as to generate the desired template. Dynamic biometrics are less susceptible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such attacks. For static biometrics, device authentication is a useful countermeasure.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Replay  attacks involve an adversary repeating a previously captured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response. The most common countermeasure to such attacks is the challenge-response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Trojan horse  attack, an application or physical device masquerades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authentic application or device for the purpose of capturing a user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or biometric. The adversary can then use the captured information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masquerade as a legitimate user. A simple example of this is a rogue bank machine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capture user ID/password combinations.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denial-of-service  attack attempts to disable a user authentication service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flooding the service with numerous authentication attempts. A more selective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denies service to a specific user by attempting logon until the threshold is reached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causes lockout to this user because of too many logon attempts. A multifactor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protocol that includes a token thwarts this attack, because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adversary must first acquire the token.</a:t>
            </a:r>
            <a:endParaRPr lang="en-US" dirty="0">
              <a:latin typeface="Times New Roman" pitchFamily="-110" charset="0"/>
            </a:endParaRPr>
          </a:p>
        </p:txBody>
      </p:sp>
    </p:spTree>
    <p:extLst>
      <p:ext uri="{BB962C8B-B14F-4D97-AF65-F5344CB8AC3E}">
        <p14:creationId xmlns:p14="http://schemas.microsoft.com/office/powerpoint/2010/main" val="427023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B8BD4724-C5E1-7B43-85BD-EB60322673A2}" type="slidenum">
              <a:rPr lang="en-AU"/>
              <a:pPr/>
              <a:t>81</a:t>
            </a:fld>
            <a:endParaRPr lang="en-AU"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an example of a biometric user authentication system, we look at an iris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that was developed for use by the United Arab Emirates (UAE)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border control points [DAUG04, TIRO05, NBSP08]. The UAE relies heavily on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outside workforce, and has increasingly become a tourist attraction. Accordingly,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 to its size, the UAE has a very substantial volume of incoming visitors.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typical day, more than 6,500 passengers enter the UAE via seven international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airports, three land ports, and seven sea ports. Handling a large volume of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visitors in an efficient and timely manner thus poses a significant security challenge.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particular concern to the UAE are attempts by expelled persons to re-enter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country. Traditional means of preventing reentry involve identifying individuals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 date of birth, and other text-based data. The risk is that this information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changed after expulsion. An individual can arrive with a different passport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different nationality and changes to other identifying 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counter such attempts, the UAE decided on using a biometric identification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and identified the following requirements: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Identify a single person from a large population of people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Rely on a biometric feature that does not change over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 biometric features that can be acquired quickly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easy to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Respond in real-time for mass transit applications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safe and non-invasive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Scale into the billions of comparisons and maintain top performance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affordable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chose iris recognition as the most efficient and foolproof method. No two irises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alike. There is no correlation between the iris patterns of even identical twins,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 and left eye of an individual.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implementation involves enrollment and identity checking.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expelled foreigners are subjected to an iris scan at one of the multiple enrollment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centers. This information is merged into one central database. Iris scanners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installed at all 17 air, land, and sea ports into the UAE. An iris-recognition camera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takes a black-and-white picture 5 to 24 inches from the eye, depending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camera. The camera uses non-invasive, near-infrared illumination that is similar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TV remote control, barely visible and considered extremely safe. The picture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is processed by software that localizes the inner and outer boundaries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iris, and the eyelid contours, in order to extract just the iris portion. The software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creates a so-called phase code for the texture of the iris, similar to a DNA sequence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The unique features of the iris are captured by this code and can be compared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against a large database of scanned irises to make a match. Over a distributed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3.13) the iris codes of all arriving passengers are compared in real-time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exhaustively against an enrolled central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Note that this is computationally a more demanding task than verifying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In this case, the iris pattern of each incoming passenger is compared against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entire database of known patterns to determine if there is a match. Given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current volume of traffic and size of the database, the daily number of iris cross-comparisons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well over 9 billion.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with any security system, adversaries are always looking for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UAE officials had to adopt new security methods to detect if an iris has been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dilated with eye drops before scanning. Expatriates who were banned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UAE started using eye drops in an effort to fool the government’s iris recognition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when they try to re-enter the country. A new algorithm and computerized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step-by-step procedure has been adopted to help officials determine if an iris is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 condition or an eye-dilating drop has been used.</a:t>
            </a:r>
            <a:endParaRPr lang="en-US" dirty="0">
              <a:latin typeface="Times New Roman" pitchFamily="-110" charset="0"/>
            </a:endParaRPr>
          </a:p>
        </p:txBody>
      </p:sp>
    </p:spTree>
    <p:extLst>
      <p:ext uri="{BB962C8B-B14F-4D97-AF65-F5344CB8AC3E}">
        <p14:creationId xmlns:p14="http://schemas.microsoft.com/office/powerpoint/2010/main" val="7223714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D7835C8-5C48-2D49-84D2-2743BE1ED1E8}" type="slidenum">
              <a:rPr lang="en-AU"/>
              <a:pPr/>
              <a:t>82</a:t>
            </a:fld>
            <a:endParaRPr lang="en-AU" dirty="0"/>
          </a:p>
        </p:txBody>
      </p:sp>
      <p:sp>
        <p:nvSpPr>
          <p:cNvPr id="92163" name="Rectangle 1026"/>
          <p:cNvSpPr>
            <a:spLocks noGrp="1" noRot="1" noChangeAspect="1" noChangeArrowheads="1" noTextEdit="1"/>
          </p:cNvSpPr>
          <p:nvPr>
            <p:ph type="sldImg"/>
          </p:nvPr>
        </p:nvSpPr>
        <p:spPr>
          <a:ln/>
        </p:spPr>
      </p:sp>
      <p:sp>
        <p:nvSpPr>
          <p:cNvPr id="92164" name="Rectangle 1027"/>
          <p:cNvSpPr>
            <a:spLocks noGrp="1" noChangeArrowheads="1"/>
          </p:cNvSpPr>
          <p:nvPr>
            <p:ph type="body" idx="1"/>
          </p:nvPr>
        </p:nvSpPr>
        <p:spPr>
          <a:noFill/>
          <a:ln/>
        </p:spPr>
        <p:txBody>
          <a:bodyPr/>
          <a:lstStyle/>
          <a:p>
            <a:r>
              <a:rPr lang="en-US" b="0" dirty="0"/>
              <a:t>Redspin, Inc., an independent auditor, recently released a report describing a</a:t>
            </a:r>
          </a:p>
          <a:p>
            <a:r>
              <a:rPr lang="en-US" b="0" dirty="0"/>
              <a:t>security vulnerability in ATM (automated teller machine) usage that affects a</a:t>
            </a:r>
          </a:p>
          <a:p>
            <a:r>
              <a:rPr lang="en-US" b="0" dirty="0"/>
              <a:t>number of small to mid-size ATM card issuers. This vulnerability provides a useful</a:t>
            </a:r>
          </a:p>
          <a:p>
            <a:r>
              <a:rPr lang="en-US" b="0" dirty="0"/>
              <a:t>case study illustrating that cryptographic functions and services alone do not</a:t>
            </a:r>
          </a:p>
          <a:p>
            <a:r>
              <a:rPr lang="en-US" b="0" dirty="0"/>
              <a:t>guarantee security; they must be properly implemented as part of a system.</a:t>
            </a:r>
          </a:p>
          <a:p>
            <a:endParaRPr lang="en-US" b="0" dirty="0"/>
          </a:p>
          <a:p>
            <a:r>
              <a:rPr lang="en-US" b="0" dirty="0"/>
              <a:t>We begin by defining terms used in this section:</a:t>
            </a:r>
          </a:p>
          <a:p>
            <a:endParaRPr lang="en-US" b="0" dirty="0"/>
          </a:p>
          <a:p>
            <a:r>
              <a:rPr lang="en-US" b="0" dirty="0"/>
              <a:t>• Cardholder: An individual to whom a debit card is issued. Typically, this</a:t>
            </a:r>
          </a:p>
          <a:p>
            <a:r>
              <a:rPr lang="en-US" b="0" dirty="0"/>
              <a:t>individual is also responsible for payment of all charges made to that card.</a:t>
            </a:r>
          </a:p>
          <a:p>
            <a:endParaRPr lang="en-US" b="0" dirty="0"/>
          </a:p>
          <a:p>
            <a:r>
              <a:rPr lang="en-US" b="0" dirty="0"/>
              <a:t>• Issuer: An institution that issues debit cards to cardholders. This institution</a:t>
            </a:r>
          </a:p>
          <a:p>
            <a:r>
              <a:rPr lang="en-US" b="0" dirty="0"/>
              <a:t>is responsible for the cardholder’s account and authorizes all transactions.</a:t>
            </a:r>
          </a:p>
          <a:p>
            <a:r>
              <a:rPr lang="en-US" b="0" dirty="0"/>
              <a:t>Banks and credit unions are typical issuers.</a:t>
            </a:r>
          </a:p>
          <a:p>
            <a:endParaRPr lang="en-US" b="0" dirty="0"/>
          </a:p>
          <a:p>
            <a:r>
              <a:rPr lang="en-US" b="0" dirty="0"/>
              <a:t>• Processor: An organization that provides services such as core data processing</a:t>
            </a:r>
          </a:p>
          <a:p>
            <a:r>
              <a:rPr lang="en-US" b="0" dirty="0"/>
              <a:t>(PIN recognition and account updating), electronic funds transfer (EFT), and so</a:t>
            </a:r>
          </a:p>
          <a:p>
            <a:r>
              <a:rPr lang="en-US" b="0" dirty="0"/>
              <a:t>on to issuers. EFT allows an issuer to access regional and national networks that</a:t>
            </a:r>
          </a:p>
          <a:p>
            <a:r>
              <a:rPr lang="en-US" b="0" dirty="0"/>
              <a:t>connect point of sale (POS) devices and ATMs worldwide. Examples of processing</a:t>
            </a:r>
          </a:p>
          <a:p>
            <a:r>
              <a:rPr lang="en-US" b="0" dirty="0"/>
              <a:t>companies include Fidelity National Financial and Jack Henry &amp; Associates.</a:t>
            </a:r>
          </a:p>
          <a:p>
            <a:endParaRPr lang="en-US" b="0" dirty="0"/>
          </a:p>
          <a:p>
            <a:r>
              <a:rPr lang="en-US" b="0" dirty="0"/>
              <a:t>Customers expect 24/7 service at ATM stations. For many small to mid-sized</a:t>
            </a:r>
          </a:p>
          <a:p>
            <a:r>
              <a:rPr lang="en-US" b="0" dirty="0"/>
              <a:t>issuers, it is more cost-effective for contract processors to provide the required data</a:t>
            </a:r>
          </a:p>
          <a:p>
            <a:r>
              <a:rPr lang="en-US" b="0" dirty="0"/>
              <a:t>processing and EFT/ATM services. Each service typically requires a dedicated data</a:t>
            </a:r>
          </a:p>
          <a:p>
            <a:r>
              <a:rPr lang="en-US" b="0" dirty="0"/>
              <a:t>connection between the issuer and the processor, using a leased line or a virtual</a:t>
            </a:r>
          </a:p>
          <a:p>
            <a:r>
              <a:rPr lang="en-US" b="0" dirty="0"/>
              <a:t>leased line.</a:t>
            </a:r>
          </a:p>
          <a:p>
            <a:endParaRPr lang="en-US" b="0" dirty="0"/>
          </a:p>
          <a:p>
            <a:r>
              <a:rPr lang="en-US" b="0" dirty="0"/>
              <a:t>Prior to about 2003, the typical configuration involving issuer, processor,</a:t>
            </a:r>
          </a:p>
          <a:p>
            <a:r>
              <a:rPr lang="en-US" b="0" dirty="0"/>
              <a:t>and ATM machines could be characterized by Figure 3.14a. The ATM units linked</a:t>
            </a:r>
          </a:p>
          <a:p>
            <a:r>
              <a:rPr lang="en-US" b="0" dirty="0"/>
              <a:t>directly to the processor rather than to the issuer that owned the ATM, via leased</a:t>
            </a:r>
          </a:p>
          <a:p>
            <a:r>
              <a:rPr lang="en-US" b="0" dirty="0"/>
              <a:t>or virtual leased line. The use of a dedicated link made it difficult to maliciously</a:t>
            </a:r>
          </a:p>
          <a:p>
            <a:r>
              <a:rPr lang="en-US" b="0" dirty="0"/>
              <a:t>intercept transferred data. To add to the security, the PIN portion of messages</a:t>
            </a:r>
          </a:p>
          <a:p>
            <a:r>
              <a:rPr lang="en-US" b="0" dirty="0"/>
              <a:t>transmitted from ATM to processor was encrypted using DES (Data Encryption</a:t>
            </a:r>
          </a:p>
          <a:p>
            <a:r>
              <a:rPr lang="en-US" b="0" dirty="0"/>
              <a:t>Standard). Processors have connections to EFT (electronic funds transfer) exchange</a:t>
            </a:r>
          </a:p>
          <a:p>
            <a:r>
              <a:rPr lang="en-US" b="0" dirty="0"/>
              <a:t>networks to allow cardholders access to accounts from any ATM. With the configuration</a:t>
            </a:r>
          </a:p>
          <a:p>
            <a:r>
              <a:rPr lang="en-US" b="0" dirty="0"/>
              <a:t>of Figure 3.12a, a transaction proceeds as follows. A user swipes her card and</a:t>
            </a:r>
          </a:p>
          <a:p>
            <a:r>
              <a:rPr lang="en-US" b="0" dirty="0"/>
              <a:t>enters her PIN. The ATM encrypts the PIN and transmits it to the processor as part</a:t>
            </a:r>
          </a:p>
          <a:p>
            <a:r>
              <a:rPr lang="en-US" b="0" dirty="0"/>
              <a:t>of an authorization request. The processor updates the customer’s information and</a:t>
            </a:r>
          </a:p>
          <a:p>
            <a:r>
              <a:rPr lang="en-US" b="0" dirty="0"/>
              <a:t>sends a reply.</a:t>
            </a:r>
          </a:p>
          <a:p>
            <a:endParaRPr lang="en-US" b="0" dirty="0"/>
          </a:p>
          <a:p>
            <a:r>
              <a:rPr lang="en-US" b="0" dirty="0"/>
              <a:t>In the early 2000s, banks worldwide began the process of migrating from</a:t>
            </a:r>
          </a:p>
          <a:p>
            <a:r>
              <a:rPr lang="en-US" b="0" dirty="0"/>
              <a:t>an older generation of ATMs using IBM’s OS/2 operating system to new systems</a:t>
            </a:r>
          </a:p>
          <a:p>
            <a:r>
              <a:rPr lang="en-US" b="0" dirty="0"/>
              <a:t>running Windows. The mass migration to Windows has been spurred by a number</a:t>
            </a:r>
          </a:p>
          <a:p>
            <a:r>
              <a:rPr lang="en-US" b="0" dirty="0"/>
              <a:t>of factors, including IBM’s decision to stop supporting OS/2 by 2006, market</a:t>
            </a:r>
          </a:p>
          <a:p>
            <a:r>
              <a:rPr lang="en-US" b="0" dirty="0"/>
              <a:t>pressure from creditors such as MasterCard International and Visa International to</a:t>
            </a:r>
          </a:p>
          <a:p>
            <a:r>
              <a:rPr lang="en-US" b="0" dirty="0"/>
              <a:t>introduce stronger Triple DES, and pressure from U.S. regulators to introduce new</a:t>
            </a:r>
          </a:p>
          <a:p>
            <a:r>
              <a:rPr lang="en-US" b="0" dirty="0"/>
              <a:t>features for disabled users. Many banks, such as those audited by Redspin, included</a:t>
            </a:r>
          </a:p>
          <a:p>
            <a:r>
              <a:rPr lang="en-US" b="0" dirty="0"/>
              <a:t>a number of other enhancements at the same time as the introduction of Windows</a:t>
            </a:r>
          </a:p>
          <a:p>
            <a:r>
              <a:rPr lang="en-US" b="0" dirty="0"/>
              <a:t>and triple DES, especially the use of TCP/IP as a network transport.</a:t>
            </a:r>
          </a:p>
          <a:p>
            <a:endParaRPr lang="en-US" b="0" dirty="0"/>
          </a:p>
          <a:p>
            <a:r>
              <a:rPr lang="en-US" b="0" dirty="0"/>
              <a:t>Because issuers typically run their own Internet-connected local area networks</a:t>
            </a:r>
          </a:p>
          <a:p>
            <a:r>
              <a:rPr lang="en-US" b="0" dirty="0"/>
              <a:t>(LANs) and intranets using TCP/IP, it was attractive to connect ATMs to these</a:t>
            </a:r>
          </a:p>
          <a:p>
            <a:r>
              <a:rPr lang="en-US" b="0" dirty="0"/>
              <a:t>issuer networks and maintain only a single dedicated line to the processor, leading</a:t>
            </a:r>
          </a:p>
          <a:p>
            <a:r>
              <a:rPr lang="en-US" b="0" dirty="0"/>
              <a:t>to the configuration illustrated in Figure 3.12b. This configuration saves the issuer</a:t>
            </a:r>
          </a:p>
          <a:p>
            <a:r>
              <a:rPr lang="en-US" b="0" dirty="0"/>
              <a:t>expensive monthly circuit fees and enables easier management of ATMs by the</a:t>
            </a:r>
          </a:p>
          <a:p>
            <a:r>
              <a:rPr lang="en-US" b="0" dirty="0"/>
              <a:t>issuer. In this configuration, the information sent from the ATM to the processor</a:t>
            </a:r>
          </a:p>
          <a:p>
            <a:r>
              <a:rPr lang="en-US" b="0" dirty="0"/>
              <a:t>traverses the issuer’s network before being sent to the processor. It is during this</a:t>
            </a:r>
          </a:p>
          <a:p>
            <a:r>
              <a:rPr lang="en-US" b="0" dirty="0"/>
              <a:t>time on the issuer’s network that the customer information is vulnerable.</a:t>
            </a:r>
          </a:p>
          <a:p>
            <a:endParaRPr lang="en-US" b="0" dirty="0"/>
          </a:p>
          <a:p>
            <a:r>
              <a:rPr lang="en-US" b="0" dirty="0"/>
              <a:t>The security problem was that with the upgrade to a new ATM OS and a</a:t>
            </a:r>
          </a:p>
          <a:p>
            <a:r>
              <a:rPr lang="en-US" b="0" dirty="0"/>
              <a:t>new communications configuration, the only security enhancement was the use of</a:t>
            </a:r>
          </a:p>
          <a:p>
            <a:r>
              <a:rPr lang="en-US" b="0" dirty="0"/>
              <a:t>triple DES rather than DES to encrypt the PIN. The rest of the information in the</a:t>
            </a:r>
          </a:p>
          <a:p>
            <a:r>
              <a:rPr lang="en-US" b="0" dirty="0"/>
              <a:t>ATM request message is sent in the clear. This includes the card number, expiration</a:t>
            </a:r>
          </a:p>
          <a:p>
            <a:r>
              <a:rPr lang="en-US" b="0" dirty="0"/>
              <a:t>date, account balances, and withdrawal amounts. A hacker tapping into the bank’s</a:t>
            </a:r>
          </a:p>
          <a:p>
            <a:r>
              <a:rPr lang="en-US" b="0" dirty="0"/>
              <a:t>network, either from an internal location or from across the Internet potentially</a:t>
            </a:r>
          </a:p>
          <a:p>
            <a:r>
              <a:rPr lang="en-US" b="0" dirty="0"/>
              <a:t>would have complete access to every single ATM transaction.</a:t>
            </a:r>
          </a:p>
          <a:p>
            <a:r>
              <a:rPr lang="en-US" b="0" dirty="0"/>
              <a:t>The situation just described leads to two principal vulnerabilities:</a:t>
            </a:r>
          </a:p>
          <a:p>
            <a:endParaRPr lang="en-US" b="0" dirty="0"/>
          </a:p>
          <a:p>
            <a:r>
              <a:rPr lang="en-US" b="0" dirty="0"/>
              <a:t>• Confidentiality: The card number, expiration date, and account balance can</a:t>
            </a:r>
          </a:p>
          <a:p>
            <a:r>
              <a:rPr lang="en-US" b="0" dirty="0"/>
              <a:t>be used for online purchases or to create a duplicate card for signature-based</a:t>
            </a:r>
          </a:p>
          <a:p>
            <a:r>
              <a:rPr lang="en-US" b="0" dirty="0"/>
              <a:t>transactions.</a:t>
            </a:r>
          </a:p>
          <a:p>
            <a:endParaRPr lang="en-US" b="0" dirty="0"/>
          </a:p>
          <a:p>
            <a:r>
              <a:rPr lang="en-US" b="0" dirty="0"/>
              <a:t>• Integrity: There is no protection to prevent an attacker from injecting or</a:t>
            </a:r>
          </a:p>
          <a:p>
            <a:r>
              <a:rPr lang="en-US" b="0" dirty="0"/>
              <a:t>altering data in transit. If an adversary is able to capture messages en route,</a:t>
            </a:r>
          </a:p>
          <a:p>
            <a:r>
              <a:rPr lang="en-US" b="0" dirty="0"/>
              <a:t>the adversary can masquerade as either the processor or the ATM. Acting</a:t>
            </a:r>
          </a:p>
          <a:p>
            <a:r>
              <a:rPr lang="en-US" b="0" dirty="0"/>
              <a:t>as the processor, the adversary may be able to direct the ATM to dispense</a:t>
            </a:r>
          </a:p>
          <a:p>
            <a:r>
              <a:rPr lang="en-US" b="0" dirty="0"/>
              <a:t>money without the processor ever knowing that a transaction has occurred.</a:t>
            </a:r>
          </a:p>
          <a:p>
            <a:r>
              <a:rPr lang="en-US" b="0" dirty="0"/>
              <a:t>If an adversary captures a user’s account information and encrypted PIN,</a:t>
            </a:r>
          </a:p>
          <a:p>
            <a:r>
              <a:rPr lang="en-US" b="0" dirty="0"/>
              <a:t>the account is compromised until the ATM encryption key is changed,</a:t>
            </a:r>
          </a:p>
          <a:p>
            <a:r>
              <a:rPr lang="en-US" b="0" dirty="0"/>
              <a:t>enabling the adversary to modify account balances or effect transfers.</a:t>
            </a:r>
          </a:p>
          <a:p>
            <a:endParaRPr lang="en-US" b="0" dirty="0"/>
          </a:p>
          <a:p>
            <a:r>
              <a:rPr lang="en-US" b="0" dirty="0"/>
              <a:t>Redspin recommended a number of measures that banks can take to counter</a:t>
            </a:r>
          </a:p>
          <a:p>
            <a:r>
              <a:rPr lang="en-US" b="0" dirty="0"/>
              <a:t>these threats. Short-term fixes include segmenting ATM traffic from the rest of the</a:t>
            </a:r>
          </a:p>
          <a:p>
            <a:r>
              <a:rPr lang="en-US" b="0" dirty="0"/>
              <a:t>network either by implementing strict firewall rule sets or physically dividing the</a:t>
            </a:r>
          </a:p>
          <a:p>
            <a:r>
              <a:rPr lang="en-US" b="0" dirty="0"/>
              <a:t>networks altogether. An additional short-term fix is to implement network-level</a:t>
            </a:r>
          </a:p>
          <a:p>
            <a:r>
              <a:rPr lang="en-US" b="0" dirty="0"/>
              <a:t>encryption between routers that the ATM traffic traverses.</a:t>
            </a:r>
          </a:p>
          <a:p>
            <a:endParaRPr lang="en-US" b="0" dirty="0"/>
          </a:p>
          <a:p>
            <a:r>
              <a:rPr lang="en-US" b="0" dirty="0"/>
              <a:t>Long-term fixes involve changes in the application-level software. Protecting</a:t>
            </a:r>
          </a:p>
          <a:p>
            <a:r>
              <a:rPr lang="en-US" b="0" dirty="0"/>
              <a:t>confidentiality requires encrypting all customer-related information that traverses</a:t>
            </a:r>
          </a:p>
          <a:p>
            <a:r>
              <a:rPr lang="en-US" b="0" dirty="0"/>
              <a:t>the network. Ensuring data integrity requires better machine-to-machine authentication</a:t>
            </a:r>
          </a:p>
          <a:p>
            <a:r>
              <a:rPr lang="en-US" b="0" dirty="0"/>
              <a:t>between the ATM and processor and the use of challenge-response protocols</a:t>
            </a:r>
          </a:p>
          <a:p>
            <a:r>
              <a:rPr lang="en-US" b="0" dirty="0"/>
              <a:t>to counter replay attacks.</a:t>
            </a:r>
            <a:endParaRPr lang="en-US" b="0" dirty="0">
              <a:latin typeface="Times New Roman" pitchFamily="-110" charset="0"/>
            </a:endParaRPr>
          </a:p>
        </p:txBody>
      </p:sp>
    </p:spTree>
    <p:extLst>
      <p:ext uri="{BB962C8B-B14F-4D97-AF65-F5344CB8AC3E}">
        <p14:creationId xmlns:p14="http://schemas.microsoft.com/office/powerpoint/2010/main" val="3443451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Two definitions of access control are useful in understanding its scope.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NIST IR 7298, Glossary of Key Information Security Terms , defines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as the process of granting or denying specific requests to: (1) obtain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use information and related information processing services; and (2) enter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physical facilities.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RFC 4949, Internet Security Glossary , defines access control as a process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according to that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view access control as the central element of computer security.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principal objectives of computer security are to prevent unauthorized users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gaining access to resources, to prevent legitimate users from accessing resources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unauthorized manner, and to enable legitimate users to access resources 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manner.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begin this chapter with an overview of some important concepts. Next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look at three widely used techniques for implementing access control policies. We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turn to a broader perspective of the overall management of access control using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credentials, and attributes. Finally, the concept of a trust framework is introduced.</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83</a:t>
            </a:fld>
            <a:endParaRPr lang="en-AU" dirty="0">
              <a:solidFill>
                <a:srgbClr val="000000"/>
              </a:solidFill>
            </a:endParaRPr>
          </a:p>
        </p:txBody>
      </p:sp>
    </p:spTree>
    <p:extLst>
      <p:ext uri="{BB962C8B-B14F-4D97-AF65-F5344CB8AC3E}">
        <p14:creationId xmlns:p14="http://schemas.microsoft.com/office/powerpoint/2010/main" val="16673269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84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t>In a broad sense, all of computer security is concerned with access control. Indeed,</a:t>
            </a:r>
          </a:p>
          <a:p>
            <a:pPr eaLnBrk="1" hangingPunct="1"/>
            <a:r>
              <a:rPr lang="en-US" dirty="0"/>
              <a:t>RFC 4949 defines computer security as follows: Measures that implement and assure</a:t>
            </a:r>
          </a:p>
          <a:p>
            <a:pPr eaLnBrk="1" hangingPunct="1"/>
            <a:r>
              <a:rPr lang="en-US" dirty="0"/>
              <a:t>security services in a computer system, particularly those that assure access control</a:t>
            </a:r>
          </a:p>
          <a:p>
            <a:pPr eaLnBrk="1" hangingPunct="1"/>
            <a:r>
              <a:rPr lang="en-US" dirty="0"/>
              <a:t>service. This chapter deals with a narrower, more specific concept of access control:</a:t>
            </a:r>
          </a:p>
          <a:p>
            <a:pPr eaLnBrk="1" hangingPunct="1"/>
            <a:r>
              <a:rPr lang="en-US" dirty="0"/>
              <a:t>Access control implements a security policy that specifies who or what (e.g., in the</a:t>
            </a:r>
          </a:p>
          <a:p>
            <a:pPr eaLnBrk="1" hangingPunct="1"/>
            <a:r>
              <a:rPr lang="en-US" dirty="0"/>
              <a:t>case of a process) may have access to each specific system resource and the type of</a:t>
            </a:r>
          </a:p>
          <a:p>
            <a:pPr eaLnBrk="1" hangingPunct="1"/>
            <a:r>
              <a:rPr lang="en-US" dirty="0"/>
              <a:t>access that is permitted in each instance.</a:t>
            </a:r>
            <a:endParaRPr lang="en-US" dirty="0">
              <a:latin typeface="Times New Roman" pitchFamily="-110" charset="0"/>
            </a:endParaRPr>
          </a:p>
        </p:txBody>
      </p:sp>
    </p:spTree>
    <p:extLst>
      <p:ext uri="{BB962C8B-B14F-4D97-AF65-F5344CB8AC3E}">
        <p14:creationId xmlns:p14="http://schemas.microsoft.com/office/powerpoint/2010/main" val="806369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85</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t>Figure 4.1 shows a broader context of access control. In addition to access</a:t>
            </a:r>
          </a:p>
          <a:p>
            <a:pPr eaLnBrk="1" hangingPunct="1"/>
            <a:r>
              <a:rPr lang="en-US" b="0" dirty="0"/>
              <a:t>control, this context involves the following entities and functions:</a:t>
            </a:r>
          </a:p>
          <a:p>
            <a:pPr eaLnBrk="1" hangingPunct="1"/>
            <a:endParaRPr lang="en-US" b="0" dirty="0"/>
          </a:p>
          <a:p>
            <a:pPr eaLnBrk="1" hangingPunct="1"/>
            <a:r>
              <a:rPr lang="en-US" b="0" dirty="0"/>
              <a:t>• Authentication: Verification that the credentials of a user or other system</a:t>
            </a:r>
          </a:p>
          <a:p>
            <a:pPr eaLnBrk="1" hangingPunct="1"/>
            <a:r>
              <a:rPr lang="en-US" b="0" dirty="0"/>
              <a:t>entity are valid.</a:t>
            </a:r>
          </a:p>
          <a:p>
            <a:pPr eaLnBrk="1" hangingPunct="1"/>
            <a:endParaRPr lang="en-US" b="0" dirty="0"/>
          </a:p>
          <a:p>
            <a:pPr eaLnBrk="1" hangingPunct="1"/>
            <a:r>
              <a:rPr lang="en-US" b="0" dirty="0"/>
              <a:t>Authorization: The granting of a right or permission to a system entity to</a:t>
            </a:r>
          </a:p>
          <a:p>
            <a:pPr eaLnBrk="1" hangingPunct="1"/>
            <a:r>
              <a:rPr lang="en-US" b="0" dirty="0"/>
              <a:t>access a system resource. This function determines who is trusted for a given</a:t>
            </a:r>
          </a:p>
          <a:p>
            <a:pPr eaLnBrk="1" hangingPunct="1"/>
            <a:r>
              <a:rPr lang="en-US" b="0" dirty="0"/>
              <a:t>purpose.</a:t>
            </a:r>
          </a:p>
          <a:p>
            <a:pPr eaLnBrk="1" hangingPunct="1"/>
            <a:endParaRPr lang="en-US" b="0" dirty="0"/>
          </a:p>
          <a:p>
            <a:pPr eaLnBrk="1" hangingPunct="1"/>
            <a:r>
              <a:rPr lang="en-US" b="0" dirty="0"/>
              <a:t>• Audit: An independent review and examination of system records and activities</a:t>
            </a:r>
          </a:p>
          <a:p>
            <a:pPr eaLnBrk="1" hangingPunct="1"/>
            <a:r>
              <a:rPr lang="en-US" b="0" dirty="0"/>
              <a:t>in order to test for adequacy of system controls, to ensure compliance with</a:t>
            </a:r>
          </a:p>
          <a:p>
            <a:pPr eaLnBrk="1" hangingPunct="1"/>
            <a:r>
              <a:rPr lang="en-US" b="0" dirty="0"/>
              <a:t>established policy and operational procedures, to detect breaches in security,</a:t>
            </a:r>
          </a:p>
          <a:p>
            <a:pPr eaLnBrk="1" hangingPunct="1"/>
            <a:r>
              <a:rPr lang="en-US" b="0" dirty="0"/>
              <a:t>and to recommend any indicated changes in control, policy and procedures.</a:t>
            </a:r>
          </a:p>
          <a:p>
            <a:pPr eaLnBrk="1" hangingPunct="1"/>
            <a:endParaRPr lang="en-US" b="0" dirty="0"/>
          </a:p>
          <a:p>
            <a:pPr eaLnBrk="1" hangingPunct="1"/>
            <a:r>
              <a:rPr lang="en-US" b="0" dirty="0"/>
              <a:t>An access control mechanism mediates between a user (or a process executing</a:t>
            </a:r>
          </a:p>
          <a:p>
            <a:pPr eaLnBrk="1" hangingPunct="1"/>
            <a:r>
              <a:rPr lang="en-US" b="0" dirty="0"/>
              <a:t>on behalf of a user) and system resources, such as applications, operating systems,</a:t>
            </a:r>
          </a:p>
          <a:p>
            <a:pPr eaLnBrk="1" hangingPunct="1"/>
            <a:r>
              <a:rPr lang="en-US" b="0" dirty="0"/>
              <a:t>firewalls, routers, files, and databases. The system must first authenticate an entity</a:t>
            </a:r>
          </a:p>
          <a:p>
            <a:pPr eaLnBrk="1" hangingPunct="1"/>
            <a:r>
              <a:rPr lang="en-US" b="0" dirty="0"/>
              <a:t>seeking access. Typically, the authentication function determines whether the user</a:t>
            </a:r>
          </a:p>
          <a:p>
            <a:pPr eaLnBrk="1" hangingPunct="1"/>
            <a:r>
              <a:rPr lang="en-US" b="0" dirty="0"/>
              <a:t>is permitted to access the system at all. Then the access control function determines</a:t>
            </a:r>
          </a:p>
          <a:p>
            <a:pPr eaLnBrk="1" hangingPunct="1"/>
            <a:r>
              <a:rPr lang="en-US" b="0" dirty="0"/>
              <a:t>if the specific requested access by this user is permitted. A security administrator</a:t>
            </a:r>
          </a:p>
          <a:p>
            <a:pPr eaLnBrk="1" hangingPunct="1"/>
            <a:r>
              <a:rPr lang="en-US" b="0" dirty="0"/>
              <a:t>maintains an authorization database that specifies what type of access to which</a:t>
            </a:r>
          </a:p>
          <a:p>
            <a:pPr eaLnBrk="1" hangingPunct="1"/>
            <a:r>
              <a:rPr lang="en-US" b="0" dirty="0"/>
              <a:t>resources is allowed for this user. The access control function consults this database</a:t>
            </a:r>
          </a:p>
          <a:p>
            <a:pPr eaLnBrk="1" hangingPunct="1"/>
            <a:r>
              <a:rPr lang="en-US" b="0" dirty="0"/>
              <a:t>to determine whether to grant access. An auditing function monitors and keeps a</a:t>
            </a:r>
          </a:p>
          <a:p>
            <a:pPr eaLnBrk="1" hangingPunct="1"/>
            <a:r>
              <a:rPr lang="en-US" b="0" dirty="0"/>
              <a:t>record of user accesses to system resources.</a:t>
            </a:r>
          </a:p>
          <a:p>
            <a:pPr eaLnBrk="1" hangingPunct="1"/>
            <a:endParaRPr lang="en-US" b="0" dirty="0"/>
          </a:p>
          <a:p>
            <a:pPr eaLnBrk="1" hangingPunct="1"/>
            <a:r>
              <a:rPr lang="en-US" b="0" dirty="0"/>
              <a:t>In the simple model of Figure 4.1, the access control function is shown as</a:t>
            </a:r>
          </a:p>
          <a:p>
            <a:pPr eaLnBrk="1" hangingPunct="1"/>
            <a:r>
              <a:rPr lang="en-US" b="0" dirty="0"/>
              <a:t>a single logical module. In practice, a number of components may cooperatively</a:t>
            </a:r>
          </a:p>
          <a:p>
            <a:pPr eaLnBrk="1" hangingPunct="1"/>
            <a:r>
              <a:rPr lang="en-US" b="0" dirty="0"/>
              <a:t>share the access control function. All operating systems have at least a rudimentary,</a:t>
            </a:r>
          </a:p>
          <a:p>
            <a:pPr eaLnBrk="1" hangingPunct="1"/>
            <a:r>
              <a:rPr lang="en-US" b="0" dirty="0"/>
              <a:t>and in many cases a quite robust, access control component. Add-on security</a:t>
            </a:r>
          </a:p>
          <a:p>
            <a:pPr eaLnBrk="1" hangingPunct="1"/>
            <a:r>
              <a:rPr lang="en-US" b="0" dirty="0"/>
              <a:t>packages can supplement the native access control capabilities of the OS. Particular</a:t>
            </a:r>
          </a:p>
          <a:p>
            <a:pPr eaLnBrk="1" hangingPunct="1"/>
            <a:r>
              <a:rPr lang="en-US" b="0" dirty="0"/>
              <a:t>applications or utilities, such as a database management system, also incorporate</a:t>
            </a:r>
          </a:p>
          <a:p>
            <a:pPr eaLnBrk="1" hangingPunct="1"/>
            <a:r>
              <a:rPr lang="en-US" b="0" dirty="0"/>
              <a:t>access control functions. External devices, such as firewalls, can also provide access</a:t>
            </a:r>
          </a:p>
          <a:p>
            <a:pPr eaLnBrk="1" hangingPunct="1"/>
            <a:r>
              <a:rPr lang="en-US" b="0" dirty="0"/>
              <a:t>control services.</a:t>
            </a:r>
            <a:endParaRPr lang="en-US" b="0" dirty="0">
              <a:latin typeface="Times New Roman" pitchFamily="-110" charset="0"/>
            </a:endParaRPr>
          </a:p>
        </p:txBody>
      </p:sp>
    </p:spTree>
    <p:extLst>
      <p:ext uri="{BB962C8B-B14F-4D97-AF65-F5344CB8AC3E}">
        <p14:creationId xmlns:p14="http://schemas.microsoft.com/office/powerpoint/2010/main" val="35407737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86</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a:t>An access control policy, which can be embodied in an authorization database,</a:t>
            </a:r>
          </a:p>
          <a:p>
            <a:pPr eaLnBrk="1" hangingPunct="1"/>
            <a:r>
              <a:rPr lang="en-US" b="0" dirty="0"/>
              <a:t>dictates what types of access are permitted, under what circumstances, and by</a:t>
            </a:r>
          </a:p>
          <a:p>
            <a:pPr eaLnBrk="1" hangingPunct="1"/>
            <a:r>
              <a:rPr lang="en-US" b="0" dirty="0"/>
              <a:t>whom. Access control policies are generally grouped into the following categories:</a:t>
            </a:r>
          </a:p>
          <a:p>
            <a:pPr eaLnBrk="1" hangingPunct="1"/>
            <a:endParaRPr lang="en-US" b="0" dirty="0"/>
          </a:p>
          <a:p>
            <a:pPr eaLnBrk="1" hangingPunct="1"/>
            <a:r>
              <a:rPr lang="en-US" b="0" dirty="0"/>
              <a:t>• Discretionary access control (DAC): Controls access based on the identity</a:t>
            </a:r>
          </a:p>
          <a:p>
            <a:pPr eaLnBrk="1" hangingPunct="1"/>
            <a:r>
              <a:rPr lang="en-US" b="0" dirty="0"/>
              <a:t>of the requestor and on access rules (authorizations) stating what requestors</a:t>
            </a:r>
          </a:p>
          <a:p>
            <a:pPr eaLnBrk="1" hangingPunct="1"/>
            <a:r>
              <a:rPr lang="en-US" b="0" dirty="0"/>
              <a:t>are (or are not) allowed to do. This policy is termed </a:t>
            </a:r>
            <a:r>
              <a:rPr lang="en-US" b="0" i="1" dirty="0"/>
              <a:t>discretionary because an</a:t>
            </a:r>
          </a:p>
          <a:p>
            <a:pPr eaLnBrk="1" hangingPunct="1"/>
            <a:r>
              <a:rPr lang="en-US" b="0" dirty="0"/>
              <a:t>entity might have access rights that permit the entity, by its own volition, to</a:t>
            </a:r>
          </a:p>
          <a:p>
            <a:pPr eaLnBrk="1" hangingPunct="1"/>
            <a:r>
              <a:rPr lang="en-US" b="0" dirty="0"/>
              <a:t>enable another entity to access some resource.</a:t>
            </a:r>
          </a:p>
          <a:p>
            <a:pPr eaLnBrk="1" hangingPunct="1"/>
            <a:endParaRPr lang="en-US" b="0" dirty="0"/>
          </a:p>
          <a:p>
            <a:pPr eaLnBrk="1" hangingPunct="1"/>
            <a:r>
              <a:rPr lang="en-US" b="0" dirty="0"/>
              <a:t>• Mandatory access control (MAC): Controls access based on comparing</a:t>
            </a:r>
          </a:p>
          <a:p>
            <a:pPr eaLnBrk="1" hangingPunct="1"/>
            <a:r>
              <a:rPr lang="en-US" b="0" dirty="0"/>
              <a:t>security labels (which indicate how sensitive or critical system resources are)</a:t>
            </a:r>
          </a:p>
          <a:p>
            <a:pPr eaLnBrk="1" hangingPunct="1"/>
            <a:r>
              <a:rPr lang="en-US" b="0" dirty="0"/>
              <a:t>with security clearances (which indicate system entities are eligible to access</a:t>
            </a:r>
          </a:p>
          <a:p>
            <a:pPr eaLnBrk="1" hangingPunct="1"/>
            <a:r>
              <a:rPr lang="en-US" b="0" dirty="0"/>
              <a:t>certain resources). This policy is termed </a:t>
            </a:r>
            <a:r>
              <a:rPr lang="en-US" b="0" i="1" dirty="0"/>
              <a:t>mandatory because an entity that has</a:t>
            </a:r>
          </a:p>
          <a:p>
            <a:pPr eaLnBrk="1" hangingPunct="1"/>
            <a:r>
              <a:rPr lang="en-US" b="0" dirty="0"/>
              <a:t>clearance to access a resource may not, just by its own volition, enable another</a:t>
            </a:r>
          </a:p>
          <a:p>
            <a:pPr eaLnBrk="1" hangingPunct="1"/>
            <a:r>
              <a:rPr lang="en-US" b="0" dirty="0"/>
              <a:t>entity to access that resource.</a:t>
            </a:r>
          </a:p>
          <a:p>
            <a:pPr eaLnBrk="1" hangingPunct="1"/>
            <a:endParaRPr lang="en-US" b="0" dirty="0"/>
          </a:p>
          <a:p>
            <a:pPr eaLnBrk="1" hangingPunct="1"/>
            <a:r>
              <a:rPr lang="en-US" b="0" dirty="0"/>
              <a:t>• Role-based access control (RBAC): Controls access based on the roles that</a:t>
            </a:r>
          </a:p>
          <a:p>
            <a:pPr eaLnBrk="1" hangingPunct="1"/>
            <a:r>
              <a:rPr lang="en-US" b="0" dirty="0"/>
              <a:t>users have within the system and on rules stating what accesses are allowed to</a:t>
            </a:r>
          </a:p>
          <a:p>
            <a:pPr eaLnBrk="1" hangingPunct="1"/>
            <a:r>
              <a:rPr lang="en-US" b="0" dirty="0"/>
              <a:t>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Attribute-based access control (ABAC): Controls access based on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we deal with in Chapter 13. Both RBAC and ABAC have become increasingly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a:t>
            </a:r>
            <a:endParaRPr lang="en-US" b="0" dirty="0">
              <a:latin typeface="Times New Roman" pitchFamily="-110" charset="0"/>
            </a:endParaRPr>
          </a:p>
        </p:txBody>
      </p:sp>
    </p:spTree>
    <p:extLst>
      <p:ext uri="{BB962C8B-B14F-4D97-AF65-F5344CB8AC3E}">
        <p14:creationId xmlns:p14="http://schemas.microsoft.com/office/powerpoint/2010/main" val="3135040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87</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subject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Owner: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Group: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World: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object 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access right 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Read: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Write: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Execute: User may execute specified programs.</a:t>
            </a:r>
          </a:p>
          <a:p>
            <a:pPr eaLnBrk="1" hangingPunct="1"/>
            <a:endParaRPr lang="en-US" b="0" dirty="0"/>
          </a:p>
          <a:p>
            <a:pPr eaLnBrk="1" hangingPunct="1"/>
            <a:r>
              <a:rPr lang="en-US" b="0" dirty="0"/>
              <a:t>• Delete: User may delete certain system resources, such as files or records.</a:t>
            </a:r>
          </a:p>
          <a:p>
            <a:pPr eaLnBrk="1" hangingPunct="1"/>
            <a:endParaRPr lang="en-US" b="0" dirty="0"/>
          </a:p>
          <a:p>
            <a:pPr eaLnBrk="1" hangingPunct="1"/>
            <a:r>
              <a:rPr lang="en-US" b="0" dirty="0"/>
              <a:t>• Create: User may create new files, records, or fields.</a:t>
            </a:r>
          </a:p>
          <a:p>
            <a:pPr eaLnBrk="1" hangingPunct="1"/>
            <a:endParaRPr lang="en-US" b="0" dirty="0"/>
          </a:p>
          <a:p>
            <a:pPr eaLnBrk="1" hangingPunct="1"/>
            <a:r>
              <a:rPr lang="en-US" b="0" dirty="0"/>
              <a:t>• Search: User may list the files in a directory or otherwise search the directory.</a:t>
            </a:r>
            <a:endParaRPr lang="en-US" b="0" dirty="0">
              <a:latin typeface="Times New Roman" pitchFamily="-110" charset="0"/>
            </a:endParaRPr>
          </a:p>
        </p:txBody>
      </p:sp>
    </p:spTree>
    <p:extLst>
      <p:ext uri="{BB962C8B-B14F-4D97-AF65-F5344CB8AC3E}">
        <p14:creationId xmlns:p14="http://schemas.microsoft.com/office/powerpoint/2010/main" val="3049212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88</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0" dirty="0"/>
              <a:t>access matrix.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Tree>
    <p:extLst>
      <p:ext uri="{BB962C8B-B14F-4D97-AF65-F5344CB8AC3E}">
        <p14:creationId xmlns:p14="http://schemas.microsoft.com/office/powerpoint/2010/main" val="27210014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89</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t>The access control matrix model that we have discussed so far associates a set of</a:t>
            </a:r>
          </a:p>
          <a:p>
            <a:r>
              <a:rPr lang="en-US" dirty="0"/>
              <a:t>capabilities with a user. A more general and more flexible approach, proposed</a:t>
            </a:r>
          </a:p>
          <a:p>
            <a:r>
              <a:rPr lang="en-US" dirty="0"/>
              <a:t>in [LAMP71], is to associate capabilities with protection domains. A protection</a:t>
            </a:r>
          </a:p>
          <a:p>
            <a:r>
              <a:rPr lang="en-US" dirty="0"/>
              <a:t>domain is a set of objects together with access rights to those objects. In terms</a:t>
            </a:r>
          </a:p>
          <a:p>
            <a:r>
              <a:rPr lang="en-US" dirty="0"/>
              <a:t>of the access matrix, a row defines a protection domain. So far, we have equated</a:t>
            </a:r>
          </a:p>
          <a:p>
            <a:r>
              <a:rPr lang="en-US" dirty="0"/>
              <a:t>each row with a specific user. So, in this limited model, each user has a protection</a:t>
            </a:r>
          </a:p>
          <a:p>
            <a:r>
              <a:rPr lang="en-US" dirty="0"/>
              <a:t>domain, and any processes spawned by the user have access rights defined by the</a:t>
            </a:r>
          </a:p>
          <a:p>
            <a:r>
              <a:rPr lang="en-US" dirty="0"/>
              <a:t>same protection domain.</a:t>
            </a:r>
          </a:p>
          <a:p>
            <a:endParaRPr lang="en-US" dirty="0"/>
          </a:p>
          <a:p>
            <a:r>
              <a:rPr lang="en-US" dirty="0"/>
              <a:t>A more general concept of protection domain provides more flexibility. For</a:t>
            </a:r>
          </a:p>
          <a:p>
            <a:r>
              <a:rPr lang="en-US" dirty="0"/>
              <a:t>example, a user can spawn processes with a subset of the access rights of the user,</a:t>
            </a:r>
          </a:p>
          <a:p>
            <a:r>
              <a:rPr lang="en-US" dirty="0"/>
              <a:t>defined as a new protection domain. This limits the capability of the process.</a:t>
            </a:r>
          </a:p>
          <a:p>
            <a:r>
              <a:rPr lang="en-US" dirty="0"/>
              <a:t>Such a scheme could be used by a server process to spawn processes for different</a:t>
            </a:r>
          </a:p>
          <a:p>
            <a:r>
              <a:rPr lang="en-US" dirty="0"/>
              <a:t>classes of users. Also, a user could define a protection domain for a program that</a:t>
            </a:r>
          </a:p>
          <a:p>
            <a:r>
              <a:rPr lang="en-US" dirty="0"/>
              <a:t>is not fully trusted, so that its access is limited to a safe subset of the user’s access</a:t>
            </a:r>
          </a:p>
          <a:p>
            <a:r>
              <a:rPr lang="en-US" dirty="0"/>
              <a:t>rights.</a:t>
            </a:r>
          </a:p>
          <a:p>
            <a:endParaRPr lang="en-US" dirty="0"/>
          </a:p>
          <a:p>
            <a:r>
              <a:rPr lang="en-US" dirty="0"/>
              <a:t>The association between a process and a domain can be static or dynamic.</a:t>
            </a:r>
          </a:p>
          <a:p>
            <a:r>
              <a:rPr lang="en-US" dirty="0"/>
              <a:t>For example, a process may execute a sequence of procedures and require different</a:t>
            </a:r>
          </a:p>
          <a:p>
            <a:r>
              <a:rPr lang="en-US" dirty="0"/>
              <a:t>access rights for each procedure, such as read file and write file. In general,</a:t>
            </a:r>
          </a:p>
          <a:p>
            <a:r>
              <a:rPr lang="en-US" dirty="0"/>
              <a:t>we would like to minimize the access rights that any user or process has at any</a:t>
            </a:r>
          </a:p>
          <a:p>
            <a:r>
              <a:rPr lang="en-US" dirty="0"/>
              <a:t>one time; the use of protection domains provides a simple means to satisfy this</a:t>
            </a:r>
          </a:p>
          <a:p>
            <a:r>
              <a:rPr lang="en-US" dirty="0"/>
              <a:t>requirement.</a:t>
            </a:r>
          </a:p>
          <a:p>
            <a:endParaRPr lang="en-US" dirty="0"/>
          </a:p>
          <a:p>
            <a:r>
              <a:rPr lang="en-US" dirty="0"/>
              <a:t>One form of protection domain has to do with the distinction made in many</a:t>
            </a:r>
          </a:p>
          <a:p>
            <a:r>
              <a:rPr lang="en-US" dirty="0"/>
              <a:t>operating systems, such as UNIX, between user and kernel mode. A user program</a:t>
            </a:r>
          </a:p>
          <a:p>
            <a:r>
              <a:rPr lang="en-US" dirty="0"/>
              <a:t>executes in a </a:t>
            </a:r>
            <a:r>
              <a:rPr lang="en-US" b="1" dirty="0"/>
              <a:t>user mode, in which certain areas of memory are protected from the</a:t>
            </a:r>
          </a:p>
          <a:p>
            <a:r>
              <a:rPr lang="en-US" dirty="0"/>
              <a:t>user’s use and in which certain instructions may not be executed. When the user</a:t>
            </a:r>
          </a:p>
          <a:p>
            <a:r>
              <a:rPr lang="en-US" dirty="0"/>
              <a:t>process calls a system routine, that routine executes in a system mode, or what has</a:t>
            </a:r>
          </a:p>
          <a:p>
            <a:r>
              <a:rPr lang="en-US" dirty="0"/>
              <a:t>come to be called </a:t>
            </a:r>
            <a:r>
              <a:rPr lang="en-US" b="1" dirty="0"/>
              <a:t>kernel mode, in which privileged instructions may be executed</a:t>
            </a:r>
          </a:p>
          <a:p>
            <a:r>
              <a:rPr lang="en-US" dirty="0"/>
              <a:t>and in which protected areas of memory may be accessed.</a:t>
            </a:r>
            <a:endParaRPr lang="en-US" dirty="0">
              <a:latin typeface="Times New Roman" pitchFamily="-110" charset="0"/>
            </a:endParaRPr>
          </a:p>
        </p:txBody>
      </p:sp>
    </p:spTree>
    <p:extLst>
      <p:ext uri="{BB962C8B-B14F-4D97-AF65-F5344CB8AC3E}">
        <p14:creationId xmlns:p14="http://schemas.microsoft.com/office/powerpoint/2010/main" val="2834783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9</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b="0" kern="1200" baseline="0" dirty="0">
                <a:solidFill>
                  <a:schemeClr val="tx1"/>
                </a:solidFill>
                <a:latin typeface="Arial" pitchFamily="-107" charset="0"/>
                <a:ea typeface="+mn-ea"/>
                <a:cs typeface="+mn-cs"/>
              </a:rPr>
              <a:t>In the context of security, our concern is with the vulnerabilities of system</a:t>
            </a:r>
          </a:p>
          <a:p>
            <a:r>
              <a:rPr lang="en-US" sz="1200" b="0" kern="1200" baseline="0" dirty="0">
                <a:solidFill>
                  <a:schemeClr val="tx1"/>
                </a:solidFill>
                <a:latin typeface="Arial" pitchFamily="-107" charset="0"/>
                <a:ea typeface="+mn-ea"/>
                <a:cs typeface="+mn-cs"/>
              </a:rPr>
              <a:t>resources. [NRC02] lists the following general categories of vulnerabilities of a</a:t>
            </a:r>
          </a:p>
          <a:p>
            <a:r>
              <a:rPr lang="en-US" sz="1200" b="0" kern="1200" baseline="0" dirty="0">
                <a:solidFill>
                  <a:schemeClr val="tx1"/>
                </a:solidFill>
                <a:latin typeface="Arial" pitchFamily="-107" charset="0"/>
                <a:ea typeface="+mn-ea"/>
                <a:cs typeface="+mn-cs"/>
              </a:rPr>
              <a:t>computer system or network asset:</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It can be corrupted , so that it does the wrong thing or gives wrong answers.</a:t>
            </a:r>
          </a:p>
          <a:p>
            <a:r>
              <a:rPr lang="en-US" sz="1200" b="0" kern="1200" baseline="0" dirty="0">
                <a:solidFill>
                  <a:schemeClr val="tx1"/>
                </a:solidFill>
                <a:latin typeface="Arial" pitchFamily="-107" charset="0"/>
                <a:ea typeface="+mn-ea"/>
                <a:cs typeface="+mn-cs"/>
              </a:rPr>
              <a:t>For example, stored data values may differ from what they should be because</a:t>
            </a:r>
          </a:p>
          <a:p>
            <a:r>
              <a:rPr lang="en-US" sz="1200" b="0" kern="1200" baseline="0" dirty="0">
                <a:solidFill>
                  <a:schemeClr val="tx1"/>
                </a:solidFill>
                <a:latin typeface="Arial" pitchFamily="-107" charset="0"/>
                <a:ea typeface="+mn-ea"/>
                <a:cs typeface="+mn-cs"/>
              </a:rPr>
              <a:t>they have been improperly modified.</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It can become leaky . For example, someone who should not have access to</a:t>
            </a:r>
          </a:p>
          <a:p>
            <a:r>
              <a:rPr lang="en-US" sz="1200" b="0" kern="1200" baseline="0" dirty="0">
                <a:solidFill>
                  <a:schemeClr val="tx1"/>
                </a:solidFill>
                <a:latin typeface="Arial" pitchFamily="-107" charset="0"/>
                <a:ea typeface="+mn-ea"/>
                <a:cs typeface="+mn-cs"/>
              </a:rPr>
              <a:t>some or all of the information available through the network obtains such</a:t>
            </a:r>
          </a:p>
          <a:p>
            <a:r>
              <a:rPr lang="en-US" sz="1200" b="0" kern="1200" baseline="0" dirty="0">
                <a:solidFill>
                  <a:schemeClr val="tx1"/>
                </a:solidFill>
                <a:latin typeface="Arial" pitchFamily="-107" charset="0"/>
                <a:ea typeface="+mn-ea"/>
                <a:cs typeface="+mn-cs"/>
              </a:rPr>
              <a:t>access.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It can become unavailable or very slow. That is, using the system or network</a:t>
            </a:r>
          </a:p>
          <a:p>
            <a:r>
              <a:rPr lang="en-US" sz="1200" b="0" kern="1200" baseline="0" dirty="0">
                <a:solidFill>
                  <a:schemeClr val="tx1"/>
                </a:solidFill>
                <a:latin typeface="Arial" pitchFamily="-107" charset="0"/>
                <a:ea typeface="+mn-ea"/>
                <a:cs typeface="+mn-cs"/>
              </a:rPr>
              <a:t>becomes impossible or impractical.</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These three general types of vulnerability correspond to the concepts of integrity,</a:t>
            </a:r>
          </a:p>
          <a:p>
            <a:r>
              <a:rPr lang="en-US" sz="1200" b="0" kern="1200" baseline="0" dirty="0">
                <a:solidFill>
                  <a:schemeClr val="tx1"/>
                </a:solidFill>
                <a:latin typeface="Arial" pitchFamily="-107" charset="0"/>
                <a:ea typeface="+mn-ea"/>
                <a:cs typeface="+mn-cs"/>
              </a:rPr>
              <a:t>confidentiality, and availability, enumerated earlier in this section.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Corresponding to the various types of vulnerabilities to a system resource are</a:t>
            </a:r>
          </a:p>
          <a:p>
            <a:r>
              <a:rPr lang="en-US" sz="1200" b="0" kern="1200" baseline="0" dirty="0">
                <a:solidFill>
                  <a:schemeClr val="tx1"/>
                </a:solidFill>
                <a:latin typeface="Arial" pitchFamily="-107" charset="0"/>
                <a:ea typeface="+mn-ea"/>
                <a:cs typeface="+mn-cs"/>
              </a:rPr>
              <a:t>threats that are capable of exploiting those vulnerabilities. A threat represents a</a:t>
            </a:r>
          </a:p>
          <a:p>
            <a:r>
              <a:rPr lang="en-US" sz="1200" b="0" kern="1200" baseline="0" dirty="0">
                <a:solidFill>
                  <a:schemeClr val="tx1"/>
                </a:solidFill>
                <a:latin typeface="Arial" pitchFamily="-107" charset="0"/>
                <a:ea typeface="+mn-ea"/>
                <a:cs typeface="+mn-cs"/>
              </a:rPr>
              <a:t>potential security harm to an asset. An attack is a threat that is carried out (threat</a:t>
            </a:r>
          </a:p>
          <a:p>
            <a:r>
              <a:rPr lang="en-US" sz="1200" b="0" kern="1200" baseline="0" dirty="0">
                <a:solidFill>
                  <a:schemeClr val="tx1"/>
                </a:solidFill>
                <a:latin typeface="Arial" pitchFamily="-107" charset="0"/>
                <a:ea typeface="+mn-ea"/>
                <a:cs typeface="+mn-cs"/>
              </a:rPr>
              <a:t>action) and, if successful, leads to an undesirable violation of security, or threat</a:t>
            </a:r>
          </a:p>
          <a:p>
            <a:r>
              <a:rPr lang="en-US" sz="1200" b="0" kern="1200" baseline="0" dirty="0">
                <a:solidFill>
                  <a:schemeClr val="tx1"/>
                </a:solidFill>
                <a:latin typeface="Arial" pitchFamily="-107" charset="0"/>
                <a:ea typeface="+mn-ea"/>
                <a:cs typeface="+mn-cs"/>
              </a:rPr>
              <a:t>consequence. The agent carrying out the attack is referred to as an attacker, or</a:t>
            </a:r>
          </a:p>
          <a:p>
            <a:r>
              <a:rPr lang="en-US" sz="1200" b="0" kern="1200" baseline="0" dirty="0">
                <a:solidFill>
                  <a:schemeClr val="tx1"/>
                </a:solidFill>
                <a:latin typeface="Arial" pitchFamily="-107" charset="0"/>
                <a:ea typeface="+mn-ea"/>
                <a:cs typeface="+mn-cs"/>
              </a:rPr>
              <a:t>threat agent . We can distinguish two types of attacks: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Active attack: An attempt to alter system resources or affect their operation.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Passive attack: An attempt to learn or make use of information from the</a:t>
            </a:r>
          </a:p>
          <a:p>
            <a:r>
              <a:rPr lang="en-US" sz="1200" b="0" kern="1200" baseline="0" dirty="0">
                <a:solidFill>
                  <a:schemeClr val="tx1"/>
                </a:solidFill>
                <a:latin typeface="Arial" pitchFamily="-107" charset="0"/>
                <a:ea typeface="+mn-ea"/>
                <a:cs typeface="+mn-cs"/>
              </a:rPr>
              <a:t>system that does not affect system resources.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We can also classify attacks based on the origin of the attack:</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Inside attack: Initiated by an entity inside the security perimeter (an “insider”).</a:t>
            </a:r>
          </a:p>
          <a:p>
            <a:r>
              <a:rPr lang="en-US" sz="1200" b="0" kern="1200" baseline="0" dirty="0">
                <a:solidFill>
                  <a:schemeClr val="tx1"/>
                </a:solidFill>
                <a:latin typeface="Arial" pitchFamily="-107" charset="0"/>
                <a:ea typeface="+mn-ea"/>
                <a:cs typeface="+mn-cs"/>
              </a:rPr>
              <a:t>The insider is authorized to access system resources but uses them in a way not</a:t>
            </a:r>
          </a:p>
          <a:p>
            <a:r>
              <a:rPr lang="en-US" sz="1200" b="0" kern="1200" baseline="0" dirty="0">
                <a:solidFill>
                  <a:schemeClr val="tx1"/>
                </a:solidFill>
                <a:latin typeface="Arial" pitchFamily="-107" charset="0"/>
                <a:ea typeface="+mn-ea"/>
                <a:cs typeface="+mn-cs"/>
              </a:rPr>
              <a:t>approved by those who granted the authorization.</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 Outside attack: Initiated from outside the perimeter, by an unauthorized or</a:t>
            </a:r>
          </a:p>
          <a:p>
            <a:r>
              <a:rPr lang="en-US" sz="1200" b="0" kern="1200" baseline="0" dirty="0">
                <a:solidFill>
                  <a:schemeClr val="tx1"/>
                </a:solidFill>
                <a:latin typeface="Arial" pitchFamily="-107" charset="0"/>
                <a:ea typeface="+mn-ea"/>
                <a:cs typeface="+mn-cs"/>
              </a:rPr>
              <a:t>illegitimate user of the system (an “outsider”). On the Internet, potential</a:t>
            </a:r>
          </a:p>
          <a:p>
            <a:r>
              <a:rPr lang="en-US" sz="1200" b="0" kern="1200" baseline="0" dirty="0">
                <a:solidFill>
                  <a:schemeClr val="tx1"/>
                </a:solidFill>
                <a:latin typeface="Arial" pitchFamily="-107" charset="0"/>
                <a:ea typeface="+mn-ea"/>
                <a:cs typeface="+mn-cs"/>
              </a:rPr>
              <a:t>outside attackers range from amateur pranksters to organized criminals, international</a:t>
            </a:r>
          </a:p>
          <a:p>
            <a:r>
              <a:rPr lang="en-US" sz="1200" b="0" kern="1200" baseline="0" dirty="0">
                <a:solidFill>
                  <a:schemeClr val="tx1"/>
                </a:solidFill>
                <a:latin typeface="Arial" pitchFamily="-107" charset="0"/>
                <a:ea typeface="+mn-ea"/>
                <a:cs typeface="+mn-cs"/>
              </a:rPr>
              <a:t>terrorists, and hostile governments.</a:t>
            </a:r>
            <a:endParaRPr lang="en-US" b="0" dirty="0">
              <a:latin typeface="Times New Roman" pitchFamily="-107"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90</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t>For our discussion of UNIX file access control, we first introduce several basic</a:t>
            </a:r>
          </a:p>
          <a:p>
            <a:r>
              <a:rPr lang="en-US" dirty="0"/>
              <a:t>concepts concerning UNIX files and directories.</a:t>
            </a:r>
          </a:p>
          <a:p>
            <a:endParaRPr lang="en-US" dirty="0"/>
          </a:p>
          <a:p>
            <a:r>
              <a:rPr lang="en-US" dirty="0"/>
              <a:t>All types of UNIX files are administered by the operating system by means of</a:t>
            </a:r>
          </a:p>
          <a:p>
            <a:r>
              <a:rPr lang="en-US" dirty="0" err="1"/>
              <a:t>inodes</a:t>
            </a:r>
            <a:r>
              <a:rPr lang="en-US" dirty="0"/>
              <a:t>. An </a:t>
            </a:r>
            <a:r>
              <a:rPr lang="en-US" dirty="0" err="1"/>
              <a:t>inode</a:t>
            </a:r>
            <a:r>
              <a:rPr lang="en-US" dirty="0"/>
              <a:t> (index node) is a control structure that contains the key information</a:t>
            </a:r>
          </a:p>
          <a:p>
            <a:r>
              <a:rPr lang="en-US" dirty="0"/>
              <a:t>needed by the operating system for a particular file. Several file names may be</a:t>
            </a:r>
          </a:p>
          <a:p>
            <a:r>
              <a:rPr lang="en-US" dirty="0"/>
              <a:t>associated with a single </a:t>
            </a:r>
            <a:r>
              <a:rPr lang="en-US" dirty="0" err="1"/>
              <a:t>inode</a:t>
            </a:r>
            <a:r>
              <a:rPr lang="en-US" dirty="0"/>
              <a:t>, but an active </a:t>
            </a:r>
            <a:r>
              <a:rPr lang="en-US" dirty="0" err="1"/>
              <a:t>inode</a:t>
            </a:r>
            <a:r>
              <a:rPr lang="en-US" dirty="0"/>
              <a:t> is associated with exactly one file,</a:t>
            </a:r>
          </a:p>
          <a:p>
            <a:r>
              <a:rPr lang="en-US" dirty="0"/>
              <a:t>and each file is controlled by exactly one </a:t>
            </a:r>
            <a:r>
              <a:rPr lang="en-US" dirty="0" err="1"/>
              <a:t>inode</a:t>
            </a:r>
            <a:r>
              <a:rPr lang="en-US" dirty="0"/>
              <a:t>. The attributes of the file as well as</a:t>
            </a:r>
          </a:p>
          <a:p>
            <a:r>
              <a:rPr lang="en-US" dirty="0"/>
              <a:t>its permissions and other control information are stored in the </a:t>
            </a:r>
            <a:r>
              <a:rPr lang="en-US" dirty="0" err="1"/>
              <a:t>inode</a:t>
            </a:r>
            <a:r>
              <a:rPr lang="en-US" dirty="0"/>
              <a:t>. On the disk,</a:t>
            </a:r>
          </a:p>
          <a:p>
            <a:r>
              <a:rPr lang="en-US" dirty="0"/>
              <a:t>there is an </a:t>
            </a:r>
            <a:r>
              <a:rPr lang="en-US" dirty="0" err="1"/>
              <a:t>inode</a:t>
            </a:r>
            <a:r>
              <a:rPr lang="en-US" dirty="0"/>
              <a:t> table, or </a:t>
            </a:r>
            <a:r>
              <a:rPr lang="en-US" dirty="0" err="1"/>
              <a:t>inode</a:t>
            </a:r>
            <a:r>
              <a:rPr lang="en-US" dirty="0"/>
              <a:t> list, that contains the </a:t>
            </a:r>
            <a:r>
              <a:rPr lang="en-US" dirty="0" err="1"/>
              <a:t>inodes</a:t>
            </a:r>
            <a:r>
              <a:rPr lang="en-US" dirty="0"/>
              <a:t> of all the files in the file</a:t>
            </a:r>
          </a:p>
          <a:p>
            <a:r>
              <a:rPr lang="en-US" dirty="0"/>
              <a:t>system. When a file is opened, its </a:t>
            </a:r>
            <a:r>
              <a:rPr lang="en-US" dirty="0" err="1"/>
              <a:t>inode</a:t>
            </a:r>
            <a:r>
              <a:rPr lang="en-US" dirty="0"/>
              <a:t> is brought into main memory and stored in</a:t>
            </a:r>
          </a:p>
          <a:p>
            <a:r>
              <a:rPr lang="en-US" dirty="0"/>
              <a:t>a memory-resident </a:t>
            </a:r>
            <a:r>
              <a:rPr lang="en-US" dirty="0" err="1"/>
              <a:t>inode</a:t>
            </a:r>
            <a:r>
              <a:rPr lang="en-US" dirty="0"/>
              <a:t> table.</a:t>
            </a:r>
          </a:p>
          <a:p>
            <a:endParaRPr lang="en-US" dirty="0"/>
          </a:p>
          <a:p>
            <a:r>
              <a:rPr lang="en-US" dirty="0"/>
              <a:t>Directories are structured in a hierarchical tree. Each directory can contain</a:t>
            </a:r>
          </a:p>
          <a:p>
            <a:r>
              <a:rPr lang="en-US" dirty="0"/>
              <a:t>files and/or other directories. A directory that is inside another directory is referred</a:t>
            </a:r>
          </a:p>
          <a:p>
            <a:r>
              <a:rPr lang="en-US" dirty="0"/>
              <a:t>to as a subdirectory. A directory is simply a file that contains a list of file names plus</a:t>
            </a:r>
          </a:p>
          <a:p>
            <a:r>
              <a:rPr lang="en-US" dirty="0"/>
              <a:t>pointers to associated </a:t>
            </a:r>
            <a:r>
              <a:rPr lang="en-US" dirty="0" err="1"/>
              <a:t>inodes</a:t>
            </a:r>
            <a:r>
              <a:rPr lang="en-US" dirty="0"/>
              <a:t>. Thus, associated with each directory is its own </a:t>
            </a:r>
            <a:r>
              <a:rPr lang="en-US" dirty="0" err="1"/>
              <a:t>inode</a:t>
            </a:r>
            <a:r>
              <a:rPr lang="en-US" dirty="0"/>
              <a:t>.</a:t>
            </a:r>
            <a:endParaRPr lang="en-US" dirty="0">
              <a:latin typeface="Times New Roman" pitchFamily="-110" charset="0"/>
            </a:endParaRPr>
          </a:p>
        </p:txBody>
      </p:sp>
    </p:spTree>
    <p:extLst>
      <p:ext uri="{BB962C8B-B14F-4D97-AF65-F5344CB8AC3E}">
        <p14:creationId xmlns:p14="http://schemas.microsoft.com/office/powerpoint/2010/main" val="13987864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91</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t>Most UNIX systems depend on, or at least are based on, the file access control</a:t>
            </a:r>
          </a:p>
          <a:p>
            <a:r>
              <a:rPr lang="en-US" dirty="0"/>
              <a:t>scheme introduced with the early versions of UNIX. Each UNIX user is assigned</a:t>
            </a:r>
          </a:p>
          <a:p>
            <a:r>
              <a:rPr lang="en-US" dirty="0"/>
              <a:t>a unique user identification number (user ID). A user is also a member of a primary</a:t>
            </a:r>
          </a:p>
          <a:p>
            <a:r>
              <a:rPr lang="en-US" dirty="0"/>
              <a:t>group, and possibly a number of other groups, each identified by a group ID.</a:t>
            </a:r>
          </a:p>
          <a:p>
            <a:r>
              <a:rPr lang="en-US" dirty="0"/>
              <a:t>When a file is created, it is designated as owned by a particular user and marked</a:t>
            </a:r>
          </a:p>
          <a:p>
            <a:r>
              <a:rPr lang="en-US" dirty="0"/>
              <a:t>with that user’s ID. It also belongs to a specific group, which initially is either its</a:t>
            </a:r>
          </a:p>
          <a:p>
            <a:r>
              <a:rPr lang="en-US" dirty="0"/>
              <a:t>creator’s primary group, or the group of its parent directory if that directory has</a:t>
            </a:r>
          </a:p>
          <a:p>
            <a:r>
              <a:rPr lang="en-US" dirty="0" err="1"/>
              <a:t>SetGID</a:t>
            </a:r>
            <a:r>
              <a:rPr lang="en-US" dirty="0"/>
              <a:t> permission set. Associated with each file is a set of 12 protection bits. The</a:t>
            </a:r>
          </a:p>
          <a:p>
            <a:r>
              <a:rPr lang="en-US" dirty="0"/>
              <a:t>owner ID, group ID, and protection bits are part of the file’s </a:t>
            </a:r>
            <a:r>
              <a:rPr lang="en-US" dirty="0" err="1"/>
              <a:t>inode</a:t>
            </a:r>
            <a:r>
              <a:rPr lang="en-US" dirty="0"/>
              <a:t>.</a:t>
            </a:r>
          </a:p>
          <a:p>
            <a:endParaRPr lang="en-US" dirty="0"/>
          </a:p>
          <a:p>
            <a:r>
              <a:rPr lang="en-US" dirty="0"/>
              <a:t>Nine of the protection bits specify read, write, and execute permission for the</a:t>
            </a:r>
          </a:p>
          <a:p>
            <a:r>
              <a:rPr lang="en-US" dirty="0"/>
              <a:t>owner of the file, other members of the group to which this file belongs, and all other</a:t>
            </a:r>
          </a:p>
          <a:p>
            <a:r>
              <a:rPr lang="en-US" dirty="0"/>
              <a:t>users. These form a hierarchy of owner, group, and all others, with the highest relevant</a:t>
            </a:r>
          </a:p>
          <a:p>
            <a:r>
              <a:rPr lang="en-US" dirty="0"/>
              <a:t>set of permissions being used. Figure 4.5a shows an example in which the file owner has</a:t>
            </a:r>
          </a:p>
          <a:p>
            <a:r>
              <a:rPr lang="en-US" dirty="0"/>
              <a:t>read and write access; all other members of the file’s group have read access, and users</a:t>
            </a:r>
          </a:p>
          <a:p>
            <a:r>
              <a:rPr lang="en-US" dirty="0"/>
              <a:t>outside the group have no access rights to the file. When applied to a directory, the read</a:t>
            </a:r>
          </a:p>
          <a:p>
            <a:r>
              <a:rPr lang="en-US" dirty="0"/>
              <a:t>and write bits grant the right to list and to create/rename/delete files in the directory.</a:t>
            </a:r>
          </a:p>
          <a:p>
            <a:r>
              <a:rPr lang="en-US" dirty="0"/>
              <a:t>The execute bit grants to right to descend into the directory or search it for a filename.</a:t>
            </a:r>
            <a:endParaRPr lang="en-US" dirty="0">
              <a:latin typeface="Times New Roman" pitchFamily="-110" charset="0"/>
            </a:endParaRPr>
          </a:p>
        </p:txBody>
      </p:sp>
    </p:spTree>
    <p:extLst>
      <p:ext uri="{BB962C8B-B14F-4D97-AF65-F5344CB8AC3E}">
        <p14:creationId xmlns:p14="http://schemas.microsoft.com/office/powerpoint/2010/main" val="28281261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92</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The remaining three bits define special additional behavior for files or directories.</a:t>
            </a:r>
          </a:p>
          <a:p>
            <a:r>
              <a:rPr lang="en-US" dirty="0"/>
              <a:t>Two of these are the “set user ID” (</a:t>
            </a:r>
            <a:r>
              <a:rPr lang="en-US" dirty="0" err="1"/>
              <a:t>SetUID</a:t>
            </a:r>
            <a:r>
              <a:rPr lang="en-US" dirty="0"/>
              <a:t>)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a:t>
            </a:r>
            <a:r>
              <a:rPr lang="en-US" dirty="0" err="1"/>
              <a:t>SetUID</a:t>
            </a:r>
            <a:r>
              <a:rPr lang="en-US" dirty="0"/>
              <a:t>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a:t>
            </a:r>
            <a:r>
              <a:rPr lang="en-US" dirty="0" err="1"/>
              <a:t>superuser</a:t>
            </a:r>
            <a:r>
              <a:rPr lang="en-US" dirty="0"/>
              <a:t>.” The </a:t>
            </a:r>
            <a:r>
              <a:rPr lang="en-US" dirty="0" err="1"/>
              <a:t>superuser</a:t>
            </a:r>
            <a:r>
              <a:rPr lang="en-US" dirty="0"/>
              <a:t> is</a:t>
            </a:r>
          </a:p>
          <a:p>
            <a:r>
              <a:rPr lang="en-US" dirty="0"/>
              <a:t>exempt from the usual file access control constraints and has </a:t>
            </a:r>
            <a:r>
              <a:rPr lang="en-US" dirty="0" err="1"/>
              <a:t>systemwide</a:t>
            </a:r>
            <a:r>
              <a:rPr lang="en-US" dirty="0"/>
              <a:t> access.</a:t>
            </a:r>
          </a:p>
          <a:p>
            <a:r>
              <a:rPr lang="en-US" dirty="0"/>
              <a:t>Any program that is owned by, and </a:t>
            </a:r>
            <a:r>
              <a:rPr lang="en-US" dirty="0" err="1"/>
              <a:t>SetUID</a:t>
            </a:r>
            <a:r>
              <a:rPr lang="en-US" dirty="0"/>
              <a:t> to, the “</a:t>
            </a:r>
            <a:r>
              <a:rPr lang="en-US" dirty="0" err="1"/>
              <a:t>superuser</a:t>
            </a:r>
            <a:r>
              <a:rPr lang="en-US" dirty="0"/>
              <a:t>” potentially grants</a:t>
            </a:r>
          </a:p>
          <a:p>
            <a:r>
              <a:rPr lang="en-US" dirty="0"/>
              <a:t>unrestricted access to the system to any user executing that program. Hence great</a:t>
            </a:r>
          </a:p>
          <a:p>
            <a:r>
              <a:rPr lang="en-US" dirty="0"/>
              <a:t>care is needed when writing such programs.</a:t>
            </a:r>
          </a:p>
          <a:p>
            <a:endParaRPr lang="en-US" dirty="0"/>
          </a:p>
          <a:p>
            <a:r>
              <a:rPr lang="en-US" dirty="0"/>
              <a:t>This access scheme is adequate when file access requirements align with users</a:t>
            </a:r>
          </a:p>
          <a:p>
            <a:r>
              <a:rPr lang="en-US" dirty="0"/>
              <a:t>and a modest number of groups of users. For example, suppose a user wants to give</a:t>
            </a:r>
          </a:p>
          <a:p>
            <a:r>
              <a:rPr lang="en-US" dirty="0"/>
              <a:t>read access for file X to users A and B and read access for file Y to users B and C. We</a:t>
            </a:r>
          </a:p>
          <a:p>
            <a:r>
              <a:rPr lang="en-US" dirty="0"/>
              <a:t>would need at least two user groups, and user B would need to belong to both groups</a:t>
            </a:r>
          </a:p>
          <a:p>
            <a:r>
              <a:rPr lang="en-US" dirty="0"/>
              <a:t>in order to access the two files. However, if there are a large number of different</a:t>
            </a:r>
          </a:p>
          <a:p>
            <a:r>
              <a:rPr lang="en-US" dirty="0"/>
              <a:t>groupings of users requiring a range of access rights to different files, then a very large</a:t>
            </a:r>
          </a:p>
          <a:p>
            <a:r>
              <a:rPr lang="en-US" dirty="0"/>
              <a:t>number of groups may be needed to provide this. This rapidly becomes unwieldy and</a:t>
            </a:r>
          </a:p>
          <a:p>
            <a:r>
              <a:rPr lang="en-US" dirty="0"/>
              <a:t>difficult to manage, even if possible at all. One way to overcome this problem is to use</a:t>
            </a:r>
          </a:p>
          <a:p>
            <a:r>
              <a:rPr lang="en-US" dirty="0"/>
              <a:t>access control lists, which are provided in most modern UNIX systems.</a:t>
            </a:r>
          </a:p>
          <a:p>
            <a:endParaRPr lang="en-US" dirty="0"/>
          </a:p>
          <a:p>
            <a:r>
              <a:rPr lang="en-US" dirty="0"/>
              <a:t>A final point to note is that the traditional UNIX file access control scheme</a:t>
            </a:r>
          </a:p>
          <a:p>
            <a:r>
              <a:rPr lang="en-US" dirty="0"/>
              <a:t>implements a simple protection domain structure. A domain is associated with the</a:t>
            </a:r>
          </a:p>
          <a:p>
            <a:r>
              <a:rPr lang="en-US" dirty="0"/>
              <a:t>user, and switching the domain corresponds to changing the user ID temporarily.</a:t>
            </a:r>
            <a:endParaRPr lang="en-US" dirty="0">
              <a:latin typeface="Times New Roman" pitchFamily="-110" charset="0"/>
            </a:endParaRPr>
          </a:p>
        </p:txBody>
      </p:sp>
    </p:spTree>
    <p:extLst>
      <p:ext uri="{BB962C8B-B14F-4D97-AF65-F5344CB8AC3E}">
        <p14:creationId xmlns:p14="http://schemas.microsoft.com/office/powerpoint/2010/main" val="712778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93</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t>Many modern UNIX and UNIX-based operating systems support access control</a:t>
            </a:r>
          </a:p>
          <a:p>
            <a:r>
              <a:rPr lang="en-US" dirty="0"/>
              <a:t>lists, including FreeBSD, </a:t>
            </a:r>
            <a:r>
              <a:rPr lang="en-US" dirty="0" err="1"/>
              <a:t>OpenBSD</a:t>
            </a:r>
            <a:r>
              <a:rPr lang="en-US" dirty="0"/>
              <a:t>, Linux, and Solaris. In this section, we describe</a:t>
            </a:r>
          </a:p>
          <a:p>
            <a:r>
              <a:rPr lang="en-US" dirty="0"/>
              <a:t>FreeBSD, but other implementations have essentially the same features and interface.</a:t>
            </a:r>
          </a:p>
          <a:p>
            <a:r>
              <a:rPr lang="en-US" dirty="0"/>
              <a:t>The feature is referred to as extended access control list, while the traditional</a:t>
            </a:r>
          </a:p>
          <a:p>
            <a:r>
              <a:rPr lang="en-US" dirty="0"/>
              <a:t>UNIX approach is referred to as minimal access control list.</a:t>
            </a:r>
          </a:p>
          <a:p>
            <a:endParaRPr lang="en-US" dirty="0"/>
          </a:p>
          <a:p>
            <a:r>
              <a:rPr lang="en-US" dirty="0"/>
              <a:t>FreeBSD allows the administrator to assign a list of UNIX user IDs and groups</a:t>
            </a:r>
          </a:p>
          <a:p>
            <a:r>
              <a:rPr lang="en-US" dirty="0"/>
              <a:t>to a file by using the </a:t>
            </a:r>
            <a:r>
              <a:rPr lang="en-US" dirty="0" err="1"/>
              <a:t>setfacl</a:t>
            </a:r>
            <a:r>
              <a:rPr lang="en-US" dirty="0"/>
              <a:t> command. Any number of users and groups can be</a:t>
            </a:r>
          </a:p>
          <a:p>
            <a:r>
              <a:rPr lang="en-US" dirty="0"/>
              <a:t>associated with a file, each with three protection bits (read, write, execute), offering a</a:t>
            </a:r>
          </a:p>
          <a:p>
            <a:r>
              <a:rPr lang="en-US" dirty="0"/>
              <a:t>flexible mechanism for assigning access rights. A file need not have an ACL but may be</a:t>
            </a:r>
          </a:p>
          <a:p>
            <a:r>
              <a:rPr lang="en-US" dirty="0"/>
              <a:t>protected solely by the traditional UNIX file access mechanism. Free BSD files include</a:t>
            </a:r>
          </a:p>
          <a:p>
            <a:r>
              <a:rPr lang="en-US" dirty="0"/>
              <a:t>an additional protection bit that indicates whether the file has an extended ACL.</a:t>
            </a:r>
          </a:p>
          <a:p>
            <a:endParaRPr lang="en-US" dirty="0"/>
          </a:p>
        </p:txBody>
      </p:sp>
    </p:spTree>
    <p:extLst>
      <p:ext uri="{BB962C8B-B14F-4D97-AF65-F5344CB8AC3E}">
        <p14:creationId xmlns:p14="http://schemas.microsoft.com/office/powerpoint/2010/main" val="23716120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FreeBSD and most UNIX implementations that support extended ACLs use</a:t>
            </a:r>
          </a:p>
          <a:p>
            <a:r>
              <a:rPr lang="en-US" b="0" dirty="0"/>
              <a:t>the following strategy (e.g., Figure 4.5b):</a:t>
            </a:r>
          </a:p>
          <a:p>
            <a:endParaRPr lang="en-US" b="0" dirty="0"/>
          </a:p>
          <a:p>
            <a:r>
              <a:rPr lang="en-US" b="0" dirty="0"/>
              <a:t>1. The owner class and other class entries in the 9-bit permission field have the</a:t>
            </a:r>
          </a:p>
          <a:p>
            <a:r>
              <a:rPr lang="en-US" b="0" dirty="0"/>
              <a:t>same meaning as in the minimal ACL case.</a:t>
            </a:r>
          </a:p>
          <a:p>
            <a:endParaRPr lang="en-US" b="0" dirty="0"/>
          </a:p>
          <a:p>
            <a:r>
              <a:rPr lang="en-US" b="0" dirty="0"/>
              <a:t>2. The group class entry specifies the permissions for the owner group for this file.</a:t>
            </a:r>
          </a:p>
          <a:p>
            <a:r>
              <a:rPr lang="en-US" b="0" dirty="0"/>
              <a:t>These permissions represent the maximum permissions that can be assigned to</a:t>
            </a:r>
          </a:p>
          <a:p>
            <a:r>
              <a:rPr lang="en-US" b="0" dirty="0"/>
              <a:t>named users or named groups, other than the owning user. In this latter role, the</a:t>
            </a:r>
          </a:p>
          <a:p>
            <a:r>
              <a:rPr lang="en-US" b="0" dirty="0"/>
              <a:t>group class entry functions as a mask.</a:t>
            </a:r>
          </a:p>
          <a:p>
            <a:endParaRPr lang="en-US" b="0" dirty="0"/>
          </a:p>
          <a:p>
            <a:r>
              <a:rPr lang="en-US" b="0" dirty="0"/>
              <a:t>3. Additional named users and named groups may be associated with the file,</a:t>
            </a:r>
          </a:p>
          <a:p>
            <a:r>
              <a:rPr lang="en-US" b="0" dirty="0"/>
              <a:t>each with a 3-bit permission field. The permissions listed for a named user or</a:t>
            </a:r>
          </a:p>
          <a:p>
            <a:r>
              <a:rPr lang="en-US" b="0" dirty="0"/>
              <a:t>named group are compared to the mask field. Any permission for the named</a:t>
            </a:r>
          </a:p>
          <a:p>
            <a:r>
              <a:rPr lang="en-US" b="0" dirty="0"/>
              <a:t>user or named group that is not present in the mask field is disallowed.</a:t>
            </a:r>
          </a:p>
          <a:p>
            <a:endParaRPr lang="en-US" b="0" dirty="0"/>
          </a:p>
          <a:p>
            <a:r>
              <a:rPr lang="en-US" b="0" dirty="0"/>
              <a:t>When a process requests access to a file system object, two steps are per formed.</a:t>
            </a:r>
          </a:p>
          <a:p>
            <a:r>
              <a:rPr lang="en-US" b="0" dirty="0"/>
              <a:t>Step 1 selects the ACL entry that most closely matches the requesting process. The ACL</a:t>
            </a:r>
          </a:p>
          <a:p>
            <a:r>
              <a:rPr lang="en-US" b="0" dirty="0"/>
              <a:t>entries are looked at in the following order: owner, named users, (owning or named)</a:t>
            </a:r>
          </a:p>
          <a:p>
            <a:r>
              <a:rPr lang="en-US" b="0" dirty="0"/>
              <a:t>groups, others. Only a single entry determines access. Step 2 checks if the matching entry</a:t>
            </a:r>
          </a:p>
          <a:p>
            <a:r>
              <a:rPr lang="en-US" b="0" dirty="0"/>
              <a:t>contains sufficient permissions. A process can be a member in more than one group; so</a:t>
            </a:r>
          </a:p>
          <a:p>
            <a:r>
              <a:rPr lang="en-US" b="0" dirty="0"/>
              <a:t>more than one group entry can match. If any of these matching group entries contain the</a:t>
            </a:r>
          </a:p>
          <a:p>
            <a:r>
              <a:rPr lang="en-US" b="0" dirty="0"/>
              <a:t>requested permissions, one that contains the requested permissions is picked (the result</a:t>
            </a:r>
          </a:p>
          <a:p>
            <a:r>
              <a:rPr lang="en-US" b="0" dirty="0"/>
              <a:t>is the same no matter which entry is picked). If none of the matching group entries contains</a:t>
            </a:r>
          </a:p>
          <a:p>
            <a:r>
              <a:rPr lang="en-US" b="0" dirty="0"/>
              <a:t>the requested permissions, access will be denied no matter which entry is picked.</a:t>
            </a:r>
            <a:endParaRPr lang="en-US" b="0" dirty="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94</a:t>
            </a:fld>
            <a:endParaRPr lang="en-AU" dirty="0"/>
          </a:p>
        </p:txBody>
      </p:sp>
    </p:spTree>
    <p:extLst>
      <p:ext uri="{BB962C8B-B14F-4D97-AF65-F5344CB8AC3E}">
        <p14:creationId xmlns:p14="http://schemas.microsoft.com/office/powerpoint/2010/main" val="20975312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95</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t>Traditional DAC systems define the access rights of individual users and groups</a:t>
            </a:r>
          </a:p>
          <a:p>
            <a:r>
              <a:rPr lang="en-US" dirty="0"/>
              <a:t>of users. In contrast, RBAC is based on the roles that users assume in a system</a:t>
            </a:r>
          </a:p>
          <a:p>
            <a:r>
              <a:rPr lang="en-US" dirty="0"/>
              <a:t>rather than the user’s identity. Typically, RBAC models define a role as a job function</a:t>
            </a:r>
          </a:p>
          <a:p>
            <a:r>
              <a:rPr lang="en-US" dirty="0"/>
              <a:t>within an organization. RBAC systems assign access rights to roles instead of</a:t>
            </a:r>
          </a:p>
          <a:p>
            <a:r>
              <a:rPr lang="en-US" dirty="0"/>
              <a:t>individual users. In turn, users are assigned to different roles, either statically or</a:t>
            </a:r>
          </a:p>
          <a:p>
            <a:r>
              <a:rPr lang="en-US" dirty="0"/>
              <a:t>dynamically, according to their responsibilities.</a:t>
            </a:r>
          </a:p>
          <a:p>
            <a:endParaRPr lang="en-US" dirty="0"/>
          </a:p>
          <a:p>
            <a:r>
              <a:rPr lang="en-US" dirty="0"/>
              <a:t>RBAC now enjoys widespread commercial use and remains an area of active</a:t>
            </a:r>
          </a:p>
          <a:p>
            <a:r>
              <a:rPr lang="en-US" dirty="0"/>
              <a:t>research. The National Institute of Standards and Technology (NIST) has issued a</a:t>
            </a:r>
          </a:p>
          <a:p>
            <a:r>
              <a:rPr lang="en-US" dirty="0"/>
              <a:t>standard, </a:t>
            </a:r>
            <a:r>
              <a:rPr lang="en-US" i="1" dirty="0"/>
              <a:t>Security Requirements for Cryptographic Modules (FIPS PUB 140-3, September</a:t>
            </a:r>
            <a:r>
              <a:rPr lang="en-US" i="1" baseline="0" dirty="0"/>
              <a:t> 2009</a:t>
            </a:r>
            <a:r>
              <a:rPr lang="en-US" dirty="0"/>
              <a:t>), </a:t>
            </a:r>
          </a:p>
          <a:p>
            <a:r>
              <a:rPr lang="en-US" dirty="0"/>
              <a:t>that requires support for access control and administration through roles.</a:t>
            </a:r>
          </a:p>
          <a:p>
            <a:endParaRPr lang="en-US" dirty="0"/>
          </a:p>
          <a:p>
            <a:r>
              <a:rPr lang="en-US" dirty="0"/>
              <a:t>The relationship of users to roles is many to many, as is the relationship of</a:t>
            </a:r>
          </a:p>
          <a:p>
            <a:r>
              <a:rPr lang="en-US" dirty="0"/>
              <a:t>roles to resources, or system objects (Figure 4.6). The set of users changes, in some</a:t>
            </a:r>
          </a:p>
          <a:p>
            <a:r>
              <a:rPr lang="en-US" dirty="0"/>
              <a:t>environments frequently, and the assignment of a user to one or more roles may</a:t>
            </a:r>
          </a:p>
          <a:p>
            <a:r>
              <a:rPr lang="en-US" dirty="0"/>
              <a:t>also be dynamic. The set of roles in the system in most environments is relatively</a:t>
            </a:r>
          </a:p>
          <a:p>
            <a:r>
              <a:rPr lang="en-US" dirty="0"/>
              <a:t>static, with only occasional additions or deletions. Each role will have specific access</a:t>
            </a:r>
          </a:p>
          <a:p>
            <a:r>
              <a:rPr lang="en-US" dirty="0"/>
              <a:t>rights to one or more resources. The set of resources and the specific access rights</a:t>
            </a:r>
          </a:p>
          <a:p>
            <a:r>
              <a:rPr lang="en-US" dirty="0"/>
              <a:t>associated with a particular role are also likely to change infrequently.</a:t>
            </a:r>
            <a:endParaRPr lang="en-US" dirty="0">
              <a:latin typeface="Times New Roman" pitchFamily="-110" charset="0"/>
            </a:endParaRPr>
          </a:p>
        </p:txBody>
      </p:sp>
    </p:spTree>
    <p:extLst>
      <p:ext uri="{BB962C8B-B14F-4D97-AF65-F5344CB8AC3E}">
        <p14:creationId xmlns:p14="http://schemas.microsoft.com/office/powerpoint/2010/main" val="13877555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96</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t>We can use the access matrix representation to depict the key elements of an</a:t>
            </a:r>
          </a:p>
          <a:p>
            <a:r>
              <a:rPr lang="en-US" dirty="0"/>
              <a:t>RBAC system in simple terms, as shown in Figure 4.7. The upper matrix relates</a:t>
            </a:r>
          </a:p>
          <a:p>
            <a:r>
              <a:rPr lang="en-US" dirty="0"/>
              <a:t>individual users to roles. Typically there are many more users than roles. Each matrix</a:t>
            </a:r>
          </a:p>
          <a:p>
            <a:r>
              <a:rPr lang="en-US" dirty="0"/>
              <a:t>entry is either blank or marked, the latter indicating that this user is assigned to this</a:t>
            </a:r>
          </a:p>
          <a:p>
            <a:r>
              <a:rPr lang="en-US" dirty="0"/>
              <a:t>role. Note that a single user may be assigned multiple roles (more than one mark in a</a:t>
            </a:r>
          </a:p>
          <a:p>
            <a:r>
              <a:rPr lang="en-US" dirty="0"/>
              <a:t>row) and that multiple users may be assigned to a single role (more than one mark in</a:t>
            </a:r>
          </a:p>
          <a:p>
            <a:r>
              <a:rPr lang="en-US" dirty="0"/>
              <a:t>a column). The lower matrix has the same structure as the DAC access control matrix,</a:t>
            </a:r>
          </a:p>
          <a:p>
            <a:r>
              <a:rPr lang="en-US" dirty="0"/>
              <a:t>with roles as subjects. Typically, there are few roles and many objects, or resources.</a:t>
            </a:r>
          </a:p>
          <a:p>
            <a:r>
              <a:rPr lang="en-US" dirty="0"/>
              <a:t>In this matrix the entries are the specific access rights enjoyed by the roles. Note that a</a:t>
            </a:r>
          </a:p>
          <a:p>
            <a:r>
              <a:rPr lang="en-US" dirty="0"/>
              <a:t>role can be treated as an object, allowing the definition of role hierarchies.</a:t>
            </a:r>
          </a:p>
          <a:p>
            <a:endParaRPr lang="en-US" dirty="0"/>
          </a:p>
          <a:p>
            <a:r>
              <a:rPr lang="en-US" dirty="0"/>
              <a:t>RBAC lends itself to an effective implementation of the principle of least</a:t>
            </a:r>
          </a:p>
          <a:p>
            <a:r>
              <a:rPr lang="en-US" dirty="0"/>
              <a:t>privilege, referred to in Chapter</a:t>
            </a:r>
            <a:r>
              <a:rPr lang="en-US" baseline="0" dirty="0"/>
              <a:t> </a:t>
            </a:r>
            <a:r>
              <a:rPr lang="en-US" dirty="0"/>
              <a:t>1. Each role should contain the minimum set of</a:t>
            </a:r>
          </a:p>
          <a:p>
            <a:r>
              <a:rPr lang="en-US" dirty="0"/>
              <a:t>access rights needed for that role. A user is assigned to a role that enables him or her</a:t>
            </a:r>
          </a:p>
          <a:p>
            <a:r>
              <a:rPr lang="en-US" dirty="0"/>
              <a:t>to perform only what is required for that role. Multiple users assigned to the same</a:t>
            </a:r>
          </a:p>
          <a:p>
            <a:r>
              <a:rPr lang="en-US" dirty="0"/>
              <a:t>role, enjoy the same minimal set of access rights.</a:t>
            </a:r>
            <a:endParaRPr lang="en-US" dirty="0">
              <a:latin typeface="Times New Roman" pitchFamily="-110" charset="0"/>
            </a:endParaRPr>
          </a:p>
        </p:txBody>
      </p:sp>
    </p:spTree>
    <p:extLst>
      <p:ext uri="{BB962C8B-B14F-4D97-AF65-F5344CB8AC3E}">
        <p14:creationId xmlns:p14="http://schemas.microsoft.com/office/powerpoint/2010/main" val="3600154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97</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a:t>A variety of functions and services can be included under the general RBAC</a:t>
            </a:r>
          </a:p>
          <a:p>
            <a:r>
              <a:rPr lang="en-US" b="0" dirty="0"/>
              <a:t>approach. To clarify the various aspects of RBAC, it is useful to define a set of</a:t>
            </a:r>
          </a:p>
          <a:p>
            <a:r>
              <a:rPr lang="en-US" b="0" dirty="0"/>
              <a:t>abstract models of RBAC functionality.</a:t>
            </a:r>
          </a:p>
          <a:p>
            <a:endParaRPr lang="en-US" b="0" dirty="0"/>
          </a:p>
          <a:p>
            <a:r>
              <a:rPr lang="en-US" b="0" dirty="0"/>
              <a:t>[SAND96] defines a family of reference models that has served as the basis</a:t>
            </a:r>
          </a:p>
          <a:p>
            <a:r>
              <a:rPr lang="en-US" b="0" dirty="0"/>
              <a:t>for ongoing standardization efforts. This family consists of four models that are</a:t>
            </a:r>
          </a:p>
          <a:p>
            <a:r>
              <a:rPr lang="en-US" b="0" dirty="0"/>
              <a:t>related to each other as shown in Figure 4.8a. and Table 4.3. RBAC</a:t>
            </a:r>
            <a:r>
              <a:rPr lang="en-US" b="0" baseline="-25000" dirty="0"/>
              <a:t>0</a:t>
            </a:r>
            <a:r>
              <a:rPr lang="en-US" b="0" dirty="0"/>
              <a:t> contains the</a:t>
            </a:r>
          </a:p>
          <a:p>
            <a:r>
              <a:rPr lang="en-US" b="0" dirty="0"/>
              <a:t>minimum functionality for an RBAC system. RBAC</a:t>
            </a:r>
            <a:r>
              <a:rPr lang="en-US" b="0" baseline="-25000" dirty="0"/>
              <a:t>1</a:t>
            </a:r>
            <a:r>
              <a:rPr lang="en-US" b="0" dirty="0"/>
              <a:t> includes the RBAC</a:t>
            </a:r>
            <a:r>
              <a:rPr lang="en-US" b="0" baseline="-25000" dirty="0"/>
              <a:t>0</a:t>
            </a:r>
            <a:r>
              <a:rPr lang="en-US" b="0" dirty="0"/>
              <a:t> functionality</a:t>
            </a:r>
          </a:p>
          <a:p>
            <a:r>
              <a:rPr lang="en-US" b="0" dirty="0"/>
              <a:t>and adds role hierarchies, which enable one role to inherit permissions</a:t>
            </a:r>
          </a:p>
          <a:p>
            <a:r>
              <a:rPr lang="en-US" b="0" dirty="0"/>
              <a:t>from another role. RBAC</a:t>
            </a:r>
            <a:r>
              <a:rPr lang="en-US" b="0" baseline="-25000" dirty="0"/>
              <a:t>2</a:t>
            </a:r>
            <a:r>
              <a:rPr lang="en-US" b="0" dirty="0"/>
              <a:t> includes RBAC</a:t>
            </a:r>
            <a:r>
              <a:rPr lang="en-US" b="0" baseline="-25000" dirty="0"/>
              <a:t>0</a:t>
            </a:r>
            <a:r>
              <a:rPr lang="en-US" b="0" dirty="0"/>
              <a:t> and adds constraints, which restrict</a:t>
            </a:r>
          </a:p>
          <a:p>
            <a:r>
              <a:rPr lang="en-US" b="0" dirty="0"/>
              <a:t>the ways in which the components of a RBAC system may be configured. RBAC</a:t>
            </a:r>
            <a:r>
              <a:rPr lang="en-US" b="0" baseline="-25000" dirty="0"/>
              <a:t>3</a:t>
            </a:r>
          </a:p>
          <a:p>
            <a:r>
              <a:rPr lang="en-US" b="0" dirty="0"/>
              <a:t>contains the functionality of RBAC</a:t>
            </a:r>
            <a:r>
              <a:rPr lang="en-US" b="0" baseline="-25000" dirty="0"/>
              <a:t>0</a:t>
            </a:r>
            <a:r>
              <a:rPr lang="en-US" b="0" dirty="0"/>
              <a:t>, RBAC</a:t>
            </a:r>
            <a:r>
              <a:rPr lang="en-US" b="0" baseline="-25000" dirty="0"/>
              <a:t>1</a:t>
            </a:r>
            <a:r>
              <a:rPr lang="en-US" b="0" dirty="0"/>
              <a:t>, and RBAC</a:t>
            </a:r>
            <a:r>
              <a:rPr lang="en-US" b="0" baseline="-25000" dirty="0"/>
              <a:t>2</a:t>
            </a:r>
            <a:r>
              <a:rPr lang="en-US" b="0" dirty="0"/>
              <a:t>.</a:t>
            </a:r>
          </a:p>
          <a:p>
            <a:endParaRPr lang="en-US" b="0" dirty="0"/>
          </a:p>
          <a:p>
            <a:r>
              <a:rPr lang="en-US" b="0" dirty="0"/>
              <a:t>Base Model—RBAC</a:t>
            </a:r>
            <a:r>
              <a:rPr lang="en-US" b="0" baseline="-25000" dirty="0"/>
              <a:t>0</a:t>
            </a:r>
            <a:r>
              <a:rPr lang="en-US" b="0" dirty="0"/>
              <a:t> Figure 4.9b, without the role hierarchy and constraints,</a:t>
            </a:r>
          </a:p>
          <a:p>
            <a:r>
              <a:rPr lang="en-US" b="0" dirty="0"/>
              <a:t>contains the four types of entities in an RBAC</a:t>
            </a:r>
            <a:r>
              <a:rPr lang="en-US" b="0" baseline="-25000" dirty="0"/>
              <a:t>0</a:t>
            </a:r>
            <a:r>
              <a:rPr lang="en-US" b="0" dirty="0"/>
              <a:t> system:</a:t>
            </a:r>
          </a:p>
          <a:p>
            <a:endParaRPr lang="en-US" b="0" dirty="0"/>
          </a:p>
          <a:p>
            <a:r>
              <a:rPr lang="en-US" b="0" dirty="0"/>
              <a:t>• User: An individual that has access to this computer system. Each individual</a:t>
            </a:r>
          </a:p>
          <a:p>
            <a:r>
              <a:rPr lang="en-US" b="0" dirty="0"/>
              <a:t>has an associated user ID.</a:t>
            </a:r>
          </a:p>
          <a:p>
            <a:endParaRPr lang="en-US" b="0" dirty="0"/>
          </a:p>
          <a:p>
            <a:r>
              <a:rPr lang="en-US" b="0" dirty="0"/>
              <a:t>Role: A named job function within the organization that controls this computer</a:t>
            </a:r>
          </a:p>
          <a:p>
            <a:r>
              <a:rPr lang="en-US" b="0" dirty="0"/>
              <a:t>system. Typically, associated with each role is a description of the authority and</a:t>
            </a:r>
          </a:p>
          <a:p>
            <a:r>
              <a:rPr lang="en-US" b="0" dirty="0"/>
              <a:t>responsibility conferred on this role, and on any user who assumes this role.</a:t>
            </a:r>
          </a:p>
          <a:p>
            <a:endParaRPr lang="en-US" b="0" dirty="0"/>
          </a:p>
          <a:p>
            <a:r>
              <a:rPr lang="en-US" b="0" dirty="0"/>
              <a:t>• Permission: An approval of a particular mode of access to one or more objects.</a:t>
            </a:r>
          </a:p>
          <a:p>
            <a:r>
              <a:rPr lang="en-US" b="0" dirty="0"/>
              <a:t>Equivalent terms are </a:t>
            </a:r>
            <a:r>
              <a:rPr lang="en-US" b="0" i="1" dirty="0"/>
              <a:t>access right, privilege, and authorization.</a:t>
            </a:r>
          </a:p>
          <a:p>
            <a:endParaRPr lang="en-US" b="0" dirty="0"/>
          </a:p>
          <a:p>
            <a:r>
              <a:rPr lang="en-US" b="0" dirty="0"/>
              <a:t>• Session: A mapping between a user and an activated subset of the set of roles</a:t>
            </a:r>
          </a:p>
          <a:p>
            <a:r>
              <a:rPr lang="en-US" b="0" dirty="0"/>
              <a:t>to which the user is assigned.</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a:latin typeface="Times New Roman" pitchFamily="-110" charset="0"/>
            </a:endParaRPr>
          </a:p>
        </p:txBody>
      </p:sp>
    </p:spTree>
    <p:extLst>
      <p:ext uri="{BB962C8B-B14F-4D97-AF65-F5344CB8AC3E}">
        <p14:creationId xmlns:p14="http://schemas.microsoft.com/office/powerpoint/2010/main" val="11164559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Scope RBAC Models.</a:t>
            </a:r>
          </a:p>
          <a:p>
            <a:pPr>
              <a:defRPr/>
            </a:pPr>
            <a:endParaRPr lang="en-US" dirty="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98</a:t>
            </a:fld>
            <a:endParaRPr lang="en-AU"/>
          </a:p>
        </p:txBody>
      </p:sp>
    </p:spTree>
    <p:extLst>
      <p:ext uri="{BB962C8B-B14F-4D97-AF65-F5344CB8AC3E}">
        <p14:creationId xmlns:p14="http://schemas.microsoft.com/office/powerpoint/2010/main" val="375111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Role hierarchies provide a means of reflecting</a:t>
            </a:r>
          </a:p>
          <a:p>
            <a:pPr>
              <a:defRPr/>
            </a:pPr>
            <a:r>
              <a:rPr lang="en-US" dirty="0"/>
              <a:t>the hierarchical structure of roles in an organization. Typically, job functions with</a:t>
            </a:r>
          </a:p>
          <a:p>
            <a:pPr>
              <a:defRPr/>
            </a:pPr>
            <a:r>
              <a:rPr lang="en-US" dirty="0"/>
              <a:t>greater responsibility have greater authority to access resources. A subordinate job</a:t>
            </a:r>
          </a:p>
          <a:p>
            <a:pPr>
              <a:defRPr/>
            </a:pPr>
            <a:r>
              <a:rPr lang="en-US" dirty="0"/>
              <a:t>function may have a subset of the access rights of the superior job function. Role</a:t>
            </a:r>
          </a:p>
          <a:p>
            <a:pPr>
              <a:defRPr/>
            </a:pPr>
            <a:r>
              <a:rPr lang="en-US" dirty="0"/>
              <a:t>hierarchies make use of the concept of inheritance to enable one role to implicitly</a:t>
            </a:r>
          </a:p>
          <a:p>
            <a:pPr>
              <a:defRPr/>
            </a:pPr>
            <a:r>
              <a:rPr lang="en-US" dirty="0"/>
              <a:t>include access rights associated with a subordinate role.</a:t>
            </a:r>
          </a:p>
          <a:p>
            <a:pPr>
              <a:defRPr/>
            </a:pPr>
            <a:endParaRPr lang="en-US" dirty="0"/>
          </a:p>
          <a:p>
            <a:pPr>
              <a:defRPr/>
            </a:pPr>
            <a:r>
              <a:rPr lang="en-US" dirty="0"/>
              <a:t>Figure 4.9 is an example of a diagram of a role hierarchy. By convention, subordinate</a:t>
            </a:r>
          </a:p>
          <a:p>
            <a:pPr>
              <a:defRPr/>
            </a:pPr>
            <a:r>
              <a:rPr lang="en-US" dirty="0"/>
              <a:t>roles are lower in the diagram. A line between two roles implies that the</a:t>
            </a:r>
          </a:p>
          <a:p>
            <a:pPr>
              <a:defRPr/>
            </a:pPr>
            <a:r>
              <a:rPr lang="en-US" dirty="0"/>
              <a:t>upper role includes all of the access rights of the lower role, as well as other access</a:t>
            </a:r>
          </a:p>
          <a:p>
            <a:pPr>
              <a:defRPr/>
            </a:pPr>
            <a:r>
              <a:rPr lang="en-US" dirty="0"/>
              <a:t>rights not available to the lower role. One role can inherit access rights from multiple</a:t>
            </a:r>
          </a:p>
          <a:p>
            <a:pPr>
              <a:defRPr/>
            </a:pPr>
            <a:r>
              <a:rPr lang="en-US" dirty="0"/>
              <a:t>subordinate roles. For example, in Figure 4.9, the Project Lead role includes all of</a:t>
            </a:r>
          </a:p>
          <a:p>
            <a:pPr>
              <a:defRPr/>
            </a:pPr>
            <a:r>
              <a:rPr lang="en-US" dirty="0"/>
              <a:t>the access rights of the Production Engineer role and of the Quality Engineer role.</a:t>
            </a:r>
          </a:p>
          <a:p>
            <a:pPr>
              <a:defRPr/>
            </a:pPr>
            <a:r>
              <a:rPr lang="en-US" dirty="0"/>
              <a:t>More than one role can inherit from the same subordinate role. For example, both</a:t>
            </a:r>
          </a:p>
          <a:p>
            <a:pPr>
              <a:defRPr/>
            </a:pPr>
            <a:r>
              <a:rPr lang="en-US" dirty="0"/>
              <a:t>the Production Engineer role and the Quality Engineer role include all of the access</a:t>
            </a:r>
          </a:p>
          <a:p>
            <a:pPr>
              <a:defRPr/>
            </a:pPr>
            <a:r>
              <a:rPr lang="en-US" dirty="0"/>
              <a:t>rights of the Engineer role. Additional access rights are also assigned to the Production</a:t>
            </a:r>
          </a:p>
          <a:p>
            <a:pPr>
              <a:defRPr/>
            </a:pPr>
            <a:r>
              <a:rPr lang="en-US" dirty="0"/>
              <a:t>Engineer Role and a different set of additional access rights are assigned to the</a:t>
            </a:r>
          </a:p>
          <a:p>
            <a:pPr>
              <a:defRPr/>
            </a:pPr>
            <a:r>
              <a:rPr lang="en-US" dirty="0"/>
              <a:t>Quality Engineer role. Thus, these two roles have overlapping access rights, namely</a:t>
            </a:r>
          </a:p>
          <a:p>
            <a:pPr>
              <a:defRPr/>
            </a:pPr>
            <a:r>
              <a:rPr lang="en-US" dirty="0"/>
              <a:t>the access rights they share with the Engineer role.</a:t>
            </a:r>
          </a:p>
          <a:p>
            <a:pPr>
              <a:defRPr/>
            </a:pPr>
            <a:endParaRPr lang="en-US" dirty="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99</a:t>
            </a:fld>
            <a:endParaRPr lang="en-AU"/>
          </a:p>
        </p:txBody>
      </p:sp>
    </p:spTree>
    <p:extLst>
      <p:ext uri="{BB962C8B-B14F-4D97-AF65-F5344CB8AC3E}">
        <p14:creationId xmlns:p14="http://schemas.microsoft.com/office/powerpoint/2010/main" val="382890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r>
              <a:rPr lang="en-US"/>
              <a:t>© 2016 Pearson Education, Inc., Hoboken, NJ.  All rights reserved.</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a:prstGeom prst="rect">
            <a:avLst/>
          </a:prstGeom>
        </p:spPr>
        <p:txBody>
          <a:bodyPr/>
          <a:lstStyle/>
          <a:p>
            <a:endParaRPr lang="en-US" dirty="0"/>
          </a:p>
        </p:txBody>
      </p:sp>
      <p:sp>
        <p:nvSpPr>
          <p:cNvPr id="5" name="Footer Placeholder 4"/>
          <p:cNvSpPr>
            <a:spLocks noGrp="1"/>
          </p:cNvSpPr>
          <p:nvPr>
            <p:ph type="ftr" sz="quarter" idx="11"/>
          </p:nvPr>
        </p:nvSpPr>
        <p:spPr>
          <a:xfrm>
            <a:off x="5638800" y="6124401"/>
            <a:ext cx="2895600" cy="257810"/>
          </a:xfrm>
        </p:spPr>
        <p:txBody>
          <a:bodyPr/>
          <a:lstStyle/>
          <a:p>
            <a:r>
              <a:rPr lang="en-US"/>
              <a:t>© 2016 Pearson Education, Inc., Hoboken, NJ.  All rights reserved.</a:t>
            </a:r>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bg1"/>
                </a:solidFill>
                <a:effectLst>
                  <a:outerShdw blurRad="63500" dist="38100" dir="5400000" algn="t" rotWithShape="0">
                    <a:prstClr val="black">
                      <a:alpha val="25000"/>
                    </a:prstClr>
                  </a:outerShdw>
                </a:effectLst>
                <a:latin typeface="+mn-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65760" y="1600200"/>
            <a:ext cx="4041648" cy="452628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p:cNvSpPr>
            <a:spLocks noGrp="1"/>
          </p:cNvSpPr>
          <p:nvPr>
            <p:ph type="ftr" sz="quarter" idx="11"/>
          </p:nvPr>
        </p:nvSpPr>
        <p:spPr/>
        <p:txBody>
          <a:bodyPr/>
          <a:lstStyle/>
          <a:p>
            <a:r>
              <a:rPr lang="en-US"/>
              <a:t>© 2016 Pearson Education, Inc., Hoboken, NJ.  All rights reserved.</a:t>
            </a:r>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bg1"/>
                </a:solidFill>
                <a:latin typeface="Century Gothic" pitchFamily="34" charset="0"/>
              </a:defRPr>
            </a:lvl1pPr>
          </a:lstStyle>
          <a:p>
            <a:r>
              <a:rPr lang="en-US"/>
              <a:t>© 2016 Pearson Education, Inc., Hoboken, NJ.  All rights reserved.</a:t>
            </a:r>
            <a:endParaRPr lang="en-US" dirty="0"/>
          </a:p>
        </p:txBody>
      </p:sp>
      <p:sp>
        <p:nvSpPr>
          <p:cNvPr id="6" name="Slide Number Placeholder 5"/>
          <p:cNvSpPr>
            <a:spLocks noGrp="1"/>
          </p:cNvSpPr>
          <p:nvPr>
            <p:ph type="sldNum" sz="quarter" idx="4"/>
          </p:nvPr>
        </p:nvSpPr>
        <p:spPr>
          <a:xfrm>
            <a:off x="7609931" y="6356349"/>
            <a:ext cx="1076869" cy="365125"/>
          </a:xfrm>
          <a:prstGeom prst="rect">
            <a:avLst/>
          </a:prstGeom>
        </p:spPr>
        <p:txBody>
          <a:bodyPr vert="horz" lIns="27432" tIns="45720" rIns="45720" bIns="45720" rtlCol="0" anchor="ctr"/>
          <a:lstStyle>
            <a:lvl1pPr algn="l">
              <a:defRPr sz="1800">
                <a:solidFill>
                  <a:schemeClr val="bg1"/>
                </a:solidFill>
                <a:latin typeface="Century Gothic" pitchFamily="34" charset="0"/>
              </a:defRPr>
            </a:lvl1pPr>
          </a:lstStyle>
          <a:p>
            <a:fld id="{A855AEC4-77F9-F44E-AF10-D517C4B655CE}" type="slidenum">
              <a:rPr lang="en-US" smtClean="0"/>
              <a:pPr/>
              <a:t>‹#›</a:t>
            </a:fld>
            <a:endParaRPr lang="en-US" dirty="0"/>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hf hdr="0" dt="0"/>
  <p:txStyles>
    <p:titleStyle>
      <a:lvl1pPr algn="ctr" defTabSz="914400" rtl="0" eaLnBrk="1" latinLnBrk="0" hangingPunct="1">
        <a:lnSpc>
          <a:spcPts val="5800"/>
        </a:lnSpc>
        <a:spcBef>
          <a:spcPct val="0"/>
        </a:spcBef>
        <a:buNone/>
        <a:defRPr sz="5400" kern="1200">
          <a:solidFill>
            <a:schemeClr val="bg1"/>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bg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0.png"/><Relationship Id="rId4" Type="http://schemas.openxmlformats.org/officeDocument/2006/relationships/package" Target="../embeddings/Microsoft_Word_Document.docx"/></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jpeg"/></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image" Target="../media/image50.wmf"/></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3.png"/><Relationship Id="rId4" Type="http://schemas.openxmlformats.org/officeDocument/2006/relationships/package" Target="../embeddings/Microsoft_Word_Document1.docx"/></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a:t>
            </a:r>
          </a:p>
        </p:txBody>
      </p:sp>
      <p:sp>
        <p:nvSpPr>
          <p:cNvPr id="13" name="Subtitle 12"/>
          <p:cNvSpPr>
            <a:spLocks noGrp="1"/>
          </p:cNvSpPr>
          <p:nvPr>
            <p:ph type="subTitle" idx="1"/>
          </p:nvPr>
        </p:nvSpPr>
        <p:spPr/>
        <p:txBody>
          <a:bodyPr>
            <a:normAutofit/>
          </a:bodyPr>
          <a:lstStyle/>
          <a:p>
            <a:pPr algn="ctr"/>
            <a:r>
              <a:rPr lang="en-US" sz="3200" dirty="0">
                <a:solidFill>
                  <a:schemeClr val="bg1"/>
                </a:solidFill>
              </a:rPr>
              <a:t>Overview</a:t>
            </a:r>
          </a:p>
          <a:p>
            <a:endParaRPr lang="en-US" dirty="0">
              <a:solidFill>
                <a:schemeClr val="bg1"/>
              </a:solidFill>
            </a:endParaRPr>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lang="en-US"/>
              <a:t>© 2016 Pearson Education, Inc., Hoboken, NJ.  All rights reserved.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612576" y="404664"/>
            <a:ext cx="5616624" cy="1268760"/>
          </a:xfrm>
        </p:spPr>
        <p:txBody>
          <a:bodyPr/>
          <a:lstStyle/>
          <a:p>
            <a:r>
              <a:rPr lang="en-US" sz="4200" dirty="0">
                <a:solidFill>
                  <a:srgbClr val="FF0000"/>
                </a:solidFill>
                <a:effectLst/>
              </a:rPr>
              <a:t>Countermeasures</a:t>
            </a:r>
            <a:endParaRPr lang="en-US" sz="4200" dirty="0">
              <a:ln w="11430" cmpd="sng">
                <a:solidFill>
                  <a:srgbClr val="CC9900"/>
                </a:solidFill>
                <a:prstDash val="solid"/>
                <a:miter lim="800000"/>
              </a:ln>
              <a:solidFill>
                <a:srgbClr val="FF0000"/>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8525751"/>
              </p:ext>
            </p:extLst>
          </p:nvPr>
        </p:nvGraphicFramePr>
        <p:xfrm>
          <a:off x="1928901" y="83396"/>
          <a:ext cx="7200800" cy="6153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35496" y="6520259"/>
            <a:ext cx="2847975"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a:xfrm>
            <a:off x="8316416" y="6339739"/>
            <a:ext cx="648072" cy="365125"/>
          </a:xfrm>
        </p:spPr>
        <p:txBody>
          <a:bodyPr/>
          <a:lstStyle/>
          <a:p>
            <a:fld id="{5F36C9FC-DA22-1F47-8722-58727A1D436E}" type="slidenum">
              <a:rPr lang="en-US" smtClean="0"/>
              <a:pPr/>
              <a:t>10</a:t>
            </a:fld>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19621"/>
          </a:xfrm>
        </p:spPr>
        <p:txBody>
          <a:bodyPr/>
          <a:lstStyle/>
          <a:p>
            <a:pPr eaLnBrk="1" hangingPunct="1">
              <a:defRPr/>
            </a:pPr>
            <a:r>
              <a:rPr lang="en-US" sz="4000" dirty="0"/>
              <a:t>Constraints - RBAC</a:t>
            </a:r>
          </a:p>
        </p:txBody>
      </p:sp>
      <p:sp>
        <p:nvSpPr>
          <p:cNvPr id="3" name="Content Placeholder 2"/>
          <p:cNvSpPr>
            <a:spLocks noGrp="1"/>
          </p:cNvSpPr>
          <p:nvPr>
            <p:ph idx="1"/>
          </p:nvPr>
        </p:nvSpPr>
        <p:spPr>
          <a:xfrm>
            <a:off x="482103" y="693092"/>
            <a:ext cx="8229600" cy="2303860"/>
          </a:xfrm>
        </p:spPr>
        <p:txBody>
          <a:bodyPr/>
          <a:lstStyle/>
          <a:p>
            <a:pPr eaLnBrk="1" hangingPunct="1">
              <a:spcBef>
                <a:spcPts val="0"/>
              </a:spcBef>
              <a:defRPr/>
            </a:pPr>
            <a:r>
              <a:rPr lang="en-US" dirty="0"/>
              <a:t>Provide a means of adapting RBAC to the specifics of administrative and security policies of an organization</a:t>
            </a:r>
          </a:p>
          <a:p>
            <a:pPr eaLnBrk="1" hangingPunct="1">
              <a:spcBef>
                <a:spcPts val="0"/>
              </a:spcBef>
              <a:defRPr/>
            </a:pPr>
            <a:r>
              <a:rPr lang="en-US" dirty="0"/>
              <a:t>A defined relationship among roles or a condition related to roles</a:t>
            </a:r>
          </a:p>
          <a:p>
            <a:pPr eaLnBrk="1" hangingPunct="1">
              <a:spcBef>
                <a:spcPts val="0"/>
              </a:spcBef>
              <a:defRPr/>
            </a:pPr>
            <a:r>
              <a:rPr lang="en-US" dirty="0"/>
              <a:t>Types:</a:t>
            </a:r>
          </a:p>
        </p:txBody>
      </p:sp>
      <p:sp>
        <p:nvSpPr>
          <p:cNvPr id="8" name="Freeform 7"/>
          <p:cNvSpPr/>
          <p:nvPr/>
        </p:nvSpPr>
        <p:spPr>
          <a:xfrm>
            <a:off x="467544" y="3326723"/>
            <a:ext cx="2845609" cy="60633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no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100000"/>
              </a:lnSpc>
              <a:spcBef>
                <a:spcPct val="0"/>
              </a:spcBef>
              <a:spcAft>
                <a:spcPts val="0"/>
              </a:spcAft>
            </a:pPr>
            <a:r>
              <a:rPr lang="en-US" sz="2400" b="1" kern="1200" dirty="0">
                <a:solidFill>
                  <a:srgbClr val="0E0A99"/>
                </a:solidFill>
              </a:rPr>
              <a:t>Mutually exclusive roles</a:t>
            </a:r>
          </a:p>
        </p:txBody>
      </p:sp>
      <p:sp>
        <p:nvSpPr>
          <p:cNvPr id="9" name="Freeform 8"/>
          <p:cNvSpPr/>
          <p:nvPr/>
        </p:nvSpPr>
        <p:spPr>
          <a:xfrm>
            <a:off x="473324" y="4003964"/>
            <a:ext cx="2903482" cy="2376264"/>
          </a:xfrm>
          <a:custGeom>
            <a:avLst/>
            <a:gdLst>
              <a:gd name="connsiteX0" fmla="*/ 0 w 2903482"/>
              <a:gd name="connsiteY0" fmla="*/ 0 h 2376264"/>
              <a:gd name="connsiteX1" fmla="*/ 2903482 w 2903482"/>
              <a:gd name="connsiteY1" fmla="*/ 0 h 2376264"/>
              <a:gd name="connsiteX2" fmla="*/ 2903482 w 2903482"/>
              <a:gd name="connsiteY2" fmla="*/ 2376264 h 2376264"/>
              <a:gd name="connsiteX3" fmla="*/ 0 w 2903482"/>
              <a:gd name="connsiteY3" fmla="*/ 2376264 h 2376264"/>
              <a:gd name="connsiteX4" fmla="*/ 0 w 2903482"/>
              <a:gd name="connsiteY4" fmla="*/ 0 h 2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3482" h="2376264">
                <a:moveTo>
                  <a:pt x="0" y="0"/>
                </a:moveTo>
                <a:lnTo>
                  <a:pt x="2903482" y="0"/>
                </a:lnTo>
                <a:lnTo>
                  <a:pt x="2903482" y="2376264"/>
                </a:lnTo>
                <a:lnTo>
                  <a:pt x="0" y="2376264"/>
                </a:lnTo>
                <a:lnTo>
                  <a:pt x="0" y="0"/>
                </a:lnTo>
                <a:close/>
              </a:path>
            </a:pathLst>
          </a:custGeom>
          <a:ln>
            <a:solidFill>
              <a:srgbClr val="0E0A99"/>
            </a:solidFill>
          </a:ln>
        </p:spPr>
        <p:style>
          <a:lnRef idx="1">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ts val="0"/>
              </a:spcAft>
              <a:buChar char="••"/>
            </a:pPr>
            <a:r>
              <a:rPr lang="en-US" sz="1800" kern="1200" dirty="0">
                <a:latin typeface="+mj-lt"/>
              </a:rPr>
              <a:t>A user can only be assigned to one role in the set (either during a session or statically)</a:t>
            </a:r>
          </a:p>
          <a:p>
            <a:pPr marL="171450" lvl="1" indent="-171450" algn="l" defTabSz="800100">
              <a:lnSpc>
                <a:spcPct val="100000"/>
              </a:lnSpc>
              <a:spcBef>
                <a:spcPct val="0"/>
              </a:spcBef>
              <a:spcAft>
                <a:spcPts val="0"/>
              </a:spcAft>
              <a:buChar char="••"/>
            </a:pPr>
            <a:r>
              <a:rPr lang="en-US" sz="1800" kern="1200" dirty="0">
                <a:latin typeface="+mj-lt"/>
              </a:rPr>
              <a:t>Any permission (access right) can be granted to only one role in the set</a:t>
            </a:r>
          </a:p>
        </p:txBody>
      </p:sp>
      <p:sp>
        <p:nvSpPr>
          <p:cNvPr id="10" name="Freeform 9"/>
          <p:cNvSpPr/>
          <p:nvPr/>
        </p:nvSpPr>
        <p:spPr>
          <a:xfrm>
            <a:off x="3676816" y="3534770"/>
            <a:ext cx="2142928" cy="364571"/>
          </a:xfrm>
          <a:custGeom>
            <a:avLst/>
            <a:gdLst>
              <a:gd name="connsiteX0" fmla="*/ 0 w 2142928"/>
              <a:gd name="connsiteY0" fmla="*/ 0 h 13386"/>
              <a:gd name="connsiteX1" fmla="*/ 2142928 w 2142928"/>
              <a:gd name="connsiteY1" fmla="*/ 0 h 13386"/>
              <a:gd name="connsiteX2" fmla="*/ 2142928 w 2142928"/>
              <a:gd name="connsiteY2" fmla="*/ 13386 h 13386"/>
              <a:gd name="connsiteX3" fmla="*/ 0 w 2142928"/>
              <a:gd name="connsiteY3" fmla="*/ 13386 h 13386"/>
              <a:gd name="connsiteX4" fmla="*/ 0 w 2142928"/>
              <a:gd name="connsiteY4" fmla="*/ 0 h 1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2928" h="13386">
                <a:moveTo>
                  <a:pt x="0" y="0"/>
                </a:moveTo>
                <a:lnTo>
                  <a:pt x="2142928" y="0"/>
                </a:lnTo>
                <a:lnTo>
                  <a:pt x="2142928" y="13386"/>
                </a:lnTo>
                <a:lnTo>
                  <a:pt x="0" y="13386"/>
                </a:lnTo>
                <a:lnTo>
                  <a:pt x="0" y="0"/>
                </a:lnTo>
                <a:close/>
              </a:path>
            </a:pathLst>
          </a:custGeom>
          <a:no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100000"/>
              </a:lnSpc>
              <a:spcBef>
                <a:spcPct val="0"/>
              </a:spcBef>
              <a:spcAft>
                <a:spcPts val="0"/>
              </a:spcAft>
            </a:pPr>
            <a:r>
              <a:rPr lang="en-US" sz="2400" b="1" kern="1200" dirty="0">
                <a:solidFill>
                  <a:srgbClr val="0E0A99"/>
                </a:solidFill>
              </a:rPr>
              <a:t>Cardinality</a:t>
            </a:r>
          </a:p>
        </p:txBody>
      </p:sp>
      <p:sp>
        <p:nvSpPr>
          <p:cNvPr id="11" name="Freeform 10"/>
          <p:cNvSpPr/>
          <p:nvPr/>
        </p:nvSpPr>
        <p:spPr>
          <a:xfrm>
            <a:off x="3676816" y="4011757"/>
            <a:ext cx="2142928" cy="2362877"/>
          </a:xfrm>
          <a:custGeom>
            <a:avLst/>
            <a:gdLst>
              <a:gd name="connsiteX0" fmla="*/ 0 w 2142928"/>
              <a:gd name="connsiteY0" fmla="*/ 0 h 2362877"/>
              <a:gd name="connsiteX1" fmla="*/ 2142928 w 2142928"/>
              <a:gd name="connsiteY1" fmla="*/ 0 h 2362877"/>
              <a:gd name="connsiteX2" fmla="*/ 2142928 w 2142928"/>
              <a:gd name="connsiteY2" fmla="*/ 2362877 h 2362877"/>
              <a:gd name="connsiteX3" fmla="*/ 0 w 2142928"/>
              <a:gd name="connsiteY3" fmla="*/ 2362877 h 2362877"/>
              <a:gd name="connsiteX4" fmla="*/ 0 w 2142928"/>
              <a:gd name="connsiteY4" fmla="*/ 0 h 236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2928" h="2362877">
                <a:moveTo>
                  <a:pt x="0" y="0"/>
                </a:moveTo>
                <a:lnTo>
                  <a:pt x="2142928" y="0"/>
                </a:lnTo>
                <a:lnTo>
                  <a:pt x="2142928" y="2362877"/>
                </a:lnTo>
                <a:lnTo>
                  <a:pt x="0" y="236287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ts val="0"/>
              </a:spcAft>
              <a:buChar char="••"/>
            </a:pPr>
            <a:r>
              <a:rPr lang="en-US" sz="1800" kern="1200" dirty="0">
                <a:latin typeface="+mj-lt"/>
              </a:rPr>
              <a:t>Setting a maximum number with respect to roles</a:t>
            </a:r>
          </a:p>
        </p:txBody>
      </p:sp>
      <p:sp>
        <p:nvSpPr>
          <p:cNvPr id="12" name="Freeform 11"/>
          <p:cNvSpPr/>
          <p:nvPr/>
        </p:nvSpPr>
        <p:spPr>
          <a:xfrm>
            <a:off x="6012160" y="3534770"/>
            <a:ext cx="2732742" cy="364571"/>
          </a:xfrm>
          <a:custGeom>
            <a:avLst/>
            <a:gdLst>
              <a:gd name="connsiteX0" fmla="*/ 0 w 2496871"/>
              <a:gd name="connsiteY0" fmla="*/ 0 h 13386"/>
              <a:gd name="connsiteX1" fmla="*/ 2496871 w 2496871"/>
              <a:gd name="connsiteY1" fmla="*/ 0 h 13386"/>
              <a:gd name="connsiteX2" fmla="*/ 2496871 w 2496871"/>
              <a:gd name="connsiteY2" fmla="*/ 13386 h 13386"/>
              <a:gd name="connsiteX3" fmla="*/ 0 w 2496871"/>
              <a:gd name="connsiteY3" fmla="*/ 13386 h 13386"/>
              <a:gd name="connsiteX4" fmla="*/ 0 w 2496871"/>
              <a:gd name="connsiteY4" fmla="*/ 0 h 1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871" h="13386">
                <a:moveTo>
                  <a:pt x="0" y="0"/>
                </a:moveTo>
                <a:lnTo>
                  <a:pt x="2496871" y="0"/>
                </a:lnTo>
                <a:lnTo>
                  <a:pt x="2496871" y="13386"/>
                </a:lnTo>
                <a:lnTo>
                  <a:pt x="0" y="13386"/>
                </a:lnTo>
                <a:lnTo>
                  <a:pt x="0" y="0"/>
                </a:lnTo>
                <a:close/>
              </a:path>
            </a:pathLst>
          </a:custGeom>
          <a:no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100000"/>
              </a:lnSpc>
              <a:spcBef>
                <a:spcPct val="0"/>
              </a:spcBef>
              <a:spcAft>
                <a:spcPts val="0"/>
              </a:spcAft>
            </a:pPr>
            <a:r>
              <a:rPr lang="en-US" sz="2400" b="1" kern="1200" dirty="0">
                <a:solidFill>
                  <a:srgbClr val="0E0A99"/>
                </a:solidFill>
              </a:rPr>
              <a:t>Prerequisite roles</a:t>
            </a:r>
          </a:p>
        </p:txBody>
      </p:sp>
      <p:sp>
        <p:nvSpPr>
          <p:cNvPr id="13" name="Freeform 12"/>
          <p:cNvSpPr/>
          <p:nvPr/>
        </p:nvSpPr>
        <p:spPr>
          <a:xfrm>
            <a:off x="6119754" y="4005064"/>
            <a:ext cx="2561265" cy="2376264"/>
          </a:xfrm>
          <a:custGeom>
            <a:avLst/>
            <a:gdLst>
              <a:gd name="connsiteX0" fmla="*/ 0 w 2561265"/>
              <a:gd name="connsiteY0" fmla="*/ 0 h 2376264"/>
              <a:gd name="connsiteX1" fmla="*/ 2561265 w 2561265"/>
              <a:gd name="connsiteY1" fmla="*/ 0 h 2376264"/>
              <a:gd name="connsiteX2" fmla="*/ 2561265 w 2561265"/>
              <a:gd name="connsiteY2" fmla="*/ 2376264 h 2376264"/>
              <a:gd name="connsiteX3" fmla="*/ 0 w 2561265"/>
              <a:gd name="connsiteY3" fmla="*/ 2376264 h 2376264"/>
              <a:gd name="connsiteX4" fmla="*/ 0 w 2561265"/>
              <a:gd name="connsiteY4" fmla="*/ 0 h 2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265" h="2376264">
                <a:moveTo>
                  <a:pt x="0" y="0"/>
                </a:moveTo>
                <a:lnTo>
                  <a:pt x="2561265" y="0"/>
                </a:lnTo>
                <a:lnTo>
                  <a:pt x="2561265" y="2376264"/>
                </a:lnTo>
                <a:lnTo>
                  <a:pt x="0" y="237626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ts val="0"/>
              </a:spcAft>
              <a:buChar char="••"/>
            </a:pPr>
            <a:r>
              <a:rPr lang="en-US" sz="1800" kern="1200" dirty="0">
                <a:latin typeface="+mj-lt"/>
              </a:rPr>
              <a:t>Dictates that a user can only be assigned to a particular role if it is already assigned to some other specified role</a:t>
            </a:r>
          </a:p>
        </p:txBody>
      </p:sp>
      <p:sp>
        <p:nvSpPr>
          <p:cNvPr id="5" name="Footer Placeholder 4"/>
          <p:cNvSpPr>
            <a:spLocks noGrp="1"/>
          </p:cNvSpPr>
          <p:nvPr>
            <p:ph type="ftr" sz="quarter" idx="11"/>
          </p:nvPr>
        </p:nvSpPr>
        <p:spPr>
          <a:xfrm>
            <a:off x="107504" y="6492875"/>
            <a:ext cx="3049940" cy="365125"/>
          </a:xfrm>
        </p:spPr>
        <p:txBody>
          <a:bodyPr/>
          <a:lstStyle/>
          <a:p>
            <a:r>
              <a:rPr lang="en-US" dirty="0"/>
              <a:t>2016 Pearson Education, Inc., Hoboken, NJ.  All rights reserved.</a:t>
            </a:r>
          </a:p>
        </p:txBody>
      </p:sp>
      <p:sp>
        <p:nvSpPr>
          <p:cNvPr id="6" name="Slide Number Placeholder 5"/>
          <p:cNvSpPr>
            <a:spLocks noGrp="1"/>
          </p:cNvSpPr>
          <p:nvPr>
            <p:ph type="sldNum" sz="quarter" idx="12"/>
          </p:nvPr>
        </p:nvSpPr>
        <p:spPr>
          <a:xfrm>
            <a:off x="8582025" y="6487051"/>
            <a:ext cx="561975" cy="365125"/>
          </a:xfrm>
        </p:spPr>
        <p:txBody>
          <a:bodyPr/>
          <a:lstStyle/>
          <a:p>
            <a:fld id="{5F36C9FC-DA22-1F47-8722-58727A1D436E}" type="slidenum">
              <a:rPr lang="en-US" smtClean="0"/>
              <a:pPr/>
              <a:t>100</a:t>
            </a:fld>
            <a:endParaRPr lang="en-US" dirty="0"/>
          </a:p>
        </p:txBody>
      </p:sp>
    </p:spTree>
    <p:extLst>
      <p:ext uri="{BB962C8B-B14F-4D97-AF65-F5344CB8AC3E}">
        <p14:creationId xmlns:p14="http://schemas.microsoft.com/office/powerpoint/2010/main" val="167083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770887" cy="763488"/>
          </a:xfrm>
        </p:spPr>
        <p:txBody>
          <a:bodyPr/>
          <a:lstStyle/>
          <a:p>
            <a:pPr>
              <a:lnSpc>
                <a:spcPct val="100000"/>
              </a:lnSpc>
            </a:pPr>
            <a:r>
              <a:rPr lang="en-US" sz="3600" dirty="0"/>
              <a:t>Attribute-Based Access Control (ABAC)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7279466"/>
              </p:ext>
            </p:extLst>
          </p:nvPr>
        </p:nvGraphicFramePr>
        <p:xfrm>
          <a:off x="457200" y="1124744"/>
          <a:ext cx="8229600" cy="523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101</a:t>
            </a:fld>
            <a:endParaRPr lang="en-US" dirty="0"/>
          </a:p>
        </p:txBody>
      </p:sp>
    </p:spTree>
    <p:extLst>
      <p:ext uri="{BB962C8B-B14F-4D97-AF65-F5344CB8AC3E}">
        <p14:creationId xmlns:p14="http://schemas.microsoft.com/office/powerpoint/2010/main" val="330043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60648"/>
            <a:ext cx="8229600" cy="792088"/>
          </a:xfrm>
        </p:spPr>
        <p:txBody>
          <a:bodyPr>
            <a:noAutofit/>
          </a:bodyPr>
          <a:lstStyle/>
          <a:p>
            <a:pPr eaLnBrk="1" hangingPunct="1">
              <a:defRPr/>
            </a:pPr>
            <a:r>
              <a:rPr lang="en-US" sz="4400" dirty="0"/>
              <a:t>ABAC Model: Attributes</a:t>
            </a: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3242592298"/>
              </p:ext>
            </p:extLst>
          </p:nvPr>
        </p:nvGraphicFramePr>
        <p:xfrm>
          <a:off x="457200" y="1196752"/>
          <a:ext cx="843528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102</a:t>
            </a:fld>
            <a:endParaRPr lang="en-US" dirty="0"/>
          </a:p>
        </p:txBody>
      </p:sp>
    </p:spTree>
    <p:extLst>
      <p:ext uri="{BB962C8B-B14F-4D97-AF65-F5344CB8AC3E}">
        <p14:creationId xmlns:p14="http://schemas.microsoft.com/office/powerpoint/2010/main" val="4230620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14536"/>
          </a:xfrm>
        </p:spPr>
        <p:txBody>
          <a:bodyPr/>
          <a:lstStyle/>
          <a:p>
            <a:pPr eaLnBrk="1" hangingPunct="1">
              <a:defRPr/>
            </a:pPr>
            <a:r>
              <a:rPr lang="en-US" sz="4400" dirty="0"/>
              <a:t>ABAC</a:t>
            </a:r>
          </a:p>
        </p:txBody>
      </p:sp>
      <p:graphicFrame>
        <p:nvGraphicFramePr>
          <p:cNvPr id="8" name="Content Placeholder 7"/>
          <p:cNvGraphicFramePr>
            <a:graphicFrameLocks noGrp="1"/>
          </p:cNvGraphicFramePr>
          <p:nvPr>
            <p:ph idx="1"/>
            <p:extLst/>
          </p:nvPr>
        </p:nvGraphicFramePr>
        <p:xfrm>
          <a:off x="0" y="931168"/>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103</a:t>
            </a:fld>
            <a:endParaRPr lang="en-US" dirty="0"/>
          </a:p>
        </p:txBody>
      </p:sp>
    </p:spTree>
    <p:extLst>
      <p:ext uri="{BB962C8B-B14F-4D97-AF65-F5344CB8AC3E}">
        <p14:creationId xmlns:p14="http://schemas.microsoft.com/office/powerpoint/2010/main" val="4201371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7341" b="13744"/>
          <a:stretch/>
        </p:blipFill>
        <p:spPr>
          <a:xfrm>
            <a:off x="1619672" y="188640"/>
            <a:ext cx="6264696" cy="6397883"/>
          </a:xfrm>
          <a:prstGeom prst="rect">
            <a:avLst/>
          </a:prstGeom>
          <a:noFill/>
        </p:spPr>
      </p:pic>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104</a:t>
            </a:fld>
            <a:endParaRPr lang="en-US" dirty="0"/>
          </a:p>
        </p:txBody>
      </p:sp>
    </p:spTree>
    <p:extLst>
      <p:ext uri="{BB962C8B-B14F-4D97-AF65-F5344CB8AC3E}">
        <p14:creationId xmlns:p14="http://schemas.microsoft.com/office/powerpoint/2010/main" val="3412902327"/>
      </p:ext>
    </p:extLst>
  </p:cSld>
  <p:clrMapOvr>
    <a:masterClrMapping/>
  </p:clrMapOvr>
  <p:transition spd="med">
    <p:wipe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2669" b="5068"/>
          <a:stretch/>
        </p:blipFill>
        <p:spPr>
          <a:xfrm>
            <a:off x="1862056" y="116632"/>
            <a:ext cx="5590263" cy="6674713"/>
          </a:xfrm>
          <a:prstGeom prst="rect">
            <a:avLst/>
          </a:prstGeom>
          <a:noFill/>
        </p:spPr>
      </p:pic>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105</a:t>
            </a:fld>
            <a:endParaRPr lang="en-US" dirty="0"/>
          </a:p>
        </p:txBody>
      </p:sp>
    </p:spTree>
    <p:extLst>
      <p:ext uri="{BB962C8B-B14F-4D97-AF65-F5344CB8AC3E}">
        <p14:creationId xmlns:p14="http://schemas.microsoft.com/office/powerpoint/2010/main" val="35112173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648072"/>
          </a:xfrm>
        </p:spPr>
        <p:txBody>
          <a:bodyPr>
            <a:noAutofit/>
          </a:bodyPr>
          <a:lstStyle/>
          <a:p>
            <a:pPr eaLnBrk="1" hangingPunct="1">
              <a:lnSpc>
                <a:spcPct val="100000"/>
              </a:lnSpc>
              <a:defRPr/>
            </a:pPr>
            <a:r>
              <a:rPr lang="en-US" sz="3600" dirty="0">
                <a:solidFill>
                  <a:schemeClr val="tx1"/>
                </a:solidFill>
              </a:rPr>
              <a:t>ABAC Policies</a:t>
            </a:r>
          </a:p>
        </p:txBody>
      </p:sp>
      <p:graphicFrame>
        <p:nvGraphicFramePr>
          <p:cNvPr id="5" name="Content Placeholder 4"/>
          <p:cNvGraphicFramePr>
            <a:graphicFrameLocks noGrp="1"/>
          </p:cNvGraphicFramePr>
          <p:nvPr>
            <p:ph idx="1"/>
            <p:extLst/>
          </p:nvPr>
        </p:nvGraphicFramePr>
        <p:xfrm>
          <a:off x="249407" y="697161"/>
          <a:ext cx="8772999" cy="5654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179512" y="6376774"/>
            <a:ext cx="3049940" cy="365125"/>
          </a:xfrm>
        </p:spPr>
        <p:txBody>
          <a:bodyPr/>
          <a:lstStyle/>
          <a:p>
            <a:r>
              <a:rPr lang="en-US"/>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pPr/>
              <a:t>106</a:t>
            </a:fld>
            <a:endParaRPr lang="en-US" dirty="0"/>
          </a:p>
        </p:txBody>
      </p:sp>
    </p:spTree>
    <p:extLst>
      <p:ext uri="{BB962C8B-B14F-4D97-AF65-F5344CB8AC3E}">
        <p14:creationId xmlns:p14="http://schemas.microsoft.com/office/powerpoint/2010/main" val="2105852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339552"/>
          </a:xfrm>
        </p:spPr>
        <p:txBody>
          <a:bodyPr>
            <a:normAutofit fontScale="90000"/>
          </a:bodyPr>
          <a:lstStyle/>
          <a:p>
            <a:pPr eaLnBrk="1" hangingPunct="1">
              <a:lnSpc>
                <a:spcPct val="100000"/>
              </a:lnSpc>
              <a:defRPr/>
            </a:pPr>
            <a:r>
              <a:rPr lang="en-US" sz="4400" dirty="0">
                <a:solidFill>
                  <a:srgbClr val="FF0000"/>
                </a:solidFill>
              </a:rPr>
              <a:t>Identity, Credential, and</a:t>
            </a:r>
            <a:br>
              <a:rPr lang="en-US" sz="4400" dirty="0">
                <a:solidFill>
                  <a:srgbClr val="FF0000"/>
                </a:solidFill>
              </a:rPr>
            </a:br>
            <a:r>
              <a:rPr lang="en-US" sz="4400" dirty="0">
                <a:solidFill>
                  <a:srgbClr val="FF0000"/>
                </a:solidFill>
              </a:rPr>
              <a:t>Access Management (ICAM)</a:t>
            </a:r>
          </a:p>
        </p:txBody>
      </p:sp>
      <p:sp>
        <p:nvSpPr>
          <p:cNvPr id="3" name="Content Placeholder 2"/>
          <p:cNvSpPr>
            <a:spLocks noGrp="1"/>
          </p:cNvSpPr>
          <p:nvPr>
            <p:ph idx="1"/>
          </p:nvPr>
        </p:nvSpPr>
        <p:spPr>
          <a:xfrm>
            <a:off x="457200" y="1556792"/>
            <a:ext cx="8229600" cy="5092675"/>
          </a:xfrm>
        </p:spPr>
        <p:txBody>
          <a:bodyPr>
            <a:noAutofit/>
          </a:bodyPr>
          <a:lstStyle/>
          <a:p>
            <a:pPr eaLnBrk="1" hangingPunct="1">
              <a:defRPr/>
            </a:pPr>
            <a:r>
              <a:rPr lang="en-US" sz="2800" dirty="0"/>
              <a:t>A comprehensive approach to managing and implementing digital identities, credentials, and access control</a:t>
            </a:r>
          </a:p>
          <a:p>
            <a:pPr eaLnBrk="1" hangingPunct="1">
              <a:defRPr/>
            </a:pPr>
            <a:r>
              <a:rPr lang="en-US" sz="2800" dirty="0"/>
              <a:t>Developed by the U.S. government</a:t>
            </a:r>
          </a:p>
          <a:p>
            <a:pPr eaLnBrk="1" hangingPunct="1">
              <a:defRPr/>
            </a:pPr>
            <a:r>
              <a:rPr lang="en-US" sz="2800" dirty="0"/>
              <a:t>Designed to:</a:t>
            </a:r>
          </a:p>
          <a:p>
            <a:pPr lvl="1">
              <a:defRPr/>
            </a:pPr>
            <a:r>
              <a:rPr lang="en-US" sz="1800" dirty="0"/>
              <a:t>Create trusted digital identity representations of individuals and nonperson entities (NPEs)</a:t>
            </a:r>
          </a:p>
          <a:p>
            <a:pPr lvl="1">
              <a:defRPr/>
            </a:pPr>
            <a:r>
              <a:rPr lang="en-US" sz="1800" dirty="0"/>
              <a:t>Bind those identities to credentials that may serve as a proxy for the individual of NPE in access transactions</a:t>
            </a:r>
          </a:p>
          <a:p>
            <a:pPr lvl="2">
              <a:defRPr/>
            </a:pPr>
            <a:r>
              <a:rPr lang="en-US" sz="1800" dirty="0"/>
              <a:t>A credential is an object or data structure that authoritatively binds an identity to a token possessed and controlled by a subscriber</a:t>
            </a:r>
          </a:p>
          <a:p>
            <a:pPr lvl="1">
              <a:defRPr/>
            </a:pPr>
            <a:r>
              <a:rPr lang="en-US" sz="1800" dirty="0"/>
              <a:t>Use the credentials to provide authorized access to an agency’s resources</a:t>
            </a:r>
          </a:p>
        </p:txBody>
      </p:sp>
      <p:sp>
        <p:nvSpPr>
          <p:cNvPr id="5" name="Slide Number Placeholder 4"/>
          <p:cNvSpPr>
            <a:spLocks noGrp="1"/>
          </p:cNvSpPr>
          <p:nvPr>
            <p:ph type="sldNum" sz="quarter" idx="12"/>
          </p:nvPr>
        </p:nvSpPr>
        <p:spPr/>
        <p:txBody>
          <a:bodyPr/>
          <a:lstStyle/>
          <a:p>
            <a:fld id="{5F36C9FC-DA22-1F47-8722-58727A1D436E}" type="slidenum">
              <a:rPr lang="en-US" smtClean="0"/>
              <a:pPr/>
              <a:t>107</a:t>
            </a:fld>
            <a:endParaRPr lang="en-US" dirty="0"/>
          </a:p>
        </p:txBody>
      </p:sp>
    </p:spTree>
    <p:extLst>
      <p:ext uri="{BB962C8B-B14F-4D97-AF65-F5344CB8AC3E}">
        <p14:creationId xmlns:p14="http://schemas.microsoft.com/office/powerpoint/2010/main" val="4121542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
        <p:nvSpPr>
          <p:cNvPr id="3" name="Footer Placeholder 2"/>
          <p:cNvSpPr>
            <a:spLocks noGrp="1"/>
          </p:cNvSpPr>
          <p:nvPr>
            <p:ph type="ftr" sz="quarter" idx="11"/>
          </p:nvPr>
        </p:nvSpPr>
        <p:spPr>
          <a:xfrm>
            <a:off x="179512" y="6356350"/>
            <a:ext cx="2847975" cy="365125"/>
          </a:xfrm>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108</a:t>
            </a:fld>
            <a:endParaRPr lang="en-US" dirty="0"/>
          </a:p>
        </p:txBody>
      </p:sp>
    </p:spTree>
    <p:extLst>
      <p:ext uri="{BB962C8B-B14F-4D97-AF65-F5344CB8AC3E}">
        <p14:creationId xmlns:p14="http://schemas.microsoft.com/office/powerpoint/2010/main" val="1577821916"/>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701" y="116632"/>
            <a:ext cx="8229600" cy="615185"/>
          </a:xfrm>
        </p:spPr>
        <p:txBody>
          <a:bodyPr/>
          <a:lstStyle/>
          <a:p>
            <a:pPr>
              <a:lnSpc>
                <a:spcPct val="100000"/>
              </a:lnSpc>
            </a:pPr>
            <a:r>
              <a:rPr lang="en-US" sz="4000" dirty="0">
                <a:solidFill>
                  <a:srgbClr val="FF0000"/>
                </a:solidFill>
              </a:rPr>
              <a:t>Identity Management</a:t>
            </a:r>
          </a:p>
        </p:txBody>
      </p:sp>
      <p:sp>
        <p:nvSpPr>
          <p:cNvPr id="7" name="Pie 6"/>
          <p:cNvSpPr/>
          <p:nvPr/>
        </p:nvSpPr>
        <p:spPr>
          <a:xfrm>
            <a:off x="457200" y="1127650"/>
            <a:ext cx="4937760" cy="4937760"/>
          </a:xfrm>
          <a:prstGeom prst="pie">
            <a:avLst>
              <a:gd name="adj1" fmla="val 5400000"/>
              <a:gd name="adj2" fmla="val 1620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Freeform 7"/>
          <p:cNvSpPr/>
          <p:nvPr/>
        </p:nvSpPr>
        <p:spPr>
          <a:xfrm>
            <a:off x="2926080" y="1127650"/>
            <a:ext cx="5760719" cy="4937760"/>
          </a:xfrm>
          <a:custGeom>
            <a:avLst/>
            <a:gdLst>
              <a:gd name="connsiteX0" fmla="*/ 0 w 5760719"/>
              <a:gd name="connsiteY0" fmla="*/ 0 h 4937760"/>
              <a:gd name="connsiteX1" fmla="*/ 5760719 w 5760719"/>
              <a:gd name="connsiteY1" fmla="*/ 0 h 4937760"/>
              <a:gd name="connsiteX2" fmla="*/ 5760719 w 5760719"/>
              <a:gd name="connsiteY2" fmla="*/ 4937760 h 4937760"/>
              <a:gd name="connsiteX3" fmla="*/ 0 w 5760719"/>
              <a:gd name="connsiteY3" fmla="*/ 4937760 h 4937760"/>
              <a:gd name="connsiteX4" fmla="*/ 0 w 5760719"/>
              <a:gd name="connsiteY4" fmla="*/ 0 h 4937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19" h="4937760">
                <a:moveTo>
                  <a:pt x="0" y="0"/>
                </a:moveTo>
                <a:lnTo>
                  <a:pt x="5760719" y="0"/>
                </a:lnTo>
                <a:lnTo>
                  <a:pt x="5760719" y="4937760"/>
                </a:lnTo>
                <a:lnTo>
                  <a:pt x="0" y="4937760"/>
                </a:lnTo>
                <a:lnTo>
                  <a:pt x="0" y="0"/>
                </a:lnTo>
                <a:close/>
              </a:path>
            </a:pathLst>
          </a:custGeom>
          <a:ln w="25400"/>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910" tIns="41910" rIns="45720" bIns="4189629" numCol="1" spcCol="1270" anchor="ctr" anchorCtr="0">
            <a:noAutofit/>
          </a:bodyPr>
          <a:lstStyle/>
          <a:p>
            <a:pPr lvl="0" defTabSz="488950" rtl="0">
              <a:lnSpc>
                <a:spcPct val="90000"/>
              </a:lnSpc>
              <a:spcBef>
                <a:spcPct val="0"/>
              </a:spcBef>
              <a:spcAft>
                <a:spcPct val="35000"/>
              </a:spcAft>
            </a:pPr>
            <a:r>
              <a:rPr lang="en-US" sz="2000" kern="1200" dirty="0"/>
              <a:t>Concerned with assigning attributes to a digital identity and connecting that digital identity to an individual or NPE</a:t>
            </a:r>
          </a:p>
        </p:txBody>
      </p:sp>
      <p:sp>
        <p:nvSpPr>
          <p:cNvPr id="9" name="Pie 8"/>
          <p:cNvSpPr/>
          <p:nvPr/>
        </p:nvSpPr>
        <p:spPr>
          <a:xfrm>
            <a:off x="975664" y="1917692"/>
            <a:ext cx="3900830" cy="3900830"/>
          </a:xfrm>
          <a:prstGeom prst="pie">
            <a:avLst>
              <a:gd name="adj1" fmla="val 5400000"/>
              <a:gd name="adj2" fmla="val 16200000"/>
            </a:avLst>
          </a:prstGeom>
          <a:solidFill>
            <a:schemeClr val="accent4">
              <a:lumMod val="40000"/>
              <a:lumOff val="6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 name="Freeform 9"/>
          <p:cNvSpPr/>
          <p:nvPr/>
        </p:nvSpPr>
        <p:spPr>
          <a:xfrm>
            <a:off x="2926080" y="1917692"/>
            <a:ext cx="5760719" cy="3900830"/>
          </a:xfrm>
          <a:custGeom>
            <a:avLst/>
            <a:gdLst>
              <a:gd name="connsiteX0" fmla="*/ 0 w 5760719"/>
              <a:gd name="connsiteY0" fmla="*/ 0 h 3900830"/>
              <a:gd name="connsiteX1" fmla="*/ 5760719 w 5760719"/>
              <a:gd name="connsiteY1" fmla="*/ 0 h 3900830"/>
              <a:gd name="connsiteX2" fmla="*/ 5760719 w 5760719"/>
              <a:gd name="connsiteY2" fmla="*/ 3900830 h 3900830"/>
              <a:gd name="connsiteX3" fmla="*/ 0 w 5760719"/>
              <a:gd name="connsiteY3" fmla="*/ 3900830 h 3900830"/>
              <a:gd name="connsiteX4" fmla="*/ 0 w 5760719"/>
              <a:gd name="connsiteY4" fmla="*/ 0 h 390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19" h="3900830">
                <a:moveTo>
                  <a:pt x="0" y="0"/>
                </a:moveTo>
                <a:lnTo>
                  <a:pt x="5760719" y="0"/>
                </a:lnTo>
                <a:lnTo>
                  <a:pt x="5760719" y="3900830"/>
                </a:lnTo>
                <a:lnTo>
                  <a:pt x="0" y="3900830"/>
                </a:lnTo>
                <a:lnTo>
                  <a:pt x="0" y="0"/>
                </a:lnTo>
                <a:close/>
              </a:path>
            </a:pathLst>
          </a:custGeom>
          <a:ln w="25400"/>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910" tIns="41910" rIns="45720" bIns="3152699" numCol="1" spcCol="1270" anchor="ctr" anchorCtr="0">
            <a:noAutofit/>
          </a:bodyPr>
          <a:lstStyle/>
          <a:p>
            <a:pPr lvl="0" defTabSz="488950" rtl="0">
              <a:lnSpc>
                <a:spcPct val="90000"/>
              </a:lnSpc>
              <a:spcBef>
                <a:spcPct val="0"/>
              </a:spcBef>
              <a:spcAft>
                <a:spcPct val="35000"/>
              </a:spcAft>
            </a:pPr>
            <a:r>
              <a:rPr lang="en-US" kern="1200" dirty="0"/>
              <a:t>Goal is to establish a trustworthy digital identity that is independent of a specific application or context</a:t>
            </a:r>
          </a:p>
        </p:txBody>
      </p:sp>
      <p:sp>
        <p:nvSpPr>
          <p:cNvPr id="11" name="Pie 10"/>
          <p:cNvSpPr/>
          <p:nvPr/>
        </p:nvSpPr>
        <p:spPr>
          <a:xfrm>
            <a:off x="1494129" y="2707734"/>
            <a:ext cx="2863900" cy="2863900"/>
          </a:xfrm>
          <a:prstGeom prst="pie">
            <a:avLst>
              <a:gd name="adj1" fmla="val 5400000"/>
              <a:gd name="adj2" fmla="val 1620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Freeform 11"/>
          <p:cNvSpPr/>
          <p:nvPr/>
        </p:nvSpPr>
        <p:spPr>
          <a:xfrm>
            <a:off x="2926080" y="2707734"/>
            <a:ext cx="5760719" cy="2863900"/>
          </a:xfrm>
          <a:custGeom>
            <a:avLst/>
            <a:gdLst>
              <a:gd name="connsiteX0" fmla="*/ 0 w 5760719"/>
              <a:gd name="connsiteY0" fmla="*/ 0 h 2863900"/>
              <a:gd name="connsiteX1" fmla="*/ 5760719 w 5760719"/>
              <a:gd name="connsiteY1" fmla="*/ 0 h 2863900"/>
              <a:gd name="connsiteX2" fmla="*/ 5760719 w 5760719"/>
              <a:gd name="connsiteY2" fmla="*/ 2863900 h 2863900"/>
              <a:gd name="connsiteX3" fmla="*/ 0 w 5760719"/>
              <a:gd name="connsiteY3" fmla="*/ 2863900 h 2863900"/>
              <a:gd name="connsiteX4" fmla="*/ 0 w 5760719"/>
              <a:gd name="connsiteY4" fmla="*/ 0 h 28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19" h="2863900">
                <a:moveTo>
                  <a:pt x="0" y="0"/>
                </a:moveTo>
                <a:lnTo>
                  <a:pt x="5760719" y="0"/>
                </a:lnTo>
                <a:lnTo>
                  <a:pt x="5760719" y="2863900"/>
                </a:lnTo>
                <a:lnTo>
                  <a:pt x="0" y="2863900"/>
                </a:lnTo>
                <a:lnTo>
                  <a:pt x="0" y="0"/>
                </a:lnTo>
                <a:close/>
              </a:path>
            </a:pathLst>
          </a:custGeom>
          <a:ln w="25400"/>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910" tIns="41910" rIns="45720" bIns="2115769" numCol="1" spcCol="1270" anchor="ctr" anchorCtr="0">
            <a:noAutofit/>
          </a:bodyPr>
          <a:lstStyle/>
          <a:p>
            <a:pPr lvl="0" defTabSz="488950" rtl="0">
              <a:lnSpc>
                <a:spcPct val="90000"/>
              </a:lnSpc>
              <a:spcBef>
                <a:spcPct val="0"/>
              </a:spcBef>
              <a:spcAft>
                <a:spcPct val="35000"/>
              </a:spcAft>
            </a:pPr>
            <a:r>
              <a:rPr lang="en-US" sz="1600" kern="1200" dirty="0"/>
              <a:t>Most common approach to access control for applications and programs is to create a digital representation of an identity for the specific use of the application or program</a:t>
            </a:r>
          </a:p>
        </p:txBody>
      </p:sp>
      <p:sp>
        <p:nvSpPr>
          <p:cNvPr id="13" name="Pie 12"/>
          <p:cNvSpPr/>
          <p:nvPr/>
        </p:nvSpPr>
        <p:spPr>
          <a:xfrm>
            <a:off x="2012594" y="3497775"/>
            <a:ext cx="1826971" cy="1826971"/>
          </a:xfrm>
          <a:prstGeom prst="pie">
            <a:avLst>
              <a:gd name="adj1" fmla="val 5400000"/>
              <a:gd name="adj2" fmla="val 16200000"/>
            </a:avLst>
          </a:prstGeom>
          <a:solidFill>
            <a:schemeClr val="accent4">
              <a:lumMod val="7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4" name="Freeform 13"/>
          <p:cNvSpPr/>
          <p:nvPr/>
        </p:nvSpPr>
        <p:spPr>
          <a:xfrm>
            <a:off x="2926080" y="3497775"/>
            <a:ext cx="5760719" cy="1826971"/>
          </a:xfrm>
          <a:custGeom>
            <a:avLst/>
            <a:gdLst>
              <a:gd name="connsiteX0" fmla="*/ 0 w 5760719"/>
              <a:gd name="connsiteY0" fmla="*/ 0 h 1826971"/>
              <a:gd name="connsiteX1" fmla="*/ 5760719 w 5760719"/>
              <a:gd name="connsiteY1" fmla="*/ 0 h 1826971"/>
              <a:gd name="connsiteX2" fmla="*/ 5760719 w 5760719"/>
              <a:gd name="connsiteY2" fmla="*/ 1826971 h 1826971"/>
              <a:gd name="connsiteX3" fmla="*/ 0 w 5760719"/>
              <a:gd name="connsiteY3" fmla="*/ 1826971 h 1826971"/>
              <a:gd name="connsiteX4" fmla="*/ 0 w 5760719"/>
              <a:gd name="connsiteY4" fmla="*/ 0 h 182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19" h="1826971">
                <a:moveTo>
                  <a:pt x="0" y="0"/>
                </a:moveTo>
                <a:lnTo>
                  <a:pt x="5760719" y="0"/>
                </a:lnTo>
                <a:lnTo>
                  <a:pt x="5760719" y="1826971"/>
                </a:lnTo>
                <a:lnTo>
                  <a:pt x="0" y="1826971"/>
                </a:lnTo>
                <a:lnTo>
                  <a:pt x="0" y="0"/>
                </a:lnTo>
                <a:close/>
              </a:path>
            </a:pathLst>
          </a:custGeom>
          <a:ln w="25400"/>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910" tIns="41910" rIns="45720" bIns="1078840" numCol="1" spcCol="1270" anchor="ctr" anchorCtr="0">
            <a:noAutofit/>
          </a:bodyPr>
          <a:lstStyle/>
          <a:p>
            <a:pPr lvl="0" defTabSz="488950" rtl="0">
              <a:lnSpc>
                <a:spcPct val="90000"/>
              </a:lnSpc>
              <a:spcBef>
                <a:spcPct val="0"/>
              </a:spcBef>
              <a:spcAft>
                <a:spcPct val="35000"/>
              </a:spcAft>
            </a:pPr>
            <a:r>
              <a:rPr lang="en-US" sz="1600" kern="1200" dirty="0"/>
              <a:t>Maintenance and protection of the identity itself is  treated as secondary to the mission associated with the application</a:t>
            </a:r>
          </a:p>
        </p:txBody>
      </p:sp>
      <p:sp>
        <p:nvSpPr>
          <p:cNvPr id="15" name="Pie 14"/>
          <p:cNvSpPr/>
          <p:nvPr/>
        </p:nvSpPr>
        <p:spPr>
          <a:xfrm>
            <a:off x="2531059" y="4287817"/>
            <a:ext cx="790041" cy="790041"/>
          </a:xfrm>
          <a:prstGeom prst="pie">
            <a:avLst>
              <a:gd name="adj1" fmla="val 5400000"/>
              <a:gd name="adj2" fmla="val 1620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Freeform 15"/>
          <p:cNvSpPr/>
          <p:nvPr/>
        </p:nvSpPr>
        <p:spPr>
          <a:xfrm>
            <a:off x="2926080" y="4287817"/>
            <a:ext cx="5760719" cy="941383"/>
          </a:xfrm>
          <a:custGeom>
            <a:avLst/>
            <a:gdLst>
              <a:gd name="connsiteX0" fmla="*/ 0 w 5760719"/>
              <a:gd name="connsiteY0" fmla="*/ 0 h 790041"/>
              <a:gd name="connsiteX1" fmla="*/ 5760719 w 5760719"/>
              <a:gd name="connsiteY1" fmla="*/ 0 h 790041"/>
              <a:gd name="connsiteX2" fmla="*/ 5760719 w 5760719"/>
              <a:gd name="connsiteY2" fmla="*/ 790041 h 790041"/>
              <a:gd name="connsiteX3" fmla="*/ 0 w 5760719"/>
              <a:gd name="connsiteY3" fmla="*/ 790041 h 790041"/>
              <a:gd name="connsiteX4" fmla="*/ 0 w 5760719"/>
              <a:gd name="connsiteY4" fmla="*/ 0 h 7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19" h="790041">
                <a:moveTo>
                  <a:pt x="0" y="0"/>
                </a:moveTo>
                <a:lnTo>
                  <a:pt x="5760719" y="0"/>
                </a:lnTo>
                <a:lnTo>
                  <a:pt x="5760719" y="790041"/>
                </a:lnTo>
                <a:lnTo>
                  <a:pt x="0" y="790041"/>
                </a:lnTo>
                <a:lnTo>
                  <a:pt x="0" y="0"/>
                </a:lnTo>
                <a:close/>
              </a:path>
            </a:pathLst>
          </a:custGeom>
          <a:ln w="25400"/>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910" tIns="41910" rIns="3429000" bIns="41910" numCol="1" spcCol="1270" anchor="ctr" anchorCtr="0">
            <a:noAutofit/>
          </a:bodyPr>
          <a:lstStyle/>
          <a:p>
            <a:pPr lvl="0" defTabSz="488950" rtl="0">
              <a:lnSpc>
                <a:spcPct val="90000"/>
              </a:lnSpc>
              <a:spcBef>
                <a:spcPct val="0"/>
              </a:spcBef>
              <a:spcAft>
                <a:spcPct val="35000"/>
              </a:spcAft>
            </a:pPr>
            <a:r>
              <a:rPr lang="en-US" sz="1600" kern="1200" dirty="0"/>
              <a:t>Final element is</a:t>
            </a:r>
          </a:p>
          <a:p>
            <a:pPr lvl="0" defTabSz="488950" rtl="0">
              <a:lnSpc>
                <a:spcPct val="90000"/>
              </a:lnSpc>
              <a:spcBef>
                <a:spcPct val="0"/>
              </a:spcBef>
              <a:spcAft>
                <a:spcPct val="35000"/>
              </a:spcAft>
            </a:pPr>
            <a:r>
              <a:rPr lang="en-US" sz="1600" kern="1200" dirty="0"/>
              <a:t>lifecycle </a:t>
            </a:r>
            <a:r>
              <a:rPr lang="en-US" sz="1600" kern="1200" dirty="0" err="1"/>
              <a:t>mgmt</a:t>
            </a:r>
            <a:r>
              <a:rPr lang="en-US" sz="1100" kern="1200" dirty="0"/>
              <a:t>:</a:t>
            </a:r>
          </a:p>
        </p:txBody>
      </p:sp>
      <p:sp>
        <p:nvSpPr>
          <p:cNvPr id="17" name="Freeform 16"/>
          <p:cNvSpPr/>
          <p:nvPr/>
        </p:nvSpPr>
        <p:spPr>
          <a:xfrm>
            <a:off x="4499992" y="4287817"/>
            <a:ext cx="4186807" cy="1283817"/>
          </a:xfrm>
          <a:custGeom>
            <a:avLst/>
            <a:gdLst>
              <a:gd name="connsiteX0" fmla="*/ 0 w 2880359"/>
              <a:gd name="connsiteY0" fmla="*/ 0 h 790041"/>
              <a:gd name="connsiteX1" fmla="*/ 2880359 w 2880359"/>
              <a:gd name="connsiteY1" fmla="*/ 0 h 790041"/>
              <a:gd name="connsiteX2" fmla="*/ 2880359 w 2880359"/>
              <a:gd name="connsiteY2" fmla="*/ 790041 h 790041"/>
              <a:gd name="connsiteX3" fmla="*/ 0 w 2880359"/>
              <a:gd name="connsiteY3" fmla="*/ 790041 h 790041"/>
              <a:gd name="connsiteX4" fmla="*/ 0 w 2880359"/>
              <a:gd name="connsiteY4" fmla="*/ 0 h 7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59" h="790041">
                <a:moveTo>
                  <a:pt x="0" y="0"/>
                </a:moveTo>
                <a:lnTo>
                  <a:pt x="2880359" y="0"/>
                </a:lnTo>
                <a:lnTo>
                  <a:pt x="2880359" y="790041"/>
                </a:lnTo>
                <a:lnTo>
                  <a:pt x="0" y="790041"/>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670" tIns="26670" rIns="26670" bIns="26670" numCol="1" spcCol="1270" anchor="ctr" anchorCtr="0">
            <a:noAutofit/>
          </a:bodyPr>
          <a:lstStyle/>
          <a:p>
            <a:pPr marL="109538" lvl="1" indent="-109538" algn="l" defTabSz="311150" rtl="0">
              <a:lnSpc>
                <a:spcPct val="90000"/>
              </a:lnSpc>
              <a:spcBef>
                <a:spcPct val="0"/>
              </a:spcBef>
              <a:spcAft>
                <a:spcPct val="15000"/>
              </a:spcAft>
              <a:buChar char="••"/>
            </a:pPr>
            <a:r>
              <a:rPr lang="en-US" sz="1400" kern="1200" dirty="0"/>
              <a:t>Mechanisms, policies, </a:t>
            </a:r>
            <a:r>
              <a:rPr lang="en-US" sz="1400" dirty="0"/>
              <a:t>&amp;</a:t>
            </a:r>
            <a:r>
              <a:rPr lang="en-US" sz="1400" kern="1200" dirty="0"/>
              <a:t> procedures for protecting personal identity information</a:t>
            </a:r>
          </a:p>
          <a:p>
            <a:pPr marL="109538" lvl="1" indent="-109538" algn="l" defTabSz="311150" rtl="0">
              <a:lnSpc>
                <a:spcPct val="90000"/>
              </a:lnSpc>
              <a:spcBef>
                <a:spcPct val="0"/>
              </a:spcBef>
              <a:spcAft>
                <a:spcPct val="15000"/>
              </a:spcAft>
              <a:buChar char="••"/>
            </a:pPr>
            <a:r>
              <a:rPr lang="en-US" sz="1400" kern="1200" dirty="0"/>
              <a:t>Controlling access to identity data</a:t>
            </a:r>
          </a:p>
          <a:p>
            <a:pPr marL="109538" lvl="1" indent="-109538" algn="l" defTabSz="311150" rtl="0">
              <a:lnSpc>
                <a:spcPct val="90000"/>
              </a:lnSpc>
              <a:spcBef>
                <a:spcPct val="0"/>
              </a:spcBef>
              <a:spcAft>
                <a:spcPct val="15000"/>
              </a:spcAft>
              <a:buChar char="••"/>
            </a:pPr>
            <a:r>
              <a:rPr lang="en-US" sz="1400" kern="1200" dirty="0"/>
              <a:t>Techniques for sharing authoritative identity data with applications that need it</a:t>
            </a:r>
          </a:p>
          <a:p>
            <a:pPr marL="109538" lvl="1" indent="-109538" algn="l" defTabSz="311150" rtl="0">
              <a:lnSpc>
                <a:spcPct val="90000"/>
              </a:lnSpc>
              <a:spcBef>
                <a:spcPct val="0"/>
              </a:spcBef>
              <a:spcAft>
                <a:spcPct val="15000"/>
              </a:spcAft>
              <a:buChar char="••"/>
            </a:pPr>
            <a:r>
              <a:rPr lang="en-US" sz="1400" kern="1200" dirty="0"/>
              <a:t>Revocation of an enterprise identity</a:t>
            </a:r>
          </a:p>
        </p:txBody>
      </p:sp>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109</a:t>
            </a:fld>
            <a:endParaRPr lang="en-US" dirty="0"/>
          </a:p>
        </p:txBody>
      </p:sp>
    </p:spTree>
    <p:extLst>
      <p:ext uri="{BB962C8B-B14F-4D97-AF65-F5344CB8AC3E}">
        <p14:creationId xmlns:p14="http://schemas.microsoft.com/office/powerpoint/2010/main" val="2732887348"/>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265386" y="6172200"/>
            <a:ext cx="6973614" cy="566968"/>
          </a:xfrm>
          <a:prstGeom prst="rect">
            <a:avLst/>
          </a:prstGeom>
          <a:noFill/>
        </p:spPr>
        <p:txBody>
          <a:bodyPr wrap="square" rtlCol="0">
            <a:spAutoFit/>
          </a:bodyPr>
          <a:lstStyle/>
          <a:p>
            <a:endParaRPr lang="en-US" dirty="0"/>
          </a:p>
        </p:txBody>
      </p:sp>
      <p:sp>
        <p:nvSpPr>
          <p:cNvPr id="10" name="TextBox 9"/>
          <p:cNvSpPr txBox="1"/>
          <p:nvPr/>
        </p:nvSpPr>
        <p:spPr>
          <a:xfrm>
            <a:off x="32270" y="6525344"/>
            <a:ext cx="6804248" cy="276999"/>
          </a:xfrm>
          <a:prstGeom prst="rect">
            <a:avLst/>
          </a:prstGeom>
          <a:noFill/>
        </p:spPr>
        <p:txBody>
          <a:bodyPr wrap="square" rtlCol="0">
            <a:spAutoFit/>
          </a:bodyPr>
          <a:lstStyle/>
          <a:p>
            <a:r>
              <a:rPr lang="en-US" sz="1200" dirty="0">
                <a:latin typeface="+mj-lt"/>
              </a:rPr>
              <a:t>**Table is on page 20 in the textbook</a:t>
            </a:r>
            <a:r>
              <a:rPr lang="en-US" sz="1200" dirty="0">
                <a:latin typeface="+mn-lt"/>
              </a:rPr>
              <a:t>.</a:t>
            </a:r>
            <a:endParaRPr lang="en-US" dirty="0"/>
          </a:p>
        </p:txBody>
      </p:sp>
      <p:sp>
        <p:nvSpPr>
          <p:cNvPr id="3" name="Rectangle 2"/>
          <p:cNvSpPr/>
          <p:nvPr/>
        </p:nvSpPr>
        <p:spPr>
          <a:xfrm>
            <a:off x="6300192" y="762000"/>
            <a:ext cx="2699792" cy="3693319"/>
          </a:xfrm>
          <a:prstGeom prst="rect">
            <a:avLst/>
          </a:prstGeom>
        </p:spPr>
        <p:txBody>
          <a:bodyPr wrap="square">
            <a:spAutoFit/>
          </a:bodyPr>
          <a:lstStyle/>
          <a:p>
            <a:pPr algn="ctr"/>
            <a:r>
              <a:rPr lang="en-US" sz="3200" b="1" dirty="0">
                <a:solidFill>
                  <a:schemeClr val="bg1"/>
                </a:solidFill>
                <a:latin typeface="+mn-lt"/>
              </a:rPr>
              <a:t>Table 1.2   </a:t>
            </a:r>
          </a:p>
          <a:p>
            <a:pPr algn="ctr"/>
            <a:endParaRPr lang="en-US" sz="2000" dirty="0">
              <a:solidFill>
                <a:schemeClr val="bg1"/>
              </a:solidFill>
              <a:latin typeface="+mj-lt"/>
            </a:endParaRPr>
          </a:p>
          <a:p>
            <a:pPr algn="ctr"/>
            <a:r>
              <a:rPr lang="en-US" sz="2400" dirty="0">
                <a:solidFill>
                  <a:schemeClr val="bg1"/>
                </a:solidFill>
                <a:latin typeface="+mn-lt"/>
              </a:rPr>
              <a:t>Threat Consequences, </a:t>
            </a:r>
          </a:p>
          <a:p>
            <a:pPr algn="ctr"/>
            <a:r>
              <a:rPr lang="en-US" sz="2400" dirty="0">
                <a:solidFill>
                  <a:schemeClr val="bg1"/>
                </a:solidFill>
                <a:latin typeface="+mn-lt"/>
              </a:rPr>
              <a:t>and the Types of </a:t>
            </a:r>
          </a:p>
          <a:p>
            <a:pPr algn="ctr"/>
            <a:r>
              <a:rPr lang="en-US" sz="2400" dirty="0">
                <a:solidFill>
                  <a:schemeClr val="bg1"/>
                </a:solidFill>
                <a:latin typeface="+mn-lt"/>
              </a:rPr>
              <a:t>Threat Actions </a:t>
            </a:r>
          </a:p>
          <a:p>
            <a:pPr algn="ctr"/>
            <a:r>
              <a:rPr lang="en-US" sz="2400" dirty="0">
                <a:solidFill>
                  <a:schemeClr val="bg1"/>
                </a:solidFill>
                <a:latin typeface="+mn-lt"/>
              </a:rPr>
              <a:t>That Cause Each </a:t>
            </a:r>
          </a:p>
          <a:p>
            <a:pPr algn="ctr"/>
            <a:r>
              <a:rPr lang="en-US" sz="2400" dirty="0">
                <a:solidFill>
                  <a:schemeClr val="bg1"/>
                </a:solidFill>
                <a:latin typeface="+mn-lt"/>
              </a:rPr>
              <a:t>Consequence </a:t>
            </a:r>
          </a:p>
          <a:p>
            <a:pPr algn="ctr"/>
            <a:endParaRPr lang="en-US" dirty="0">
              <a:solidFill>
                <a:schemeClr val="bg1"/>
              </a:solidFill>
              <a:latin typeface="+mn-lt"/>
            </a:endParaRPr>
          </a:p>
          <a:p>
            <a:pPr algn="ctr"/>
            <a:r>
              <a:rPr lang="en-US" sz="2000" dirty="0">
                <a:solidFill>
                  <a:schemeClr val="bg1"/>
                </a:solidFill>
                <a:latin typeface="+mn-lt"/>
              </a:rPr>
              <a:t>(Based on  RFC 4949)</a:t>
            </a:r>
          </a:p>
        </p:txBody>
      </p:sp>
      <p:pic>
        <p:nvPicPr>
          <p:cNvPr id="6" name="Picture 5"/>
          <p:cNvPicPr>
            <a:picLocks noChangeAspect="1"/>
          </p:cNvPicPr>
          <p:nvPr/>
        </p:nvPicPr>
        <p:blipFill>
          <a:blip r:embed="rId3"/>
          <a:stretch>
            <a:fillRect/>
          </a:stretch>
        </p:blipFill>
        <p:spPr>
          <a:xfrm>
            <a:off x="533400" y="152400"/>
            <a:ext cx="5791200" cy="6549416"/>
          </a:xfrm>
          <a:prstGeom prst="rect">
            <a:avLst/>
          </a:prstGeom>
        </p:spPr>
      </p:pic>
      <p:sp>
        <p:nvSpPr>
          <p:cNvPr id="2" name="Footer Placeholder 1"/>
          <p:cNvSpPr>
            <a:spLocks noGrp="1"/>
          </p:cNvSpPr>
          <p:nvPr>
            <p:ph type="ftr" sz="quarter" idx="11"/>
          </p:nvPr>
        </p:nvSpPr>
        <p:spPr>
          <a:xfrm>
            <a:off x="3131840" y="6453336"/>
            <a:ext cx="5929059" cy="365125"/>
          </a:xfrm>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a:xfrm>
            <a:off x="8271051" y="6270773"/>
            <a:ext cx="490461" cy="365125"/>
          </a:xfrm>
        </p:spPr>
        <p:txBody>
          <a:bodyPr/>
          <a:lstStyle/>
          <a:p>
            <a:fld id="{4711BA6F-B221-4442-B3E0-4DE91DDD2916}" type="slidenum">
              <a:rPr lang="en-US" smtClean="0"/>
              <a:pPr/>
              <a:t>11</a:t>
            </a:fld>
            <a:endParaRPr lang="en-US" dirty="0"/>
          </a:p>
        </p:txBody>
      </p:sp>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5925" y="260648"/>
            <a:ext cx="8229600" cy="720080"/>
          </a:xfrm>
        </p:spPr>
        <p:txBody>
          <a:bodyPr/>
          <a:lstStyle/>
          <a:p>
            <a:pPr>
              <a:lnSpc>
                <a:spcPct val="100000"/>
              </a:lnSpc>
            </a:pPr>
            <a:r>
              <a:rPr lang="en-US" sz="4000" dirty="0">
                <a:solidFill>
                  <a:srgbClr val="FF0000"/>
                </a:solidFill>
              </a:rPr>
              <a:t>Credential Management</a:t>
            </a:r>
          </a:p>
        </p:txBody>
      </p:sp>
      <p:grpSp>
        <p:nvGrpSpPr>
          <p:cNvPr id="5" name="Group 4"/>
          <p:cNvGrpSpPr/>
          <p:nvPr/>
        </p:nvGrpSpPr>
        <p:grpSpPr>
          <a:xfrm>
            <a:off x="383085" y="1128440"/>
            <a:ext cx="8432078" cy="5211671"/>
            <a:chOff x="383085" y="1128440"/>
            <a:chExt cx="8432078" cy="5211671"/>
          </a:xfrm>
        </p:grpSpPr>
        <p:sp>
          <p:nvSpPr>
            <p:cNvPr id="6" name="Freeform 5"/>
            <p:cNvSpPr/>
            <p:nvPr/>
          </p:nvSpPr>
          <p:spPr>
            <a:xfrm>
              <a:off x="383085" y="1128440"/>
              <a:ext cx="3298950" cy="678863"/>
            </a:xfrm>
            <a:custGeom>
              <a:avLst/>
              <a:gdLst>
                <a:gd name="connsiteX0" fmla="*/ 0 w 3298950"/>
                <a:gd name="connsiteY0" fmla="*/ 67886 h 678863"/>
                <a:gd name="connsiteX1" fmla="*/ 67886 w 3298950"/>
                <a:gd name="connsiteY1" fmla="*/ 0 h 678863"/>
                <a:gd name="connsiteX2" fmla="*/ 3231064 w 3298950"/>
                <a:gd name="connsiteY2" fmla="*/ 0 h 678863"/>
                <a:gd name="connsiteX3" fmla="*/ 3298950 w 3298950"/>
                <a:gd name="connsiteY3" fmla="*/ 67886 h 678863"/>
                <a:gd name="connsiteX4" fmla="*/ 3298950 w 3298950"/>
                <a:gd name="connsiteY4" fmla="*/ 610977 h 678863"/>
                <a:gd name="connsiteX5" fmla="*/ 3231064 w 3298950"/>
                <a:gd name="connsiteY5" fmla="*/ 678863 h 678863"/>
                <a:gd name="connsiteX6" fmla="*/ 67886 w 3298950"/>
                <a:gd name="connsiteY6" fmla="*/ 678863 h 678863"/>
                <a:gd name="connsiteX7" fmla="*/ 0 w 3298950"/>
                <a:gd name="connsiteY7" fmla="*/ 610977 h 678863"/>
                <a:gd name="connsiteX8" fmla="*/ 0 w 3298950"/>
                <a:gd name="connsiteY8" fmla="*/ 67886 h 6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950" h="678863">
                  <a:moveTo>
                    <a:pt x="0" y="67886"/>
                  </a:moveTo>
                  <a:cubicBezTo>
                    <a:pt x="0" y="30394"/>
                    <a:pt x="30394" y="0"/>
                    <a:pt x="67886" y="0"/>
                  </a:cubicBezTo>
                  <a:lnTo>
                    <a:pt x="3231064" y="0"/>
                  </a:lnTo>
                  <a:cubicBezTo>
                    <a:pt x="3268556" y="0"/>
                    <a:pt x="3298950" y="30394"/>
                    <a:pt x="3298950" y="67886"/>
                  </a:cubicBezTo>
                  <a:lnTo>
                    <a:pt x="3298950" y="610977"/>
                  </a:lnTo>
                  <a:cubicBezTo>
                    <a:pt x="3298950" y="648469"/>
                    <a:pt x="3268556" y="678863"/>
                    <a:pt x="3231064" y="678863"/>
                  </a:cubicBezTo>
                  <a:lnTo>
                    <a:pt x="67886" y="678863"/>
                  </a:lnTo>
                  <a:cubicBezTo>
                    <a:pt x="30394" y="678863"/>
                    <a:pt x="0" y="648469"/>
                    <a:pt x="0" y="610977"/>
                  </a:cubicBezTo>
                  <a:lnTo>
                    <a:pt x="0" y="67886"/>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363" tIns="50363" rIns="50363" bIns="50363" numCol="1" spcCol="1270" anchor="ctr" anchorCtr="0">
              <a:noAutofit/>
            </a:bodyPr>
            <a:lstStyle/>
            <a:p>
              <a:pPr lvl="0" algn="ctr" defTabSz="1066800" rtl="0">
                <a:lnSpc>
                  <a:spcPct val="100000"/>
                </a:lnSpc>
                <a:spcBef>
                  <a:spcPct val="0"/>
                </a:spcBef>
                <a:spcAft>
                  <a:spcPts val="0"/>
                </a:spcAft>
              </a:pPr>
              <a:r>
                <a:rPr lang="en-US" sz="2400" b="1" kern="1200" dirty="0">
                  <a:solidFill>
                    <a:schemeClr val="tx1"/>
                  </a:solidFill>
                </a:rPr>
                <a:t>Management of</a:t>
              </a:r>
            </a:p>
            <a:p>
              <a:pPr lvl="0" algn="ctr" defTabSz="1066800" rtl="0">
                <a:lnSpc>
                  <a:spcPct val="100000"/>
                </a:lnSpc>
                <a:spcBef>
                  <a:spcPct val="0"/>
                </a:spcBef>
                <a:spcAft>
                  <a:spcPts val="0"/>
                </a:spcAft>
              </a:pPr>
              <a:r>
                <a:rPr lang="en-US" sz="2400" b="1" kern="1200" dirty="0">
                  <a:solidFill>
                    <a:schemeClr val="tx1"/>
                  </a:solidFill>
                </a:rPr>
                <a:t>life cycle of credential</a:t>
              </a:r>
            </a:p>
          </p:txBody>
        </p:sp>
        <p:sp>
          <p:nvSpPr>
            <p:cNvPr id="7" name="Right Arrow 6"/>
            <p:cNvSpPr/>
            <p:nvPr/>
          </p:nvSpPr>
          <p:spPr>
            <a:xfrm rot="5400000">
              <a:off x="1973159" y="1866704"/>
              <a:ext cx="118801"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Freeform 7"/>
            <p:cNvSpPr/>
            <p:nvPr/>
          </p:nvSpPr>
          <p:spPr>
            <a:xfrm>
              <a:off x="383085" y="2044905"/>
              <a:ext cx="3298950" cy="1195560"/>
            </a:xfrm>
            <a:custGeom>
              <a:avLst/>
              <a:gdLst>
                <a:gd name="connsiteX0" fmla="*/ 0 w 3298950"/>
                <a:gd name="connsiteY0" fmla="*/ 119556 h 1195560"/>
                <a:gd name="connsiteX1" fmla="*/ 119556 w 3298950"/>
                <a:gd name="connsiteY1" fmla="*/ 0 h 1195560"/>
                <a:gd name="connsiteX2" fmla="*/ 3179394 w 3298950"/>
                <a:gd name="connsiteY2" fmla="*/ 0 h 1195560"/>
                <a:gd name="connsiteX3" fmla="*/ 3298950 w 3298950"/>
                <a:gd name="connsiteY3" fmla="*/ 119556 h 1195560"/>
                <a:gd name="connsiteX4" fmla="*/ 3298950 w 3298950"/>
                <a:gd name="connsiteY4" fmla="*/ 1076004 h 1195560"/>
                <a:gd name="connsiteX5" fmla="*/ 3179394 w 3298950"/>
                <a:gd name="connsiteY5" fmla="*/ 1195560 h 1195560"/>
                <a:gd name="connsiteX6" fmla="*/ 119556 w 3298950"/>
                <a:gd name="connsiteY6" fmla="*/ 1195560 h 1195560"/>
                <a:gd name="connsiteX7" fmla="*/ 0 w 3298950"/>
                <a:gd name="connsiteY7" fmla="*/ 1076004 h 1195560"/>
                <a:gd name="connsiteX8" fmla="*/ 0 w 3298950"/>
                <a:gd name="connsiteY8" fmla="*/ 119556 h 119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950" h="1195560">
                  <a:moveTo>
                    <a:pt x="0" y="119556"/>
                  </a:moveTo>
                  <a:cubicBezTo>
                    <a:pt x="0" y="53527"/>
                    <a:pt x="53527" y="0"/>
                    <a:pt x="119556" y="0"/>
                  </a:cubicBezTo>
                  <a:lnTo>
                    <a:pt x="3179394" y="0"/>
                  </a:lnTo>
                  <a:cubicBezTo>
                    <a:pt x="3245423" y="0"/>
                    <a:pt x="3298950" y="53527"/>
                    <a:pt x="3298950" y="119556"/>
                  </a:cubicBezTo>
                  <a:lnTo>
                    <a:pt x="3298950" y="1076004"/>
                  </a:lnTo>
                  <a:cubicBezTo>
                    <a:pt x="3298950" y="1142033"/>
                    <a:pt x="3245423" y="1195560"/>
                    <a:pt x="3179394" y="1195560"/>
                  </a:cubicBezTo>
                  <a:lnTo>
                    <a:pt x="119556" y="1195560"/>
                  </a:lnTo>
                  <a:cubicBezTo>
                    <a:pt x="53527" y="1195560"/>
                    <a:pt x="0" y="1142033"/>
                    <a:pt x="0" y="1076004"/>
                  </a:cubicBezTo>
                  <a:lnTo>
                    <a:pt x="0" y="119556"/>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877" tIns="57877" rIns="57877" bIns="57877" numCol="1" spcCol="1270" anchor="ctr" anchorCtr="0">
              <a:noAutofit/>
            </a:bodyPr>
            <a:lstStyle/>
            <a:p>
              <a:pPr lvl="0" algn="l" defTabSz="800100" rtl="0">
                <a:lnSpc>
                  <a:spcPct val="100000"/>
                </a:lnSpc>
                <a:spcBef>
                  <a:spcPct val="0"/>
                </a:spcBef>
                <a:spcAft>
                  <a:spcPts val="0"/>
                </a:spcAft>
              </a:pPr>
              <a:r>
                <a:rPr lang="en-US" sz="1800" kern="1200" dirty="0">
                  <a:solidFill>
                    <a:schemeClr val="bg1"/>
                  </a:solidFill>
                </a:rPr>
                <a:t>Examples of credentials are</a:t>
              </a:r>
            </a:p>
            <a:p>
              <a:pPr lvl="0" algn="l" defTabSz="800100" rtl="0">
                <a:lnSpc>
                  <a:spcPct val="100000"/>
                </a:lnSpc>
                <a:spcBef>
                  <a:spcPct val="0"/>
                </a:spcBef>
                <a:spcAft>
                  <a:spcPts val="0"/>
                </a:spcAft>
              </a:pPr>
              <a:r>
                <a:rPr lang="en-US" sz="1800" kern="1200" dirty="0">
                  <a:solidFill>
                    <a:schemeClr val="bg1"/>
                  </a:solidFill>
                </a:rPr>
                <a:t>smart cards,</a:t>
              </a:r>
            </a:p>
            <a:p>
              <a:pPr lvl="0" algn="l" defTabSz="800100" rtl="0">
                <a:lnSpc>
                  <a:spcPct val="100000"/>
                </a:lnSpc>
                <a:spcBef>
                  <a:spcPct val="0"/>
                </a:spcBef>
                <a:spcAft>
                  <a:spcPts val="0"/>
                </a:spcAft>
              </a:pPr>
              <a:r>
                <a:rPr lang="en-US" sz="1800" kern="1200" dirty="0">
                  <a:solidFill>
                    <a:schemeClr val="bg1"/>
                  </a:solidFill>
                </a:rPr>
                <a:t>private/public </a:t>
              </a:r>
              <a:r>
                <a:rPr lang="en-US" sz="1600" kern="1200" dirty="0">
                  <a:solidFill>
                    <a:schemeClr val="bg1"/>
                  </a:solidFill>
                </a:rPr>
                <a:t>cryptographic keys, &amp; </a:t>
              </a:r>
              <a:r>
                <a:rPr lang="en-US" sz="1800" kern="1200" dirty="0">
                  <a:solidFill>
                    <a:schemeClr val="bg1"/>
                  </a:solidFill>
                </a:rPr>
                <a:t>digital certificates</a:t>
              </a:r>
            </a:p>
          </p:txBody>
        </p:sp>
        <p:sp>
          <p:nvSpPr>
            <p:cNvPr id="9" name="Freeform 8"/>
            <p:cNvSpPr/>
            <p:nvPr/>
          </p:nvSpPr>
          <p:spPr>
            <a:xfrm>
              <a:off x="4065400" y="1128440"/>
              <a:ext cx="4749763" cy="678863"/>
            </a:xfrm>
            <a:custGeom>
              <a:avLst/>
              <a:gdLst>
                <a:gd name="connsiteX0" fmla="*/ 0 w 4749763"/>
                <a:gd name="connsiteY0" fmla="*/ 67886 h 678863"/>
                <a:gd name="connsiteX1" fmla="*/ 67886 w 4749763"/>
                <a:gd name="connsiteY1" fmla="*/ 0 h 678863"/>
                <a:gd name="connsiteX2" fmla="*/ 4681877 w 4749763"/>
                <a:gd name="connsiteY2" fmla="*/ 0 h 678863"/>
                <a:gd name="connsiteX3" fmla="*/ 4749763 w 4749763"/>
                <a:gd name="connsiteY3" fmla="*/ 67886 h 678863"/>
                <a:gd name="connsiteX4" fmla="*/ 4749763 w 4749763"/>
                <a:gd name="connsiteY4" fmla="*/ 610977 h 678863"/>
                <a:gd name="connsiteX5" fmla="*/ 4681877 w 4749763"/>
                <a:gd name="connsiteY5" fmla="*/ 678863 h 678863"/>
                <a:gd name="connsiteX6" fmla="*/ 67886 w 4749763"/>
                <a:gd name="connsiteY6" fmla="*/ 678863 h 678863"/>
                <a:gd name="connsiteX7" fmla="*/ 0 w 4749763"/>
                <a:gd name="connsiteY7" fmla="*/ 610977 h 678863"/>
                <a:gd name="connsiteX8" fmla="*/ 0 w 4749763"/>
                <a:gd name="connsiteY8" fmla="*/ 67886 h 6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678863">
                  <a:moveTo>
                    <a:pt x="0" y="67886"/>
                  </a:moveTo>
                  <a:cubicBezTo>
                    <a:pt x="0" y="30394"/>
                    <a:pt x="30394" y="0"/>
                    <a:pt x="67886" y="0"/>
                  </a:cubicBezTo>
                  <a:lnTo>
                    <a:pt x="4681877" y="0"/>
                  </a:lnTo>
                  <a:cubicBezTo>
                    <a:pt x="4719369" y="0"/>
                    <a:pt x="4749763" y="30394"/>
                    <a:pt x="4749763" y="67886"/>
                  </a:cubicBezTo>
                  <a:lnTo>
                    <a:pt x="4749763" y="610977"/>
                  </a:lnTo>
                  <a:cubicBezTo>
                    <a:pt x="4749763" y="648469"/>
                    <a:pt x="4719369" y="678863"/>
                    <a:pt x="4681877" y="678863"/>
                  </a:cubicBezTo>
                  <a:lnTo>
                    <a:pt x="67886" y="678863"/>
                  </a:lnTo>
                  <a:cubicBezTo>
                    <a:pt x="30394" y="678863"/>
                    <a:pt x="0" y="648469"/>
                    <a:pt x="0" y="610977"/>
                  </a:cubicBezTo>
                  <a:lnTo>
                    <a:pt x="0" y="67886"/>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363" tIns="50363" rIns="50363" bIns="50363" numCol="1" spcCol="1270" anchor="ctr" anchorCtr="0">
              <a:noAutofit/>
            </a:bodyPr>
            <a:lstStyle/>
            <a:p>
              <a:pPr lvl="0" algn="ctr" defTabSz="1066800" rtl="0">
                <a:lnSpc>
                  <a:spcPct val="100000"/>
                </a:lnSpc>
                <a:spcBef>
                  <a:spcPct val="0"/>
                </a:spcBef>
                <a:spcAft>
                  <a:spcPts val="0"/>
                </a:spcAft>
              </a:pPr>
              <a:r>
                <a:rPr lang="en-US" sz="2400" b="1" kern="1200" dirty="0">
                  <a:solidFill>
                    <a:schemeClr val="tx1"/>
                  </a:solidFill>
                </a:rPr>
                <a:t>Encompasses five</a:t>
              </a:r>
            </a:p>
            <a:p>
              <a:pPr lvl="0" algn="ctr" defTabSz="1066800" rtl="0">
                <a:lnSpc>
                  <a:spcPct val="100000"/>
                </a:lnSpc>
                <a:spcBef>
                  <a:spcPct val="0"/>
                </a:spcBef>
                <a:spcAft>
                  <a:spcPts val="0"/>
                </a:spcAft>
              </a:pPr>
              <a:r>
                <a:rPr lang="en-US" sz="2400" b="1" kern="1200" dirty="0">
                  <a:solidFill>
                    <a:schemeClr val="tx1"/>
                  </a:solidFill>
                </a:rPr>
                <a:t>logical components:</a:t>
              </a:r>
            </a:p>
          </p:txBody>
        </p:sp>
        <p:sp>
          <p:nvSpPr>
            <p:cNvPr id="10" name="Right Arrow 9"/>
            <p:cNvSpPr/>
            <p:nvPr/>
          </p:nvSpPr>
          <p:spPr>
            <a:xfrm rot="5400000">
              <a:off x="6380881" y="1866704"/>
              <a:ext cx="118801"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Freeform 10"/>
            <p:cNvSpPr/>
            <p:nvPr/>
          </p:nvSpPr>
          <p:spPr>
            <a:xfrm>
              <a:off x="4065400" y="2044905"/>
              <a:ext cx="4749763" cy="678863"/>
            </a:xfrm>
            <a:custGeom>
              <a:avLst/>
              <a:gdLst>
                <a:gd name="connsiteX0" fmla="*/ 0 w 4749763"/>
                <a:gd name="connsiteY0" fmla="*/ 67886 h 678863"/>
                <a:gd name="connsiteX1" fmla="*/ 67886 w 4749763"/>
                <a:gd name="connsiteY1" fmla="*/ 0 h 678863"/>
                <a:gd name="connsiteX2" fmla="*/ 4681877 w 4749763"/>
                <a:gd name="connsiteY2" fmla="*/ 0 h 678863"/>
                <a:gd name="connsiteX3" fmla="*/ 4749763 w 4749763"/>
                <a:gd name="connsiteY3" fmla="*/ 67886 h 678863"/>
                <a:gd name="connsiteX4" fmla="*/ 4749763 w 4749763"/>
                <a:gd name="connsiteY4" fmla="*/ 610977 h 678863"/>
                <a:gd name="connsiteX5" fmla="*/ 4681877 w 4749763"/>
                <a:gd name="connsiteY5" fmla="*/ 678863 h 678863"/>
                <a:gd name="connsiteX6" fmla="*/ 67886 w 4749763"/>
                <a:gd name="connsiteY6" fmla="*/ 678863 h 678863"/>
                <a:gd name="connsiteX7" fmla="*/ 0 w 4749763"/>
                <a:gd name="connsiteY7" fmla="*/ 610977 h 678863"/>
                <a:gd name="connsiteX8" fmla="*/ 0 w 4749763"/>
                <a:gd name="connsiteY8" fmla="*/ 67886 h 6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678863">
                  <a:moveTo>
                    <a:pt x="0" y="67886"/>
                  </a:moveTo>
                  <a:cubicBezTo>
                    <a:pt x="0" y="30394"/>
                    <a:pt x="30394" y="0"/>
                    <a:pt x="67886" y="0"/>
                  </a:cubicBezTo>
                  <a:lnTo>
                    <a:pt x="4681877" y="0"/>
                  </a:lnTo>
                  <a:cubicBezTo>
                    <a:pt x="4719369" y="0"/>
                    <a:pt x="4749763" y="30394"/>
                    <a:pt x="4749763" y="67886"/>
                  </a:cubicBezTo>
                  <a:lnTo>
                    <a:pt x="4749763" y="610977"/>
                  </a:lnTo>
                  <a:cubicBezTo>
                    <a:pt x="4749763" y="648469"/>
                    <a:pt x="4719369" y="678863"/>
                    <a:pt x="4681877" y="678863"/>
                  </a:cubicBezTo>
                  <a:lnTo>
                    <a:pt x="67886" y="678863"/>
                  </a:lnTo>
                  <a:cubicBezTo>
                    <a:pt x="30394" y="678863"/>
                    <a:pt x="0" y="648469"/>
                    <a:pt x="0" y="610977"/>
                  </a:cubicBezTo>
                  <a:lnTo>
                    <a:pt x="0" y="67886"/>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663" tIns="37663" rIns="37663" bIns="37663" numCol="1" spcCol="1270" anchor="ctr" anchorCtr="0">
              <a:noAutofit/>
            </a:bodyPr>
            <a:lstStyle/>
            <a:p>
              <a:pPr lvl="0" algn="ctr" defTabSz="622300" rtl="0">
                <a:lnSpc>
                  <a:spcPct val="100000"/>
                </a:lnSpc>
                <a:spcBef>
                  <a:spcPct val="0"/>
                </a:spcBef>
                <a:spcAft>
                  <a:spcPts val="0"/>
                </a:spcAft>
              </a:pPr>
              <a:r>
                <a:rPr lang="en-US" sz="1400" kern="1200" dirty="0">
                  <a:solidFill>
                    <a:schemeClr val="bg1"/>
                  </a:solidFill>
                </a:rPr>
                <a:t>An authorized individual sponsors an individual or entity for a credential to establish the need for the credential</a:t>
              </a:r>
            </a:p>
          </p:txBody>
        </p:sp>
        <p:sp>
          <p:nvSpPr>
            <p:cNvPr id="12" name="Right Arrow 11"/>
            <p:cNvSpPr/>
            <p:nvPr/>
          </p:nvSpPr>
          <p:spPr>
            <a:xfrm rot="5400000">
              <a:off x="6363090" y="2800960"/>
              <a:ext cx="154382"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Freeform 12"/>
            <p:cNvSpPr/>
            <p:nvPr/>
          </p:nvSpPr>
          <p:spPr>
            <a:xfrm>
              <a:off x="4065400" y="2996953"/>
              <a:ext cx="4749763" cy="971582"/>
            </a:xfrm>
            <a:custGeom>
              <a:avLst/>
              <a:gdLst>
                <a:gd name="connsiteX0" fmla="*/ 0 w 4749763"/>
                <a:gd name="connsiteY0" fmla="*/ 97158 h 971582"/>
                <a:gd name="connsiteX1" fmla="*/ 97158 w 4749763"/>
                <a:gd name="connsiteY1" fmla="*/ 0 h 971582"/>
                <a:gd name="connsiteX2" fmla="*/ 4652605 w 4749763"/>
                <a:gd name="connsiteY2" fmla="*/ 0 h 971582"/>
                <a:gd name="connsiteX3" fmla="*/ 4749763 w 4749763"/>
                <a:gd name="connsiteY3" fmla="*/ 97158 h 971582"/>
                <a:gd name="connsiteX4" fmla="*/ 4749763 w 4749763"/>
                <a:gd name="connsiteY4" fmla="*/ 874424 h 971582"/>
                <a:gd name="connsiteX5" fmla="*/ 4652605 w 4749763"/>
                <a:gd name="connsiteY5" fmla="*/ 971582 h 971582"/>
                <a:gd name="connsiteX6" fmla="*/ 97158 w 4749763"/>
                <a:gd name="connsiteY6" fmla="*/ 971582 h 971582"/>
                <a:gd name="connsiteX7" fmla="*/ 0 w 4749763"/>
                <a:gd name="connsiteY7" fmla="*/ 874424 h 971582"/>
                <a:gd name="connsiteX8" fmla="*/ 0 w 4749763"/>
                <a:gd name="connsiteY8" fmla="*/ 97158 h 97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971582">
                  <a:moveTo>
                    <a:pt x="0" y="97158"/>
                  </a:moveTo>
                  <a:cubicBezTo>
                    <a:pt x="0" y="43499"/>
                    <a:pt x="43499" y="0"/>
                    <a:pt x="97158" y="0"/>
                  </a:cubicBezTo>
                  <a:lnTo>
                    <a:pt x="4652605" y="0"/>
                  </a:lnTo>
                  <a:cubicBezTo>
                    <a:pt x="4706264" y="0"/>
                    <a:pt x="4749763" y="43499"/>
                    <a:pt x="4749763" y="97158"/>
                  </a:cubicBezTo>
                  <a:lnTo>
                    <a:pt x="4749763" y="874424"/>
                  </a:lnTo>
                  <a:cubicBezTo>
                    <a:pt x="4749763" y="928083"/>
                    <a:pt x="4706264" y="971582"/>
                    <a:pt x="4652605" y="971582"/>
                  </a:cubicBezTo>
                  <a:lnTo>
                    <a:pt x="97158" y="971582"/>
                  </a:lnTo>
                  <a:cubicBezTo>
                    <a:pt x="43499" y="971582"/>
                    <a:pt x="0" y="928083"/>
                    <a:pt x="0" y="874424"/>
                  </a:cubicBezTo>
                  <a:lnTo>
                    <a:pt x="0" y="9715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6237" tIns="46237" rIns="46237" bIns="46237" numCol="1" spcCol="1270" anchor="t" anchorCtr="0">
              <a:noAutofit/>
            </a:bodyPr>
            <a:lstStyle/>
            <a:p>
              <a:pPr lvl="0" algn="l" defTabSz="622300" rtl="0">
                <a:lnSpc>
                  <a:spcPct val="100000"/>
                </a:lnSpc>
                <a:spcBef>
                  <a:spcPct val="0"/>
                </a:spcBef>
                <a:spcAft>
                  <a:spcPts val="0"/>
                </a:spcAft>
              </a:pPr>
              <a:r>
                <a:rPr lang="en-US" sz="1400" kern="1200" dirty="0">
                  <a:solidFill>
                    <a:schemeClr val="bg1"/>
                  </a:solidFill>
                </a:rPr>
                <a:t>The sponsored individual enrolls for the credential</a:t>
              </a:r>
            </a:p>
            <a:p>
              <a:pPr marL="109538" lvl="1" indent="-109538" algn="l" defTabSz="533400" rtl="0">
                <a:lnSpc>
                  <a:spcPct val="100000"/>
                </a:lnSpc>
                <a:spcBef>
                  <a:spcPct val="0"/>
                </a:spcBef>
                <a:spcAft>
                  <a:spcPts val="0"/>
                </a:spcAft>
                <a:buChar char="••"/>
              </a:pPr>
              <a:r>
                <a:rPr lang="en-US" sz="1200" kern="1200" dirty="0">
                  <a:solidFill>
                    <a:schemeClr val="bg1"/>
                  </a:solidFill>
                </a:rPr>
                <a:t>Typically identity proofing and the capture of biographic &amp; biometric data</a:t>
              </a:r>
            </a:p>
            <a:p>
              <a:pPr marL="109538" lvl="1" indent="-109538" algn="l" defTabSz="533400" rtl="0">
                <a:lnSpc>
                  <a:spcPct val="100000"/>
                </a:lnSpc>
                <a:spcBef>
                  <a:spcPct val="0"/>
                </a:spcBef>
                <a:spcAft>
                  <a:spcPts val="0"/>
                </a:spcAft>
                <a:buChar char="••"/>
              </a:pPr>
              <a:r>
                <a:rPr lang="en-US" sz="1200" kern="1200" dirty="0">
                  <a:solidFill>
                    <a:schemeClr val="bg1"/>
                  </a:solidFill>
                </a:rPr>
                <a:t>May incorporate authoritative attribute data, maintained by the identity management component</a:t>
              </a:r>
            </a:p>
          </p:txBody>
        </p:sp>
        <p:sp>
          <p:nvSpPr>
            <p:cNvPr id="14" name="Right Arrow 13"/>
            <p:cNvSpPr/>
            <p:nvPr/>
          </p:nvSpPr>
          <p:spPr>
            <a:xfrm rot="16200000" flipH="1">
              <a:off x="6383754" y="4017386"/>
              <a:ext cx="113055" cy="150332"/>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Freeform 14"/>
            <p:cNvSpPr/>
            <p:nvPr/>
          </p:nvSpPr>
          <p:spPr>
            <a:xfrm>
              <a:off x="4065400" y="4262305"/>
              <a:ext cx="4749763" cy="678863"/>
            </a:xfrm>
            <a:custGeom>
              <a:avLst/>
              <a:gdLst>
                <a:gd name="connsiteX0" fmla="*/ 0 w 4749763"/>
                <a:gd name="connsiteY0" fmla="*/ 67886 h 678863"/>
                <a:gd name="connsiteX1" fmla="*/ 67886 w 4749763"/>
                <a:gd name="connsiteY1" fmla="*/ 0 h 678863"/>
                <a:gd name="connsiteX2" fmla="*/ 4681877 w 4749763"/>
                <a:gd name="connsiteY2" fmla="*/ 0 h 678863"/>
                <a:gd name="connsiteX3" fmla="*/ 4749763 w 4749763"/>
                <a:gd name="connsiteY3" fmla="*/ 67886 h 678863"/>
                <a:gd name="connsiteX4" fmla="*/ 4749763 w 4749763"/>
                <a:gd name="connsiteY4" fmla="*/ 610977 h 678863"/>
                <a:gd name="connsiteX5" fmla="*/ 4681877 w 4749763"/>
                <a:gd name="connsiteY5" fmla="*/ 678863 h 678863"/>
                <a:gd name="connsiteX6" fmla="*/ 67886 w 4749763"/>
                <a:gd name="connsiteY6" fmla="*/ 678863 h 678863"/>
                <a:gd name="connsiteX7" fmla="*/ 0 w 4749763"/>
                <a:gd name="connsiteY7" fmla="*/ 610977 h 678863"/>
                <a:gd name="connsiteX8" fmla="*/ 0 w 4749763"/>
                <a:gd name="connsiteY8" fmla="*/ 67886 h 6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678863">
                  <a:moveTo>
                    <a:pt x="0" y="67886"/>
                  </a:moveTo>
                  <a:cubicBezTo>
                    <a:pt x="0" y="30394"/>
                    <a:pt x="30394" y="0"/>
                    <a:pt x="67886" y="0"/>
                  </a:cubicBezTo>
                  <a:lnTo>
                    <a:pt x="4681877" y="0"/>
                  </a:lnTo>
                  <a:cubicBezTo>
                    <a:pt x="4719369" y="0"/>
                    <a:pt x="4749763" y="30394"/>
                    <a:pt x="4749763" y="67886"/>
                  </a:cubicBezTo>
                  <a:lnTo>
                    <a:pt x="4749763" y="610977"/>
                  </a:lnTo>
                  <a:cubicBezTo>
                    <a:pt x="4749763" y="648469"/>
                    <a:pt x="4719369" y="678863"/>
                    <a:pt x="4681877" y="678863"/>
                  </a:cubicBezTo>
                  <a:lnTo>
                    <a:pt x="67886" y="678863"/>
                  </a:lnTo>
                  <a:cubicBezTo>
                    <a:pt x="30394" y="678863"/>
                    <a:pt x="0" y="648469"/>
                    <a:pt x="0" y="610977"/>
                  </a:cubicBezTo>
                  <a:lnTo>
                    <a:pt x="0" y="67886"/>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663" tIns="37663" rIns="37663" bIns="37663" numCol="1" spcCol="1270" anchor="t" anchorCtr="0">
              <a:noAutofit/>
            </a:bodyPr>
            <a:lstStyle/>
            <a:p>
              <a:pPr lvl="0" algn="l" defTabSz="622300" rtl="0">
                <a:lnSpc>
                  <a:spcPct val="100000"/>
                </a:lnSpc>
                <a:spcBef>
                  <a:spcPct val="0"/>
                </a:spcBef>
                <a:spcAft>
                  <a:spcPts val="0"/>
                </a:spcAft>
              </a:pPr>
              <a:r>
                <a:rPr lang="en-US" sz="1400" kern="1200" dirty="0">
                  <a:solidFill>
                    <a:schemeClr val="bg1"/>
                  </a:solidFill>
                </a:rPr>
                <a:t>A credential is produced</a:t>
              </a:r>
            </a:p>
            <a:p>
              <a:pPr marL="114300" lvl="1" indent="-114300" algn="l" defTabSz="533400" rtl="0">
                <a:lnSpc>
                  <a:spcPct val="100000"/>
                </a:lnSpc>
                <a:spcBef>
                  <a:spcPct val="0"/>
                </a:spcBef>
                <a:spcAft>
                  <a:spcPts val="0"/>
                </a:spcAft>
                <a:buChar char="••"/>
              </a:pPr>
              <a:r>
                <a:rPr lang="en-US" sz="1200" kern="1200" dirty="0">
                  <a:solidFill>
                    <a:schemeClr val="bg1"/>
                  </a:solidFill>
                </a:rPr>
                <a:t>Depending on the credential type, production may involve encryption, digital signature, smart card or other functions</a:t>
              </a:r>
            </a:p>
          </p:txBody>
        </p:sp>
        <p:sp>
          <p:nvSpPr>
            <p:cNvPr id="16" name="Right Arrow 15"/>
            <p:cNvSpPr/>
            <p:nvPr/>
          </p:nvSpPr>
          <p:spPr>
            <a:xfrm rot="5400000">
              <a:off x="6380881" y="4941168"/>
              <a:ext cx="118801"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Freeform 16"/>
            <p:cNvSpPr/>
            <p:nvPr/>
          </p:nvSpPr>
          <p:spPr>
            <a:xfrm>
              <a:off x="4065400" y="5143089"/>
              <a:ext cx="4749763" cy="230127"/>
            </a:xfrm>
            <a:custGeom>
              <a:avLst/>
              <a:gdLst>
                <a:gd name="connsiteX0" fmla="*/ 0 w 4749763"/>
                <a:gd name="connsiteY0" fmla="*/ 23013 h 230127"/>
                <a:gd name="connsiteX1" fmla="*/ 23013 w 4749763"/>
                <a:gd name="connsiteY1" fmla="*/ 0 h 230127"/>
                <a:gd name="connsiteX2" fmla="*/ 4726750 w 4749763"/>
                <a:gd name="connsiteY2" fmla="*/ 0 h 230127"/>
                <a:gd name="connsiteX3" fmla="*/ 4749763 w 4749763"/>
                <a:gd name="connsiteY3" fmla="*/ 23013 h 230127"/>
                <a:gd name="connsiteX4" fmla="*/ 4749763 w 4749763"/>
                <a:gd name="connsiteY4" fmla="*/ 207114 h 230127"/>
                <a:gd name="connsiteX5" fmla="*/ 4726750 w 4749763"/>
                <a:gd name="connsiteY5" fmla="*/ 230127 h 230127"/>
                <a:gd name="connsiteX6" fmla="*/ 23013 w 4749763"/>
                <a:gd name="connsiteY6" fmla="*/ 230127 h 230127"/>
                <a:gd name="connsiteX7" fmla="*/ 0 w 4749763"/>
                <a:gd name="connsiteY7" fmla="*/ 207114 h 230127"/>
                <a:gd name="connsiteX8" fmla="*/ 0 w 4749763"/>
                <a:gd name="connsiteY8" fmla="*/ 23013 h 23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230127">
                  <a:moveTo>
                    <a:pt x="0" y="23013"/>
                  </a:moveTo>
                  <a:cubicBezTo>
                    <a:pt x="0" y="10303"/>
                    <a:pt x="10303" y="0"/>
                    <a:pt x="23013" y="0"/>
                  </a:cubicBezTo>
                  <a:lnTo>
                    <a:pt x="4726750" y="0"/>
                  </a:lnTo>
                  <a:cubicBezTo>
                    <a:pt x="4739460" y="0"/>
                    <a:pt x="4749763" y="10303"/>
                    <a:pt x="4749763" y="23013"/>
                  </a:cubicBezTo>
                  <a:lnTo>
                    <a:pt x="4749763" y="207114"/>
                  </a:lnTo>
                  <a:cubicBezTo>
                    <a:pt x="4749763" y="219824"/>
                    <a:pt x="4739460" y="230127"/>
                    <a:pt x="4726750" y="230127"/>
                  </a:cubicBezTo>
                  <a:lnTo>
                    <a:pt x="23013" y="230127"/>
                  </a:lnTo>
                  <a:cubicBezTo>
                    <a:pt x="10303" y="230127"/>
                    <a:pt x="0" y="219824"/>
                    <a:pt x="0" y="207114"/>
                  </a:cubicBezTo>
                  <a:lnTo>
                    <a:pt x="0" y="23013"/>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7060" tIns="27060" rIns="27060" bIns="27060" numCol="1" spcCol="1270" anchor="ctr" anchorCtr="0">
              <a:noAutofit/>
            </a:bodyPr>
            <a:lstStyle/>
            <a:p>
              <a:pPr lvl="0" algn="ctr" defTabSz="711200" rtl="0">
                <a:lnSpc>
                  <a:spcPct val="100000"/>
                </a:lnSpc>
                <a:spcBef>
                  <a:spcPct val="0"/>
                </a:spcBef>
                <a:spcAft>
                  <a:spcPts val="0"/>
                </a:spcAft>
              </a:pPr>
              <a:r>
                <a:rPr lang="en-US" sz="1600" kern="1200" dirty="0">
                  <a:solidFill>
                    <a:schemeClr val="bg1"/>
                  </a:solidFill>
                </a:rPr>
                <a:t>The credential is issued to the individual or NPE</a:t>
              </a:r>
            </a:p>
          </p:txBody>
        </p:sp>
        <p:sp>
          <p:nvSpPr>
            <p:cNvPr id="18" name="Right Arrow 17"/>
            <p:cNvSpPr/>
            <p:nvPr/>
          </p:nvSpPr>
          <p:spPr>
            <a:xfrm rot="5400000">
              <a:off x="6440282" y="5668896"/>
              <a:ext cx="0"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9" name="Freeform 18"/>
            <p:cNvSpPr/>
            <p:nvPr/>
          </p:nvSpPr>
          <p:spPr>
            <a:xfrm>
              <a:off x="4065400" y="5661248"/>
              <a:ext cx="4749763" cy="678863"/>
            </a:xfrm>
            <a:custGeom>
              <a:avLst/>
              <a:gdLst>
                <a:gd name="connsiteX0" fmla="*/ 0 w 4749763"/>
                <a:gd name="connsiteY0" fmla="*/ 67886 h 678863"/>
                <a:gd name="connsiteX1" fmla="*/ 67886 w 4749763"/>
                <a:gd name="connsiteY1" fmla="*/ 0 h 678863"/>
                <a:gd name="connsiteX2" fmla="*/ 4681877 w 4749763"/>
                <a:gd name="connsiteY2" fmla="*/ 0 h 678863"/>
                <a:gd name="connsiteX3" fmla="*/ 4749763 w 4749763"/>
                <a:gd name="connsiteY3" fmla="*/ 67886 h 678863"/>
                <a:gd name="connsiteX4" fmla="*/ 4749763 w 4749763"/>
                <a:gd name="connsiteY4" fmla="*/ 610977 h 678863"/>
                <a:gd name="connsiteX5" fmla="*/ 4681877 w 4749763"/>
                <a:gd name="connsiteY5" fmla="*/ 678863 h 678863"/>
                <a:gd name="connsiteX6" fmla="*/ 67886 w 4749763"/>
                <a:gd name="connsiteY6" fmla="*/ 678863 h 678863"/>
                <a:gd name="connsiteX7" fmla="*/ 0 w 4749763"/>
                <a:gd name="connsiteY7" fmla="*/ 610977 h 678863"/>
                <a:gd name="connsiteX8" fmla="*/ 0 w 4749763"/>
                <a:gd name="connsiteY8" fmla="*/ 67886 h 6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763" h="678863">
                  <a:moveTo>
                    <a:pt x="0" y="67886"/>
                  </a:moveTo>
                  <a:cubicBezTo>
                    <a:pt x="0" y="30394"/>
                    <a:pt x="30394" y="0"/>
                    <a:pt x="67886" y="0"/>
                  </a:cubicBezTo>
                  <a:lnTo>
                    <a:pt x="4681877" y="0"/>
                  </a:lnTo>
                  <a:cubicBezTo>
                    <a:pt x="4719369" y="0"/>
                    <a:pt x="4749763" y="30394"/>
                    <a:pt x="4749763" y="67886"/>
                  </a:cubicBezTo>
                  <a:lnTo>
                    <a:pt x="4749763" y="610977"/>
                  </a:lnTo>
                  <a:cubicBezTo>
                    <a:pt x="4749763" y="648469"/>
                    <a:pt x="4719369" y="678863"/>
                    <a:pt x="4681877" y="678863"/>
                  </a:cubicBezTo>
                  <a:lnTo>
                    <a:pt x="67886" y="678863"/>
                  </a:lnTo>
                  <a:cubicBezTo>
                    <a:pt x="30394" y="678863"/>
                    <a:pt x="0" y="648469"/>
                    <a:pt x="0" y="610977"/>
                  </a:cubicBezTo>
                  <a:lnTo>
                    <a:pt x="0" y="67886"/>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663" tIns="37663" rIns="37663" bIns="37663" numCol="1" spcCol="1270" anchor="t" anchorCtr="0">
              <a:noAutofit/>
            </a:bodyPr>
            <a:lstStyle/>
            <a:p>
              <a:pPr lvl="0" algn="l" defTabSz="622300" rtl="0">
                <a:lnSpc>
                  <a:spcPct val="100000"/>
                </a:lnSpc>
                <a:spcBef>
                  <a:spcPct val="0"/>
                </a:spcBef>
                <a:spcAft>
                  <a:spcPts val="0"/>
                </a:spcAft>
              </a:pPr>
              <a:r>
                <a:rPr lang="en-US" sz="1400" kern="1200" dirty="0">
                  <a:solidFill>
                    <a:schemeClr val="bg1"/>
                  </a:solidFill>
                </a:rPr>
                <a:t>A credential must be maintained over its life cycle</a:t>
              </a:r>
            </a:p>
            <a:p>
              <a:pPr marL="114300" lvl="1" indent="-114300" algn="l" defTabSz="533400" rtl="0">
                <a:lnSpc>
                  <a:spcPct val="100000"/>
                </a:lnSpc>
                <a:spcBef>
                  <a:spcPct val="0"/>
                </a:spcBef>
                <a:spcAft>
                  <a:spcPts val="0"/>
                </a:spcAft>
                <a:buChar char="••"/>
              </a:pPr>
              <a:r>
                <a:rPr lang="en-US" sz="1200" kern="1200" dirty="0">
                  <a:solidFill>
                    <a:schemeClr val="bg1"/>
                  </a:solidFill>
                </a:rPr>
                <a:t>Might include revocation, reissuance/replacement, reenrollment, expiration, PIN reset, suspension, or reinstatement</a:t>
              </a:r>
            </a:p>
          </p:txBody>
        </p:sp>
      </p:grpSp>
      <p:sp>
        <p:nvSpPr>
          <p:cNvPr id="2" name="Footer Placeholder 1"/>
          <p:cNvSpPr>
            <a:spLocks noGrp="1"/>
          </p:cNvSpPr>
          <p:nvPr>
            <p:ph type="ftr" sz="quarter" idx="11"/>
          </p:nvPr>
        </p:nvSpPr>
        <p:spPr>
          <a:xfrm>
            <a:off x="26653" y="6475721"/>
            <a:ext cx="3049940" cy="365125"/>
          </a:xfrm>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a:xfrm>
            <a:off x="8603460" y="6475720"/>
            <a:ext cx="561975" cy="365125"/>
          </a:xfrm>
        </p:spPr>
        <p:txBody>
          <a:bodyPr/>
          <a:lstStyle/>
          <a:p>
            <a:fld id="{5F36C9FC-DA22-1F47-8722-58727A1D436E}" type="slidenum">
              <a:rPr lang="en-US" smtClean="0"/>
              <a:pPr/>
              <a:t>110</a:t>
            </a:fld>
            <a:endParaRPr lang="en-US" dirty="0"/>
          </a:p>
        </p:txBody>
      </p:sp>
      <p:sp>
        <p:nvSpPr>
          <p:cNvPr id="21" name="Right Arrow 20"/>
          <p:cNvSpPr/>
          <p:nvPr/>
        </p:nvSpPr>
        <p:spPr>
          <a:xfrm rot="5400000">
            <a:off x="6397415" y="5470439"/>
            <a:ext cx="118801" cy="118801"/>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1262096834"/>
      </p:ext>
    </p:extLst>
  </p:cSld>
  <p:clrMapOvr>
    <a:masterClrMapping/>
  </p:clrMapOvr>
  <p:transition spd="med">
    <p:dissolv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88640"/>
            <a:ext cx="8229600" cy="720080"/>
          </a:xfrm>
        </p:spPr>
        <p:txBody>
          <a:bodyPr/>
          <a:lstStyle/>
          <a:p>
            <a:r>
              <a:rPr lang="en-US" sz="4000" dirty="0">
                <a:solidFill>
                  <a:srgbClr val="FF0000"/>
                </a:solidFill>
              </a:rPr>
              <a:t>Access Management</a:t>
            </a:r>
          </a:p>
        </p:txBody>
      </p:sp>
      <p:graphicFrame>
        <p:nvGraphicFramePr>
          <p:cNvPr id="20" name="Content Placeholder 19"/>
          <p:cNvGraphicFramePr>
            <a:graphicFrameLocks noGrp="1"/>
          </p:cNvGraphicFramePr>
          <p:nvPr>
            <p:ph idx="1"/>
            <p:extLst/>
          </p:nvPr>
        </p:nvGraphicFramePr>
        <p:xfrm>
          <a:off x="457200" y="925655"/>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8597" y="6445060"/>
            <a:ext cx="3049940" cy="365125"/>
          </a:xfrm>
        </p:spPr>
        <p:txBody>
          <a:bodyPr/>
          <a:lstStyle/>
          <a:p>
            <a:r>
              <a:rPr lang="en-US"/>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pPr/>
              <a:t>111</a:t>
            </a:fld>
            <a:endParaRPr lang="en-US" dirty="0"/>
          </a:p>
        </p:txBody>
      </p:sp>
    </p:spTree>
    <p:extLst>
      <p:ext uri="{BB962C8B-B14F-4D97-AF65-F5344CB8AC3E}">
        <p14:creationId xmlns:p14="http://schemas.microsoft.com/office/powerpoint/2010/main" val="852460337"/>
      </p:ext>
    </p:extLst>
  </p:cSld>
  <p:clrMapOvr>
    <a:masterClrMapping/>
  </p:clrMapOvr>
  <p:transition spd="med">
    <p:dissolv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nSpc>
                <a:spcPct val="100000"/>
              </a:lnSpc>
            </a:pPr>
            <a:r>
              <a:rPr lang="en-US" sz="3200" dirty="0">
                <a:solidFill>
                  <a:srgbClr val="FF0000"/>
                </a:solidFill>
              </a:rPr>
              <a:t>3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13322121"/>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582025" y="6527994"/>
            <a:ext cx="561975" cy="365125"/>
          </a:xfrm>
        </p:spPr>
        <p:txBody>
          <a:bodyPr/>
          <a:lstStyle/>
          <a:p>
            <a:fld id="{5F36C9FC-DA22-1F47-8722-58727A1D436E}" type="slidenum">
              <a:rPr lang="en-US" smtClean="0"/>
              <a:pPr/>
              <a:t>112</a:t>
            </a:fld>
            <a:endParaRPr lang="en-US" dirty="0"/>
          </a:p>
        </p:txBody>
      </p:sp>
    </p:spTree>
    <p:extLst>
      <p:ext uri="{BB962C8B-B14F-4D97-AF65-F5344CB8AC3E}">
        <p14:creationId xmlns:p14="http://schemas.microsoft.com/office/powerpoint/2010/main" val="2831323824"/>
      </p:ext>
    </p:extLst>
  </p:cSld>
  <p:clrMapOvr>
    <a:masterClrMapping/>
  </p:clrMapOvr>
  <p:transition spd="med">
    <p:dissolv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6" y="404664"/>
            <a:ext cx="8229600" cy="822920"/>
          </a:xfrm>
        </p:spPr>
        <p:txBody>
          <a:bodyPr/>
          <a:lstStyle/>
          <a:p>
            <a:r>
              <a:rPr lang="en-US" dirty="0">
                <a:solidFill>
                  <a:srgbClr val="FF0000"/>
                </a:solidFill>
              </a:rPr>
              <a:t>Identity Federation</a:t>
            </a: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a:t>Addresses two questions:</a:t>
            </a:r>
          </a:p>
          <a:p>
            <a:pPr lvl="1"/>
            <a:r>
              <a:rPr lang="en-US" sz="2000" dirty="0"/>
              <a:t>How do you trust identities of individuals from external organizations who need access to your systems</a:t>
            </a:r>
          </a:p>
          <a:p>
            <a:pPr lvl="1"/>
            <a:r>
              <a:rPr lang="en-US" sz="2000" dirty="0"/>
              <a:t>How do you vouch for identities of individuals in your organization when they need to collaborate with external organizations</a:t>
            </a:r>
          </a:p>
        </p:txBody>
      </p:sp>
      <p:sp>
        <p:nvSpPr>
          <p:cNvPr id="4" name="Footer Placeholder 3"/>
          <p:cNvSpPr>
            <a:spLocks noGrp="1"/>
          </p:cNvSpPr>
          <p:nvPr>
            <p:ph type="ftr" sz="quarter" idx="11"/>
          </p:nvPr>
        </p:nvSpPr>
        <p:spPr/>
        <p:txBody>
          <a:bodyPr/>
          <a:lstStyle/>
          <a:p>
            <a:r>
              <a:rPr lang="en-US" dirty="0"/>
              <a:t>2016 Pearson Education, Inc., Hoboken, NJ.  All rights reserved.</a:t>
            </a:r>
          </a:p>
        </p:txBody>
      </p:sp>
      <p:sp>
        <p:nvSpPr>
          <p:cNvPr id="5" name="Slide Number Placeholder 4"/>
          <p:cNvSpPr>
            <a:spLocks noGrp="1"/>
          </p:cNvSpPr>
          <p:nvPr>
            <p:ph type="sldNum" sz="quarter" idx="12"/>
          </p:nvPr>
        </p:nvSpPr>
        <p:spPr/>
        <p:txBody>
          <a:bodyPr/>
          <a:lstStyle/>
          <a:p>
            <a:fld id="{5F36C9FC-DA22-1F47-8722-58727A1D436E}" type="slidenum">
              <a:rPr lang="en-US" smtClean="0"/>
              <a:pPr/>
              <a:t>113</a:t>
            </a:fld>
            <a:endParaRPr lang="en-US" dirty="0"/>
          </a:p>
        </p:txBody>
      </p:sp>
    </p:spTree>
    <p:extLst>
      <p:ext uri="{BB962C8B-B14F-4D97-AF65-F5344CB8AC3E}">
        <p14:creationId xmlns:p14="http://schemas.microsoft.com/office/powerpoint/2010/main" val="20242248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val="0"/>
              </a:ext>
            </a:extLst>
          </a:blip>
          <a:srcRect t="87424" b="4734"/>
          <a:stretch/>
        </p:blipFill>
        <p:spPr>
          <a:xfrm>
            <a:off x="1907704" y="5949280"/>
            <a:ext cx="5299364" cy="537772"/>
          </a:xfrm>
          <a:prstGeom prst="rect">
            <a:avLst/>
          </a:prstGeom>
          <a:solidFill>
            <a:schemeClr val="tx1"/>
          </a:solidFill>
        </p:spPr>
      </p:pic>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4711BA6F-B221-4442-B3E0-4DE91DDD2916}" type="slidenum">
              <a:rPr lang="en-US" smtClean="0"/>
              <a:pPr/>
              <a:t>114</a:t>
            </a:fld>
            <a:endParaRPr lang="en-US" dirty="0"/>
          </a:p>
        </p:txBody>
      </p:sp>
      <p:sp>
        <p:nvSpPr>
          <p:cNvPr id="6" name="TextBox 5"/>
          <p:cNvSpPr txBox="1"/>
          <p:nvPr/>
        </p:nvSpPr>
        <p:spPr>
          <a:xfrm>
            <a:off x="2159596" y="188640"/>
            <a:ext cx="5047472" cy="769441"/>
          </a:xfrm>
          <a:prstGeom prst="rect">
            <a:avLst/>
          </a:prstGeom>
          <a:noFill/>
        </p:spPr>
        <p:txBody>
          <a:bodyPr wrap="none" rtlCol="0">
            <a:spAutoFit/>
          </a:bodyPr>
          <a:lstStyle/>
          <a:p>
            <a:r>
              <a:rPr lang="en-US" sz="4400" b="1" dirty="0">
                <a:solidFill>
                  <a:schemeClr val="bg1"/>
                </a:solidFill>
              </a:rPr>
              <a:t>Trust Frameworks</a:t>
            </a:r>
          </a:p>
        </p:txBody>
      </p:sp>
    </p:spTree>
    <p:extLst>
      <p:ext uri="{BB962C8B-B14F-4D97-AF65-F5344CB8AC3E}">
        <p14:creationId xmlns:p14="http://schemas.microsoft.com/office/powerpoint/2010/main" val="11865849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639365"/>
          </a:xfrm>
        </p:spPr>
        <p:txBody>
          <a:bodyPr/>
          <a:lstStyle/>
          <a:p>
            <a:pPr>
              <a:lnSpc>
                <a:spcPct val="100000"/>
              </a:lnSpc>
            </a:pPr>
            <a:r>
              <a:rPr lang="en-US" sz="4000" dirty="0"/>
              <a:t>Open Identity Trust Framework</a:t>
            </a:r>
          </a:p>
        </p:txBody>
      </p:sp>
      <p:graphicFrame>
        <p:nvGraphicFramePr>
          <p:cNvPr id="4" name="Content Placeholder 3"/>
          <p:cNvGraphicFramePr>
            <a:graphicFrameLocks noGrp="1"/>
          </p:cNvGraphicFramePr>
          <p:nvPr>
            <p:ph idx="1"/>
            <p:extLst/>
          </p:nvPr>
        </p:nvGraphicFramePr>
        <p:xfrm>
          <a:off x="457200" y="836712"/>
          <a:ext cx="8229600" cy="5688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5F36C9FC-DA22-1F47-8722-58727A1D436E}" type="slidenum">
              <a:rPr lang="en-US" smtClean="0"/>
              <a:pPr/>
              <a:t>115</a:t>
            </a:fld>
            <a:endParaRPr lang="en-US" dirty="0"/>
          </a:p>
        </p:txBody>
      </p:sp>
    </p:spTree>
    <p:extLst>
      <p:ext uri="{BB962C8B-B14F-4D97-AF65-F5344CB8AC3E}">
        <p14:creationId xmlns:p14="http://schemas.microsoft.com/office/powerpoint/2010/main" val="1059163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6870" t="41131" r="8352" b="6155"/>
          <a:stretch/>
        </p:blipFill>
        <p:spPr>
          <a:xfrm>
            <a:off x="683568" y="188640"/>
            <a:ext cx="8019948" cy="6453242"/>
          </a:xfrm>
          <a:prstGeom prst="rect">
            <a:avLst/>
          </a:prstGeom>
          <a:solidFill>
            <a:schemeClr val="tx1"/>
          </a:solidFill>
        </p:spPr>
      </p:pic>
      <p:sp>
        <p:nvSpPr>
          <p:cNvPr id="2" name="Footer Placeholder 1"/>
          <p:cNvSpPr>
            <a:spLocks noGrp="1"/>
          </p:cNvSpPr>
          <p:nvPr>
            <p:ph type="ftr" sz="quarter" idx="11"/>
          </p:nvPr>
        </p:nvSpPr>
        <p:spPr/>
        <p:txBody>
          <a:bodyPr/>
          <a:lstStyle/>
          <a:p>
            <a:r>
              <a:rPr lang="en-US">
                <a:solidFill>
                  <a:prstClr val="white">
                    <a:lumMod val="65000"/>
                    <a:lumOff val="35000"/>
                  </a:prstClr>
                </a:solidFill>
              </a:rPr>
              <a:t>2016 Pearson Education, Inc., Hoboken, NJ.  All rights reserved.</a:t>
            </a:r>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116</a:t>
            </a:fld>
            <a:endParaRPr lang="en-US" dirty="0">
              <a:solidFill>
                <a:prstClr val="white">
                  <a:lumMod val="65000"/>
                  <a:lumOff val="35000"/>
                </a:prstClr>
              </a:solidFill>
            </a:endParaRPr>
          </a:p>
        </p:txBody>
      </p:sp>
    </p:spTree>
    <p:extLst>
      <p:ext uri="{BB962C8B-B14F-4D97-AF65-F5344CB8AC3E}">
        <p14:creationId xmlns:p14="http://schemas.microsoft.com/office/powerpoint/2010/main" val="734992208"/>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556530"/>
            <a:ext cx="8921829" cy="6040822"/>
          </a:xfrm>
          <a:prstGeom prst="rect">
            <a:avLst/>
          </a:prstGeom>
        </p:spPr>
      </p:pic>
      <p:sp>
        <p:nvSpPr>
          <p:cNvPr id="5" name="Rectangle 4"/>
          <p:cNvSpPr/>
          <p:nvPr/>
        </p:nvSpPr>
        <p:spPr>
          <a:xfrm>
            <a:off x="92826" y="27715"/>
            <a:ext cx="9036496" cy="461665"/>
          </a:xfrm>
          <a:prstGeom prst="rect">
            <a:avLst/>
          </a:prstGeom>
        </p:spPr>
        <p:txBody>
          <a:bodyPr wrap="square">
            <a:spAutoFit/>
          </a:bodyPr>
          <a:lstStyle/>
          <a:p>
            <a:pPr algn="ctr"/>
            <a:r>
              <a:rPr lang="en-US" sz="2400" dirty="0">
                <a:solidFill>
                  <a:schemeClr val="bg1"/>
                </a:solidFill>
                <a:latin typeface="+mn-lt"/>
              </a:rPr>
              <a:t>Computer and Network Assets, with Examples of Threats </a:t>
            </a:r>
          </a:p>
        </p:txBody>
      </p:sp>
      <p:sp>
        <p:nvSpPr>
          <p:cNvPr id="3" name="Footer Placeholder 2"/>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a:xfrm>
            <a:off x="8538872" y="6377983"/>
            <a:ext cx="490461" cy="365125"/>
          </a:xfrm>
        </p:spPr>
        <p:txBody>
          <a:bodyPr/>
          <a:lstStyle/>
          <a:p>
            <a:fld id="{5F36C9FC-DA22-1F47-8722-58727A1D436E}" type="slidenum">
              <a:rPr lang="en-US" smtClean="0"/>
              <a:pPr/>
              <a:t>12</a:t>
            </a:fld>
            <a:endParaRPr lang="en-US" dirty="0"/>
          </a:p>
        </p:txBody>
      </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1329910" y="630648"/>
            <a:ext cx="7806070" cy="907504"/>
          </a:xfrm>
        </p:spPr>
        <p:txBody>
          <a:bodyPr/>
          <a:lstStyle/>
          <a:p>
            <a:r>
              <a:rPr lang="en-US" sz="4800" dirty="0">
                <a:solidFill>
                  <a:srgbClr val="FF0000"/>
                </a:solidFill>
                <a:effectLst/>
              </a:rPr>
              <a:t>Passive and Active Attacks</a:t>
            </a:r>
          </a:p>
        </p:txBody>
      </p:sp>
      <p:sp>
        <p:nvSpPr>
          <p:cNvPr id="2" name="Text Placeholder 1"/>
          <p:cNvSpPr>
            <a:spLocks noGrp="1"/>
          </p:cNvSpPr>
          <p:nvPr>
            <p:ph type="body" idx="1"/>
          </p:nvPr>
        </p:nvSpPr>
        <p:spPr/>
        <p:txBody>
          <a:bodyPr/>
          <a:lstStyle/>
          <a:p>
            <a:r>
              <a:rPr lang="en-US" dirty="0"/>
              <a:t>Passive Attack</a:t>
            </a:r>
          </a:p>
        </p:txBody>
      </p:sp>
      <p:sp>
        <p:nvSpPr>
          <p:cNvPr id="3" name="Text Placeholder 2"/>
          <p:cNvSpPr>
            <a:spLocks noGrp="1"/>
          </p:cNvSpPr>
          <p:nvPr>
            <p:ph type="body" sz="quarter" idx="3"/>
          </p:nvPr>
        </p:nvSpPr>
        <p:spPr>
          <a:xfrm>
            <a:off x="4644008" y="1628800"/>
            <a:ext cx="4041775" cy="609600"/>
          </a:xfrm>
        </p:spPr>
        <p:txBody>
          <a:bodyPr/>
          <a:lstStyle/>
          <a:p>
            <a:r>
              <a:rPr lang="en-US" dirty="0"/>
              <a:t>Active Attack</a:t>
            </a:r>
          </a:p>
        </p:txBody>
      </p:sp>
      <p:sp>
        <p:nvSpPr>
          <p:cNvPr id="223235" name="Rectangle 3"/>
          <p:cNvSpPr>
            <a:spLocks noGrp="1" noChangeArrowheads="1"/>
          </p:cNvSpPr>
          <p:nvPr>
            <p:ph sz="quarter" idx="13"/>
          </p:nvPr>
        </p:nvSpPr>
        <p:spPr>
          <a:xfrm>
            <a:off x="457200" y="2060848"/>
            <a:ext cx="4041648" cy="4608512"/>
          </a:xfrm>
        </p:spPr>
        <p:txBody>
          <a:bodyPr>
            <a:normAutofit fontScale="77500" lnSpcReduction="20000"/>
          </a:bodyPr>
          <a:lstStyle/>
          <a:p>
            <a:pPr>
              <a:lnSpc>
                <a:spcPct val="90000"/>
              </a:lnSpc>
              <a:buNone/>
            </a:pPr>
            <a:endParaRPr lang="en-US" sz="2800" dirty="0"/>
          </a:p>
          <a:p>
            <a:pPr>
              <a:lnSpc>
                <a:spcPct val="120000"/>
              </a:lnSpc>
              <a:spcAft>
                <a:spcPts val="600"/>
              </a:spcAft>
            </a:pPr>
            <a:r>
              <a:rPr lang="en-US" sz="2600" dirty="0"/>
              <a:t>Attempts to learn or make use of information from the system but does not affect system resources</a:t>
            </a:r>
          </a:p>
          <a:p>
            <a:pPr>
              <a:lnSpc>
                <a:spcPct val="120000"/>
              </a:lnSpc>
              <a:spcAft>
                <a:spcPts val="600"/>
              </a:spcAft>
            </a:pPr>
            <a:r>
              <a:rPr lang="en-US" sz="2600" dirty="0"/>
              <a:t>Eavesdropping on, or monitoring of, transmissions</a:t>
            </a:r>
          </a:p>
          <a:p>
            <a:pPr>
              <a:lnSpc>
                <a:spcPct val="120000"/>
              </a:lnSpc>
              <a:spcAft>
                <a:spcPts val="600"/>
              </a:spcAft>
            </a:pPr>
            <a:r>
              <a:rPr lang="en-US" sz="2600" dirty="0"/>
              <a:t>Goal of attacker is to obtain information that is being transmitted</a:t>
            </a:r>
          </a:p>
          <a:p>
            <a:pPr>
              <a:lnSpc>
                <a:spcPct val="120000"/>
              </a:lnSpc>
              <a:spcAft>
                <a:spcPts val="600"/>
              </a:spcAft>
            </a:pPr>
            <a:r>
              <a:rPr lang="en-US" sz="2600" dirty="0"/>
              <a:t>Two types:</a:t>
            </a:r>
          </a:p>
          <a:p>
            <a:pPr lvl="1">
              <a:lnSpc>
                <a:spcPct val="120000"/>
              </a:lnSpc>
              <a:spcAft>
                <a:spcPts val="600"/>
              </a:spcAft>
            </a:pPr>
            <a:r>
              <a:rPr lang="en-US" sz="2100" dirty="0"/>
              <a:t>Release of message contents</a:t>
            </a:r>
          </a:p>
          <a:p>
            <a:pPr lvl="1">
              <a:lnSpc>
                <a:spcPct val="120000"/>
              </a:lnSpc>
              <a:spcAft>
                <a:spcPts val="600"/>
              </a:spcAft>
            </a:pPr>
            <a:r>
              <a:rPr lang="en-US" sz="2100" dirty="0"/>
              <a:t>Traffic analysis</a:t>
            </a:r>
          </a:p>
        </p:txBody>
      </p:sp>
      <p:sp>
        <p:nvSpPr>
          <p:cNvPr id="4" name="Content Placeholder 3"/>
          <p:cNvSpPr>
            <a:spLocks noGrp="1"/>
          </p:cNvSpPr>
          <p:nvPr>
            <p:ph sz="quarter" idx="14"/>
          </p:nvPr>
        </p:nvSpPr>
        <p:spPr>
          <a:xfrm>
            <a:off x="4808030" y="2447440"/>
            <a:ext cx="4041648" cy="3645856"/>
          </a:xfrm>
        </p:spPr>
        <p:txBody>
          <a:bodyPr>
            <a:normAutofit/>
          </a:bodyPr>
          <a:lstStyle/>
          <a:p>
            <a:r>
              <a:rPr lang="en-US" sz="2000" dirty="0"/>
              <a:t>Attempts to alter system resources or affect their operation</a:t>
            </a:r>
          </a:p>
          <a:p>
            <a:r>
              <a:rPr lang="en-US" sz="2000" dirty="0"/>
              <a:t>Involve some modification of the data stream or the creation of a false stream</a:t>
            </a:r>
          </a:p>
          <a:p>
            <a:r>
              <a:rPr lang="en-US" sz="2000" dirty="0"/>
              <a:t>Four categories:</a:t>
            </a:r>
          </a:p>
          <a:p>
            <a:pPr lvl="1"/>
            <a:r>
              <a:rPr lang="en-US" dirty="0"/>
              <a:t>Replay</a:t>
            </a:r>
          </a:p>
          <a:p>
            <a:pPr lvl="1"/>
            <a:r>
              <a:rPr lang="en-US" dirty="0"/>
              <a:t>Masquerade</a:t>
            </a:r>
          </a:p>
          <a:p>
            <a:pPr lvl="1"/>
            <a:r>
              <a:rPr lang="en-US" dirty="0"/>
              <a:t>Modification of messages</a:t>
            </a:r>
          </a:p>
          <a:p>
            <a:pPr lvl="1"/>
            <a:r>
              <a:rPr lang="en-US" dirty="0"/>
              <a:t>Denial of service</a:t>
            </a:r>
          </a:p>
        </p:txBody>
      </p:sp>
      <p:pic>
        <p:nvPicPr>
          <p:cNvPr id="37" name="Picture 36"/>
          <p:cNvPicPr>
            <a:picLocks noChangeAspect="1"/>
          </p:cNvPicPr>
          <p:nvPr/>
        </p:nvPicPr>
        <p:blipFill>
          <a:blip r:embed="rId3"/>
          <a:stretch>
            <a:fillRect/>
          </a:stretch>
        </p:blipFill>
        <p:spPr>
          <a:xfrm>
            <a:off x="0" y="0"/>
            <a:ext cx="1563566" cy="1676400"/>
          </a:xfrm>
          <a:prstGeom prst="rect">
            <a:avLst/>
          </a:prstGeom>
        </p:spPr>
      </p:pic>
      <p:sp>
        <p:nvSpPr>
          <p:cNvPr id="5" name="Footer Placeholder 4"/>
          <p:cNvSpPr>
            <a:spLocks noGrp="1"/>
          </p:cNvSpPr>
          <p:nvPr>
            <p:ph type="ftr" sz="quarter" idx="11"/>
          </p:nvPr>
        </p:nvSpPr>
        <p:spPr>
          <a:xfrm>
            <a:off x="3164185" y="6356350"/>
            <a:ext cx="5368255" cy="365125"/>
          </a:xfrm>
        </p:spPr>
        <p:txBody>
          <a:bodyPr/>
          <a:lstStyle/>
          <a:p>
            <a:r>
              <a:rPr lang="en-US" dirty="0"/>
              <a:t>© 2016 Pearson Education, Inc., Hoboken, NJ.  All rights reserved.</a:t>
            </a:r>
          </a:p>
        </p:txBody>
      </p:sp>
      <p:sp>
        <p:nvSpPr>
          <p:cNvPr id="6" name="Slide Number Placeholder 5"/>
          <p:cNvSpPr>
            <a:spLocks noGrp="1"/>
          </p:cNvSpPr>
          <p:nvPr>
            <p:ph type="sldNum" sz="quarter" idx="12"/>
          </p:nvPr>
        </p:nvSpPr>
        <p:spPr>
          <a:xfrm>
            <a:off x="8215201" y="6356350"/>
            <a:ext cx="634477" cy="365125"/>
          </a:xfrm>
        </p:spPr>
        <p:txBody>
          <a:bodyPr/>
          <a:lstStyle/>
          <a:p>
            <a:fld id="{C5B529B3-313B-4E43-B940-6E980F955EE2}"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solidFill>
                  <a:schemeClr val="bg1"/>
                </a:solidFill>
                <a:latin typeface="+mn-lt"/>
              </a:rPr>
              <a:t>Table 1.4   </a:t>
            </a:r>
          </a:p>
          <a:p>
            <a:pPr algn="ctr"/>
            <a:endParaRPr lang="en-US" sz="3200" b="1" dirty="0">
              <a:solidFill>
                <a:schemeClr val="bg1"/>
              </a:solidFill>
              <a:latin typeface="+mn-lt"/>
            </a:endParaRPr>
          </a:p>
          <a:p>
            <a:pPr algn="ctr"/>
            <a:r>
              <a:rPr lang="en-US" sz="2800" b="1" dirty="0">
                <a:solidFill>
                  <a:schemeClr val="bg1"/>
                </a:solidFill>
                <a:latin typeface="+mn-lt"/>
              </a:rPr>
              <a:t>Security </a:t>
            </a:r>
          </a:p>
          <a:p>
            <a:pPr algn="ctr"/>
            <a:r>
              <a:rPr lang="en-US" sz="2800" b="1" dirty="0">
                <a:solidFill>
                  <a:schemeClr val="bg1"/>
                </a:solidFill>
                <a:latin typeface="+mn-lt"/>
              </a:rPr>
              <a:t>Requirements </a:t>
            </a:r>
          </a:p>
          <a:p>
            <a:pPr algn="ctr"/>
            <a:endParaRPr lang="en-US" sz="3200" b="1" dirty="0">
              <a:solidFill>
                <a:schemeClr val="bg1"/>
              </a:solidFill>
              <a:latin typeface="+mn-lt"/>
            </a:endParaRPr>
          </a:p>
          <a:p>
            <a:pPr algn="ctr"/>
            <a:r>
              <a:rPr lang="en-US" sz="2000" b="1" dirty="0">
                <a:solidFill>
                  <a:schemeClr val="bg1"/>
                </a:solidFill>
                <a:latin typeface="+mn-lt"/>
              </a:rPr>
              <a:t>(FIPS PUB 200) </a:t>
            </a:r>
          </a:p>
          <a:p>
            <a:endParaRPr lang="en-US" b="1" dirty="0">
              <a:solidFill>
                <a:schemeClr val="bg1"/>
              </a:solidFill>
              <a:latin typeface="+mn-lt"/>
            </a:endParaRPr>
          </a:p>
          <a:p>
            <a:pPr algn="ctr"/>
            <a:r>
              <a:rPr lang="en-US" sz="1600" dirty="0">
                <a:solidFill>
                  <a:schemeClr val="bg1"/>
                </a:solidFill>
                <a:latin typeface="+mn-lt"/>
              </a:rPr>
              <a:t>(page 1 of 2) </a:t>
            </a:r>
          </a:p>
        </p:txBody>
      </p:sp>
      <p:sp>
        <p:nvSpPr>
          <p:cNvPr id="13" name="TextBox 12"/>
          <p:cNvSpPr txBox="1"/>
          <p:nvPr/>
        </p:nvSpPr>
        <p:spPr>
          <a:xfrm>
            <a:off x="6088911" y="6165304"/>
            <a:ext cx="3059832" cy="430887"/>
          </a:xfrm>
          <a:prstGeom prst="rect">
            <a:avLst/>
          </a:prstGeom>
          <a:noFill/>
        </p:spPr>
        <p:txBody>
          <a:bodyPr wrap="square" rtlCol="0">
            <a:spAutoFit/>
          </a:bodyPr>
          <a:lstStyle/>
          <a:p>
            <a:r>
              <a:rPr lang="en-US" sz="1100" dirty="0">
                <a:latin typeface="+mj-lt"/>
              </a:rPr>
              <a:t>(Table can be found on page 26 in the textbook.)</a:t>
            </a:r>
          </a:p>
        </p:txBody>
      </p:sp>
      <p:pic>
        <p:nvPicPr>
          <p:cNvPr id="24" name="Picture 23"/>
          <p:cNvPicPr>
            <a:picLocks noChangeAspect="1"/>
          </p:cNvPicPr>
          <p:nvPr/>
        </p:nvPicPr>
        <p:blipFill>
          <a:blip r:embed="rId3"/>
          <a:stretch>
            <a:fillRect/>
          </a:stretch>
        </p:blipFill>
        <p:spPr>
          <a:xfrm>
            <a:off x="0" y="0"/>
            <a:ext cx="5832648" cy="6979236"/>
          </a:xfrm>
          <a:prstGeom prst="rect">
            <a:avLst/>
          </a:prstGeom>
        </p:spPr>
      </p:pic>
      <p:sp>
        <p:nvSpPr>
          <p:cNvPr id="3" name="Slide Number Placeholder 2"/>
          <p:cNvSpPr>
            <a:spLocks noGrp="1"/>
          </p:cNvSpPr>
          <p:nvPr>
            <p:ph type="sldNum" sz="quarter" idx="12"/>
          </p:nvPr>
        </p:nvSpPr>
        <p:spPr>
          <a:xfrm>
            <a:off x="8244408" y="6368570"/>
            <a:ext cx="490461" cy="365125"/>
          </a:xfrm>
        </p:spPr>
        <p:txBody>
          <a:bodyPr/>
          <a:lstStyle/>
          <a:p>
            <a:fld id="{FFC3DB47-CF9E-3940-A66D-FFE81C46DA24}" type="slidenum">
              <a:rPr lang="en-US" smtClean="0"/>
              <a:pPr/>
              <a:t>14</a:t>
            </a:fld>
            <a:endParaRPr lang="en-US" dirty="0"/>
          </a:p>
        </p:txBody>
      </p:sp>
    </p:spTree>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solidFill>
                  <a:schemeClr val="bg1"/>
                </a:solidFill>
                <a:latin typeface="+mn-lt"/>
              </a:rPr>
              <a:t>Table 1.4   </a:t>
            </a:r>
          </a:p>
          <a:p>
            <a:pPr algn="ctr"/>
            <a:endParaRPr lang="en-US" sz="3200" b="1" dirty="0">
              <a:solidFill>
                <a:schemeClr val="bg1"/>
              </a:solidFill>
              <a:latin typeface="+mn-lt"/>
            </a:endParaRPr>
          </a:p>
          <a:p>
            <a:pPr algn="ctr"/>
            <a:r>
              <a:rPr lang="en-US" sz="2800" b="1" dirty="0">
                <a:solidFill>
                  <a:schemeClr val="bg1"/>
                </a:solidFill>
                <a:latin typeface="+mn-lt"/>
              </a:rPr>
              <a:t>Security </a:t>
            </a:r>
          </a:p>
          <a:p>
            <a:pPr algn="ctr"/>
            <a:r>
              <a:rPr lang="en-US" sz="2800" b="1" dirty="0">
                <a:solidFill>
                  <a:schemeClr val="bg1"/>
                </a:solidFill>
                <a:latin typeface="+mn-lt"/>
              </a:rPr>
              <a:t>Requirements </a:t>
            </a:r>
          </a:p>
          <a:p>
            <a:pPr algn="ctr"/>
            <a:endParaRPr lang="en-US" sz="3200" b="1" dirty="0">
              <a:solidFill>
                <a:schemeClr val="bg1"/>
              </a:solidFill>
              <a:latin typeface="+mn-lt"/>
            </a:endParaRPr>
          </a:p>
          <a:p>
            <a:pPr algn="ctr"/>
            <a:r>
              <a:rPr lang="en-US" sz="2000" b="1" dirty="0">
                <a:solidFill>
                  <a:schemeClr val="bg1"/>
                </a:solidFill>
                <a:latin typeface="+mn-lt"/>
              </a:rPr>
              <a:t>(FIPS PUB 200) </a:t>
            </a:r>
          </a:p>
          <a:p>
            <a:endParaRPr lang="en-US" b="1" dirty="0">
              <a:solidFill>
                <a:schemeClr val="bg1"/>
              </a:solidFill>
              <a:latin typeface="+mn-lt"/>
            </a:endParaRPr>
          </a:p>
          <a:p>
            <a:pPr algn="ctr"/>
            <a:r>
              <a:rPr lang="en-US" sz="1600" dirty="0">
                <a:solidFill>
                  <a:schemeClr val="bg1"/>
                </a:solidFill>
                <a:latin typeface="+mn-lt"/>
              </a:rPr>
              <a:t>(page 2 of 2) </a:t>
            </a:r>
          </a:p>
        </p:txBody>
      </p:sp>
      <p:pic>
        <p:nvPicPr>
          <p:cNvPr id="2" name="Picture 1"/>
          <p:cNvPicPr>
            <a:picLocks noChangeAspect="1"/>
          </p:cNvPicPr>
          <p:nvPr/>
        </p:nvPicPr>
        <p:blipFill>
          <a:blip r:embed="rId3"/>
          <a:stretch>
            <a:fillRect/>
          </a:stretch>
        </p:blipFill>
        <p:spPr>
          <a:xfrm>
            <a:off x="0" y="0"/>
            <a:ext cx="5472608" cy="6969390"/>
          </a:xfrm>
          <a:prstGeom prst="rect">
            <a:avLst/>
          </a:prstGeom>
        </p:spPr>
      </p:pic>
      <p:sp>
        <p:nvSpPr>
          <p:cNvPr id="4" name="Slide Number Placeholder 3"/>
          <p:cNvSpPr>
            <a:spLocks noGrp="1"/>
          </p:cNvSpPr>
          <p:nvPr>
            <p:ph type="sldNum" sz="quarter" idx="12"/>
          </p:nvPr>
        </p:nvSpPr>
        <p:spPr>
          <a:xfrm>
            <a:off x="8244408" y="6309320"/>
            <a:ext cx="562469" cy="365125"/>
          </a:xfrm>
        </p:spPr>
        <p:txBody>
          <a:bodyPr/>
          <a:lstStyle/>
          <a:p>
            <a:fld id="{FFC3DB47-CF9E-3940-A66D-FFE81C46DA24}" type="slidenum">
              <a:rPr lang="en-US" smtClean="0"/>
              <a:pPr/>
              <a:t>15</a:t>
            </a:fld>
            <a:endParaRPr lang="en-US" dirty="0"/>
          </a:p>
        </p:txBody>
      </p:sp>
    </p:spTree>
    <p:extLst>
      <p:ext uri="{BB962C8B-B14F-4D97-AF65-F5344CB8AC3E}">
        <p14:creationId xmlns:p14="http://schemas.microsoft.com/office/powerpoint/2010/main" val="1697029017"/>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effectLst/>
              </a:rPr>
              <a:t>Fundamental Security Design Principles</a:t>
            </a:r>
          </a:p>
        </p:txBody>
      </p:sp>
      <p:graphicFrame>
        <p:nvGraphicFramePr>
          <p:cNvPr id="10" name="Content Placeholder 9"/>
          <p:cNvGraphicFramePr>
            <a:graphicFrameLocks noGrp="1"/>
          </p:cNvGraphicFramePr>
          <p:nvPr>
            <p:ph sz="half" idx="4294967295"/>
            <p:extLst>
              <p:ext uri="{D42A27DB-BD31-4B8C-83A1-F6EECF244321}">
                <p14:modId xmlns:p14="http://schemas.microsoft.com/office/powerpoint/2010/main" val="1267740292"/>
              </p:ext>
            </p:extLst>
          </p:nvPr>
        </p:nvGraphicFramePr>
        <p:xfrm>
          <a:off x="251520" y="1844824"/>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a:xfrm>
            <a:off x="8405565" y="6365688"/>
            <a:ext cx="562469" cy="365125"/>
          </a:xfrm>
        </p:spPr>
        <p:txBody>
          <a:bodyPr/>
          <a:lstStyle/>
          <a:p>
            <a:fld id="{20BE093F-740F-2B40-9952-A828B8BE9ABC}" type="slidenum">
              <a:rPr lang="en-US" smtClean="0"/>
              <a:pPr/>
              <a:t>16</a:t>
            </a:fld>
            <a:endParaRPr lang="en-US" dirty="0"/>
          </a:p>
        </p:txBody>
      </p:sp>
    </p:spTree>
    <p:extLst>
      <p:ext uri="{BB962C8B-B14F-4D97-AF65-F5344CB8AC3E}">
        <p14:creationId xmlns:p14="http://schemas.microsoft.com/office/powerpoint/2010/main" val="955675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63017" y="188640"/>
            <a:ext cx="8229600" cy="792088"/>
          </a:xfrm>
        </p:spPr>
        <p:txBody>
          <a:bodyPr/>
          <a:lstStyle/>
          <a:p>
            <a:r>
              <a:rPr lang="en-US" b="1" dirty="0">
                <a:effectLst/>
              </a:rPr>
              <a:t>Attack Surfaces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1540567"/>
              </p:ext>
            </p:extLst>
          </p:nvPr>
        </p:nvGraphicFramePr>
        <p:xfrm>
          <a:off x="441313" y="1192905"/>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a:xfrm>
            <a:off x="8532440" y="6356350"/>
            <a:ext cx="483200" cy="365125"/>
          </a:xfrm>
        </p:spPr>
        <p:txBody>
          <a:bodyPr/>
          <a:lstStyle/>
          <a:p>
            <a:fld id="{5F36C9FC-DA22-1F47-8722-58727A1D436E}" type="slidenum">
              <a:rPr lang="en-US" smtClean="0"/>
              <a:pPr/>
              <a:t>17</a:t>
            </a:fld>
            <a:endParaRPr lang="en-US" dirty="0"/>
          </a:p>
        </p:txBody>
      </p:sp>
    </p:spTree>
    <p:extLst>
      <p:ext uri="{BB962C8B-B14F-4D97-AF65-F5344CB8AC3E}">
        <p14:creationId xmlns:p14="http://schemas.microsoft.com/office/powerpoint/2010/main" val="259615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507288" cy="691480"/>
          </a:xfrm>
        </p:spPr>
        <p:txBody>
          <a:bodyPr/>
          <a:lstStyle/>
          <a:p>
            <a:r>
              <a:rPr lang="en-US" b="1" dirty="0">
                <a:effectLst/>
              </a:rPr>
              <a:t>Attack Surface Categories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476117840"/>
              </p:ext>
            </p:extLst>
          </p:nvPr>
        </p:nvGraphicFramePr>
        <p:xfrm>
          <a:off x="457200" y="1583854"/>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a:xfrm>
            <a:off x="8196339" y="6389217"/>
            <a:ext cx="490461" cy="365125"/>
          </a:xfrm>
        </p:spPr>
        <p:txBody>
          <a:bodyPr/>
          <a:lstStyle/>
          <a:p>
            <a:fld id="{5F36C9FC-DA22-1F47-8722-58727A1D436E}" type="slidenum">
              <a:rPr lang="en-US" smtClean="0"/>
              <a:pPr/>
              <a:t>18</a:t>
            </a:fld>
            <a:endParaRPr lang="en-US" dirty="0"/>
          </a:p>
        </p:txBody>
      </p:sp>
    </p:spTree>
    <p:extLst>
      <p:ext uri="{BB962C8B-B14F-4D97-AF65-F5344CB8AC3E}">
        <p14:creationId xmlns:p14="http://schemas.microsoft.com/office/powerpoint/2010/main" val="655820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igure 1.4 for version 3.pdf"/>
          <p:cNvPicPr>
            <a:picLocks noChangeAspect="1"/>
          </p:cNvPicPr>
          <p:nvPr/>
        </p:nvPicPr>
        <p:blipFill rotWithShape="1">
          <a:blip r:embed="rId3">
            <a:extLst>
              <a:ext uri="{28A0092B-C50C-407E-A947-70E740481C1C}">
                <a14:useLocalDpi xmlns:a14="http://schemas.microsoft.com/office/drawing/2010/main" val="0"/>
              </a:ext>
            </a:extLst>
          </a:blip>
          <a:srcRect t="7061" b="15261"/>
          <a:stretch/>
        </p:blipFill>
        <p:spPr>
          <a:xfrm>
            <a:off x="1435940" y="0"/>
            <a:ext cx="6822262" cy="6858000"/>
          </a:xfrm>
          <a:prstGeom prst="rect">
            <a:avLst/>
          </a:prstGeom>
          <a:solidFill>
            <a:schemeClr val="tx1"/>
          </a:solidFill>
        </p:spPr>
      </p:pic>
      <p:sp>
        <p:nvSpPr>
          <p:cNvPr id="2" name="Footer Placeholder 1"/>
          <p:cNvSpPr>
            <a:spLocks noGrp="1"/>
          </p:cNvSpPr>
          <p:nvPr>
            <p:ph type="ftr" sz="quarter" idx="11"/>
          </p:nvPr>
        </p:nvSpPr>
        <p:spPr>
          <a:xfrm>
            <a:off x="1523261" y="6592267"/>
            <a:ext cx="6865163" cy="365125"/>
          </a:xfrm>
        </p:spPr>
        <p:txBody>
          <a:bodyPr/>
          <a:lstStyle/>
          <a:p>
            <a:r>
              <a:rPr lang="en-US" dirty="0">
                <a:solidFill>
                  <a:srgbClr val="546D7A"/>
                </a:solidFill>
              </a:rPr>
              <a:t>© 2016 Pearson Education, Inc., Hoboken, NJ.  All rights reserved.</a:t>
            </a:r>
          </a:p>
        </p:txBody>
      </p:sp>
      <p:sp>
        <p:nvSpPr>
          <p:cNvPr id="4" name="Slide Number Placeholder 3"/>
          <p:cNvSpPr>
            <a:spLocks noGrp="1"/>
          </p:cNvSpPr>
          <p:nvPr>
            <p:ph type="sldNum" sz="quarter" idx="12"/>
          </p:nvPr>
        </p:nvSpPr>
        <p:spPr>
          <a:xfrm>
            <a:off x="8475745" y="6409704"/>
            <a:ext cx="490461" cy="365125"/>
          </a:xfrm>
        </p:spPr>
        <p:txBody>
          <a:bodyPr/>
          <a:lstStyle/>
          <a:p>
            <a:fld id="{4711BA6F-B221-4442-B3E0-4DE91DDD2916}" type="slidenum">
              <a:rPr lang="en-US" smtClean="0"/>
              <a:pPr/>
              <a:t>19</a:t>
            </a:fld>
            <a:endParaRPr lang="en-US" dirty="0"/>
          </a:p>
        </p:txBody>
      </p:sp>
    </p:spTree>
    <p:extLst>
      <p:ext uri="{BB962C8B-B14F-4D97-AF65-F5344CB8AC3E}">
        <p14:creationId xmlns:p14="http://schemas.microsoft.com/office/powerpoint/2010/main" val="230591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51520" y="188640"/>
            <a:ext cx="8748464" cy="1800200"/>
          </a:xfrm>
        </p:spPr>
        <p:txBody>
          <a:bodyPr>
            <a:noAutofit/>
          </a:bodyPr>
          <a:lstStyle/>
          <a:p>
            <a:pPr algn="l">
              <a:lnSpc>
                <a:spcPts val="4400"/>
              </a:lnSpc>
            </a:pPr>
            <a:r>
              <a:rPr lang="en-US" sz="3200" b="1" dirty="0">
                <a:effectLst/>
                <a:latin typeface="Arial Black" panose="020B0A04020102020204" pitchFamily="34" charset="0"/>
              </a:rPr>
              <a:t>The NIST </a:t>
            </a:r>
            <a:br>
              <a:rPr lang="en-US" sz="3200" b="1" dirty="0">
                <a:effectLst/>
                <a:latin typeface="Arial Black" panose="020B0A04020102020204" pitchFamily="34" charset="0"/>
              </a:rPr>
            </a:br>
            <a:r>
              <a:rPr lang="en-US" sz="3200" b="1" dirty="0">
                <a:effectLst/>
                <a:latin typeface="Arial Black" panose="020B0A04020102020204" pitchFamily="34" charset="0"/>
              </a:rPr>
              <a:t>Computer Security Handbook defines the term </a:t>
            </a:r>
            <a:r>
              <a:rPr lang="en-US" sz="3200" b="1" u="sng" dirty="0">
                <a:solidFill>
                  <a:srgbClr val="FF0000"/>
                </a:solidFill>
                <a:effectLst/>
                <a:latin typeface="Arial Black" panose="020B0A04020102020204" pitchFamily="34" charset="0"/>
              </a:rPr>
              <a:t>Computer Security</a:t>
            </a:r>
            <a:r>
              <a:rPr lang="en-US" sz="3200" b="1" dirty="0">
                <a:effectLst/>
                <a:latin typeface="Arial Black" panose="020B0A04020102020204" pitchFamily="34" charset="0"/>
              </a:rPr>
              <a:t> as: </a:t>
            </a:r>
          </a:p>
        </p:txBody>
      </p:sp>
      <p:sp>
        <p:nvSpPr>
          <p:cNvPr id="200707" name="Rectangle 3"/>
          <p:cNvSpPr>
            <a:spLocks noGrp="1" noChangeArrowheads="1"/>
          </p:cNvSpPr>
          <p:nvPr>
            <p:ph idx="1"/>
          </p:nvPr>
        </p:nvSpPr>
        <p:spPr>
          <a:xfrm>
            <a:off x="323528" y="1988840"/>
            <a:ext cx="8676456" cy="4392488"/>
          </a:xfrm>
        </p:spPr>
        <p:txBody>
          <a:bodyPr>
            <a:noAutofit/>
          </a:bodyPr>
          <a:lstStyle/>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“The protection afforded to </a:t>
            </a:r>
          </a:p>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an automated information system </a:t>
            </a:r>
          </a:p>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in order to attain the applicable objectives </a:t>
            </a:r>
          </a:p>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of preserving the </a:t>
            </a:r>
          </a:p>
          <a:p>
            <a:pPr marL="0" indent="0">
              <a:spcBef>
                <a:spcPts val="0"/>
              </a:spcBef>
              <a:buFont typeface="Wingdings" pitchFamily="-107" charset="2"/>
              <a:buNone/>
            </a:pPr>
            <a:r>
              <a:rPr lang="en-US" sz="2800" u="sng" dirty="0">
                <a:ln w="18415" cmpd="sng">
                  <a:solidFill>
                    <a:srgbClr val="FFFFFF"/>
                  </a:solidFill>
                  <a:prstDash val="solid"/>
                </a:ln>
                <a:solidFill>
                  <a:srgbClr val="FF0000"/>
                </a:solidFill>
                <a:latin typeface="Arial Black" panose="020B0A04020102020204" pitchFamily="34" charset="0"/>
              </a:rPr>
              <a:t>i</a:t>
            </a:r>
            <a:r>
              <a:rPr lang="en-US" sz="2800" dirty="0">
                <a:ln w="18415" cmpd="sng">
                  <a:solidFill>
                    <a:srgbClr val="FFFFFF"/>
                  </a:solidFill>
                  <a:prstDash val="solid"/>
                </a:ln>
                <a:solidFill>
                  <a:schemeClr val="bg1"/>
                </a:solidFill>
                <a:latin typeface="Arial Black" panose="020B0A04020102020204" pitchFamily="34" charset="0"/>
              </a:rPr>
              <a:t>ntegrity, </a:t>
            </a:r>
          </a:p>
          <a:p>
            <a:pPr marL="0" indent="0">
              <a:spcBef>
                <a:spcPts val="0"/>
              </a:spcBef>
              <a:buFont typeface="Wingdings" pitchFamily="-107" charset="2"/>
              <a:buNone/>
            </a:pPr>
            <a:r>
              <a:rPr lang="en-US" sz="2800" u="sng" dirty="0">
                <a:ln w="18415" cmpd="sng">
                  <a:solidFill>
                    <a:srgbClr val="FFFFFF"/>
                  </a:solidFill>
                  <a:prstDash val="solid"/>
                </a:ln>
                <a:solidFill>
                  <a:srgbClr val="FF0000"/>
                </a:solidFill>
                <a:latin typeface="Arial Black" panose="020B0A04020102020204" pitchFamily="34" charset="0"/>
              </a:rPr>
              <a:t>a</a:t>
            </a:r>
            <a:r>
              <a:rPr lang="en-US" sz="2800" dirty="0">
                <a:ln w="18415" cmpd="sng">
                  <a:solidFill>
                    <a:srgbClr val="FFFFFF"/>
                  </a:solidFill>
                  <a:prstDash val="solid"/>
                </a:ln>
                <a:solidFill>
                  <a:schemeClr val="bg1"/>
                </a:solidFill>
                <a:latin typeface="Arial Black" panose="020B0A04020102020204" pitchFamily="34" charset="0"/>
              </a:rPr>
              <a:t>vailability and </a:t>
            </a:r>
          </a:p>
          <a:p>
            <a:pPr marL="0" indent="0">
              <a:spcBef>
                <a:spcPts val="0"/>
              </a:spcBef>
              <a:buFont typeface="Wingdings" pitchFamily="-107" charset="2"/>
              <a:buNone/>
            </a:pPr>
            <a:r>
              <a:rPr lang="en-US" sz="2800" u="sng" dirty="0">
                <a:ln w="18415" cmpd="sng">
                  <a:solidFill>
                    <a:srgbClr val="FFFFFF"/>
                  </a:solidFill>
                  <a:prstDash val="solid"/>
                </a:ln>
                <a:solidFill>
                  <a:srgbClr val="FF0000"/>
                </a:solidFill>
                <a:latin typeface="Arial Black" panose="020B0A04020102020204" pitchFamily="34" charset="0"/>
              </a:rPr>
              <a:t>c</a:t>
            </a:r>
            <a:r>
              <a:rPr lang="en-US" sz="2800" dirty="0">
                <a:ln w="18415" cmpd="sng">
                  <a:solidFill>
                    <a:srgbClr val="FFFFFF"/>
                  </a:solidFill>
                  <a:prstDash val="solid"/>
                </a:ln>
                <a:solidFill>
                  <a:schemeClr val="bg1"/>
                </a:solidFill>
                <a:latin typeface="Arial Black" panose="020B0A04020102020204" pitchFamily="34" charset="0"/>
              </a:rPr>
              <a:t>onfidentiality </a:t>
            </a:r>
          </a:p>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of information system resources” </a:t>
            </a:r>
          </a:p>
          <a:p>
            <a:pPr marL="0" indent="0">
              <a:spcBef>
                <a:spcPts val="0"/>
              </a:spcBef>
              <a:buFont typeface="Wingdings" pitchFamily="-107" charset="2"/>
              <a:buNone/>
            </a:pPr>
            <a:r>
              <a:rPr lang="en-US" sz="2800" dirty="0">
                <a:ln w="18415" cmpd="sng">
                  <a:solidFill>
                    <a:srgbClr val="FFFFFF"/>
                  </a:solidFill>
                  <a:prstDash val="solid"/>
                </a:ln>
                <a:solidFill>
                  <a:schemeClr val="bg1"/>
                </a:solidFill>
                <a:latin typeface="Arial Black" panose="020B0A04020102020204" pitchFamily="34" charset="0"/>
              </a:rPr>
              <a:t>(includes hardware, software, firmware, information/data, and telecommunications).</a:t>
            </a:r>
            <a:endParaRPr lang="en-AU" sz="2800" dirty="0">
              <a:ln w="18415" cmpd="sng">
                <a:solidFill>
                  <a:srgbClr val="FFFFFF"/>
                </a:solidFill>
                <a:prstDash val="solid"/>
              </a:ln>
              <a:solidFill>
                <a:schemeClr val="bg1"/>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a:xfrm>
            <a:off x="8316416" y="6365688"/>
            <a:ext cx="490461" cy="365125"/>
          </a:xfrm>
        </p:spPr>
        <p:txBody>
          <a:bodyPr/>
          <a:lstStyle/>
          <a:p>
            <a:fld id="{5F36C9FC-DA22-1F47-8722-58727A1D436E}"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4294967295"/>
            <p:extLst>
              <p:ext uri="{D42A27DB-BD31-4B8C-83A1-F6EECF244321}">
                <p14:modId xmlns:p14="http://schemas.microsoft.com/office/powerpoint/2010/main" val="2874695984"/>
              </p:ext>
            </p:extLst>
          </p:nvPr>
        </p:nvGraphicFramePr>
        <p:xfrm>
          <a:off x="-612775" y="836613"/>
          <a:ext cx="9756775" cy="626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0" y="17463"/>
            <a:ext cx="9144000" cy="1143000"/>
          </a:xfrm>
        </p:spPr>
        <p:txBody>
          <a:bodyPr/>
          <a:lstStyle/>
          <a:p>
            <a:r>
              <a:rPr lang="en-US" dirty="0"/>
              <a:t>Computer Security Strategy</a:t>
            </a:r>
          </a:p>
        </p:txBody>
      </p:sp>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a:xfrm>
            <a:off x="8532440" y="6356350"/>
            <a:ext cx="490461" cy="365125"/>
          </a:xfrm>
        </p:spPr>
        <p:txBody>
          <a:bodyPr/>
          <a:lstStyle/>
          <a:p>
            <a:fld id="{4711BA6F-B221-4442-B3E0-4DE91DDD2916}" type="slidenum">
              <a:rPr lang="en-US" smtClean="0"/>
              <a:pPr/>
              <a:t>20</a:t>
            </a:fld>
            <a:endParaRPr lang="en-US" dirty="0"/>
          </a:p>
        </p:txBody>
      </p:sp>
    </p:spTree>
    <p:extLst>
      <p:ext uri="{BB962C8B-B14F-4D97-AF65-F5344CB8AC3E}">
        <p14:creationId xmlns:p14="http://schemas.microsoft.com/office/powerpoint/2010/main" val="163150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2</a:t>
            </a:r>
          </a:p>
        </p:txBody>
      </p:sp>
      <p:sp>
        <p:nvSpPr>
          <p:cNvPr id="13" name="Subtitle 12"/>
          <p:cNvSpPr>
            <a:spLocks noGrp="1"/>
          </p:cNvSpPr>
          <p:nvPr>
            <p:ph type="subTitle" idx="1"/>
          </p:nvPr>
        </p:nvSpPr>
        <p:spPr/>
        <p:txBody>
          <a:bodyPr>
            <a:normAutofit/>
          </a:bodyPr>
          <a:lstStyle/>
          <a:p>
            <a:pPr algn="ctr"/>
            <a:r>
              <a:rPr lang="en-US" sz="3200" dirty="0"/>
              <a:t>Cryptographic Tools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1"/>
          </p:nvPr>
        </p:nvSpPr>
        <p:spPr/>
        <p:txBody>
          <a:bodyPr/>
          <a:lstStyle/>
          <a:p>
            <a:fld id="{006B9344-A600-C44C-BFF3-F262E2EAB853}" type="slidenum">
              <a:rPr lang="en-US" smtClean="0"/>
              <a:pPr/>
              <a:t>21</a:t>
            </a:fld>
            <a:endParaRPr lang="en-US" dirty="0"/>
          </a:p>
        </p:txBody>
      </p:sp>
    </p:spTree>
    <p:extLst>
      <p:ext uri="{BB962C8B-B14F-4D97-AF65-F5344CB8AC3E}">
        <p14:creationId xmlns:p14="http://schemas.microsoft.com/office/powerpoint/2010/main" val="311102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484784"/>
          </a:xfrm>
        </p:spPr>
        <p:txBody>
          <a:bodyPr>
            <a:noAutofit/>
          </a:bodyPr>
          <a:lstStyle/>
          <a:p>
            <a:pPr eaLnBrk="1" fontAlgn="auto" hangingPunct="1">
              <a:spcAft>
                <a:spcPts val="0"/>
              </a:spcAft>
              <a:defRPr/>
            </a:pPr>
            <a:r>
              <a:rPr lang="en-US" sz="4800" dirty="0">
                <a:solidFill>
                  <a:schemeClr val="accent1"/>
                </a:solidFill>
                <a:ea typeface="+mj-ea"/>
                <a:cs typeface="+mj-cs"/>
              </a:rPr>
              <a:t>Attacking Symmetric Encryption</a:t>
            </a:r>
          </a:p>
        </p:txBody>
      </p:sp>
      <p:sp>
        <p:nvSpPr>
          <p:cNvPr id="6" name="Text Placeholder 5"/>
          <p:cNvSpPr>
            <a:spLocks noGrp="1"/>
          </p:cNvSpPr>
          <p:nvPr>
            <p:ph type="body" idx="1"/>
          </p:nvPr>
        </p:nvSpPr>
        <p:spPr>
          <a:xfrm>
            <a:off x="457200" y="1340768"/>
            <a:ext cx="4040188" cy="609600"/>
          </a:xfrm>
        </p:spPr>
        <p:txBody>
          <a:bodyPr/>
          <a:lstStyle/>
          <a:p>
            <a:pPr eaLnBrk="1" fontAlgn="auto" hangingPunct="1">
              <a:spcAft>
                <a:spcPts val="0"/>
              </a:spcAft>
              <a:buFont typeface="Wingdings" pitchFamily="2" charset="2"/>
              <a:buNone/>
              <a:defRPr/>
            </a:pPr>
            <a:r>
              <a:rPr lang="en-US" u="sng" dirty="0">
                <a:ea typeface="+mn-ea"/>
                <a:cs typeface="+mn-cs"/>
              </a:rPr>
              <a:t>Cryptanalytic Attacks</a:t>
            </a:r>
          </a:p>
        </p:txBody>
      </p:sp>
      <p:sp>
        <p:nvSpPr>
          <p:cNvPr id="7" name="Text Placeholder 6"/>
          <p:cNvSpPr>
            <a:spLocks noGrp="1"/>
          </p:cNvSpPr>
          <p:nvPr>
            <p:ph type="body" sz="quarter" idx="3"/>
          </p:nvPr>
        </p:nvSpPr>
        <p:spPr>
          <a:xfrm>
            <a:off x="4648200" y="1340768"/>
            <a:ext cx="4041775" cy="609600"/>
          </a:xfrm>
        </p:spPr>
        <p:txBody>
          <a:bodyPr/>
          <a:lstStyle/>
          <a:p>
            <a:pPr eaLnBrk="1" fontAlgn="auto" hangingPunct="1">
              <a:spcAft>
                <a:spcPts val="0"/>
              </a:spcAft>
              <a:buFont typeface="Wingdings" pitchFamily="2" charset="2"/>
              <a:buNone/>
              <a:defRPr/>
            </a:pPr>
            <a:r>
              <a:rPr lang="en-US" u="sng" dirty="0">
                <a:ea typeface="+mn-ea"/>
                <a:cs typeface="+mn-cs"/>
              </a:rPr>
              <a:t>Brute-Force Attack</a:t>
            </a:r>
          </a:p>
        </p:txBody>
      </p:sp>
      <p:sp>
        <p:nvSpPr>
          <p:cNvPr id="221187" name="Rectangle 3"/>
          <p:cNvSpPr>
            <a:spLocks noGrp="1" noChangeArrowheads="1"/>
          </p:cNvSpPr>
          <p:nvPr>
            <p:ph sz="quarter" idx="13"/>
          </p:nvPr>
        </p:nvSpPr>
        <p:spPr>
          <a:xfrm>
            <a:off x="395536" y="2089448"/>
            <a:ext cx="3932238" cy="4343400"/>
          </a:xfrm>
        </p:spPr>
        <p:txBody>
          <a:bodyPr wrap="square" numCol="1" anchor="t" anchorCtr="0" compatLnSpc="1">
            <a:prstTxWarp prst="textNoShape">
              <a:avLst/>
            </a:prstTxWarp>
            <a:normAutofit lnSpcReduction="10000"/>
          </a:bodyPr>
          <a:lstStyle/>
          <a:p>
            <a:pPr marL="342900" lvl="1" indent="-342900" eaLnBrk="1" hangingPunct="1">
              <a:lnSpc>
                <a:spcPct val="120000"/>
              </a:lnSpc>
              <a:spcBef>
                <a:spcPts val="432"/>
              </a:spcBef>
              <a:buClr>
                <a:schemeClr val="accent1"/>
              </a:buClr>
              <a:buFont typeface="Wingdings" pitchFamily="33" charset="2"/>
              <a:buChar char=""/>
              <a:defRPr/>
            </a:pPr>
            <a:r>
              <a:rPr lang="en-US" sz="1800" dirty="0"/>
              <a:t>Rely on:</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a:t>Nature of the algorithm</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a:t>Some knowledge of the general characteristics of the plaintext</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a:t>Some sample plaintext-</a:t>
            </a:r>
            <a:r>
              <a:rPr lang="en-US" dirty="0" err="1"/>
              <a:t>ciphertext</a:t>
            </a:r>
            <a:r>
              <a:rPr lang="en-US" dirty="0"/>
              <a:t> pairs</a:t>
            </a:r>
          </a:p>
          <a:p>
            <a:pPr marL="342900" lvl="1" indent="-342900" eaLnBrk="1" hangingPunct="1">
              <a:lnSpc>
                <a:spcPct val="120000"/>
              </a:lnSpc>
              <a:spcBef>
                <a:spcPts val="432"/>
              </a:spcBef>
              <a:buClr>
                <a:schemeClr val="accent1"/>
              </a:buClr>
              <a:buFont typeface="Wingdings" pitchFamily="33" charset="2"/>
              <a:buChar char=""/>
              <a:defRPr/>
            </a:pPr>
            <a:r>
              <a:rPr lang="en-US" sz="1800" dirty="0"/>
              <a:t>Exploits the characteristics of the algorithm to attempt to deduce a specific plaintext or the key being used</a:t>
            </a:r>
          </a:p>
          <a:p>
            <a:pPr marL="692150" lvl="2" indent="-342900">
              <a:lnSpc>
                <a:spcPct val="120000"/>
              </a:lnSpc>
              <a:spcBef>
                <a:spcPts val="432"/>
              </a:spcBef>
              <a:buClr>
                <a:schemeClr val="accent4">
                  <a:lumMod val="60000"/>
                  <a:lumOff val="40000"/>
                </a:schemeClr>
              </a:buClr>
              <a:buSzPct val="80000"/>
              <a:buFont typeface="Wingdings" pitchFamily="33" charset="2"/>
              <a:buChar char=""/>
              <a:defRPr/>
            </a:pPr>
            <a:r>
              <a:rPr lang="en-US" dirty="0"/>
              <a:t>If successful all future and past messages encrypted with that key are compromised</a:t>
            </a:r>
          </a:p>
        </p:txBody>
      </p:sp>
      <p:sp>
        <p:nvSpPr>
          <p:cNvPr id="8" name="Content Placeholder 7"/>
          <p:cNvSpPr>
            <a:spLocks noGrp="1"/>
          </p:cNvSpPr>
          <p:nvPr>
            <p:ph sz="quarter" idx="14"/>
          </p:nvPr>
        </p:nvSpPr>
        <p:spPr>
          <a:xfrm>
            <a:off x="4754563" y="2255168"/>
            <a:ext cx="3932237" cy="4343400"/>
          </a:xfrm>
        </p:spPr>
        <p:txBody>
          <a:bodyPr>
            <a:normAutofit/>
          </a:bodyPr>
          <a:lstStyle/>
          <a:p>
            <a:pPr marL="342900" lvl="1" indent="-342900" fontAlgn="auto">
              <a:spcAft>
                <a:spcPts val="0"/>
              </a:spcAft>
              <a:buClr>
                <a:schemeClr val="accent1"/>
              </a:buClr>
              <a:buFont typeface="Wingdings" pitchFamily="33" charset="2"/>
              <a:buChar char=""/>
              <a:defRPr/>
            </a:pPr>
            <a:r>
              <a:rPr lang="en-US" sz="1800" dirty="0"/>
              <a:t>Try all possible keys on some </a:t>
            </a:r>
            <a:r>
              <a:rPr lang="en-US" sz="1800" dirty="0" err="1"/>
              <a:t>ciphertext</a:t>
            </a:r>
            <a:r>
              <a:rPr lang="en-US" sz="1800" dirty="0"/>
              <a:t> until an intelligible translation into plaintext is obtained</a:t>
            </a:r>
          </a:p>
          <a:p>
            <a:pPr marL="692150" lvl="2" indent="-342900" fontAlgn="auto">
              <a:lnSpc>
                <a:spcPct val="90000"/>
              </a:lnSpc>
              <a:spcAft>
                <a:spcPts val="0"/>
              </a:spcAft>
              <a:buClr>
                <a:schemeClr val="accent4">
                  <a:lumMod val="60000"/>
                  <a:lumOff val="40000"/>
                </a:schemeClr>
              </a:buClr>
              <a:buSzPct val="80000"/>
              <a:buFont typeface="Wingdings" pitchFamily="33" charset="2"/>
              <a:buChar char=""/>
              <a:defRPr/>
            </a:pPr>
            <a:r>
              <a:rPr lang="en-US" dirty="0"/>
              <a:t>On average half of all possible keys must be tried to achieve success</a:t>
            </a:r>
          </a:p>
        </p:txBody>
      </p:sp>
      <p:pic>
        <p:nvPicPr>
          <p:cNvPr id="10" name="Picture 9"/>
          <p:cNvPicPr>
            <a:picLocks noChangeAspect="1"/>
          </p:cNvPicPr>
          <p:nvPr/>
        </p:nvPicPr>
        <p:blipFill>
          <a:blip r:embed="rId3"/>
          <a:stretch>
            <a:fillRect/>
          </a:stretch>
        </p:blipFill>
        <p:spPr>
          <a:xfrm rot="571915">
            <a:off x="5820416" y="4323323"/>
            <a:ext cx="1657008" cy="2247273"/>
          </a:xfrm>
          <a:prstGeom prst="rect">
            <a:avLst/>
          </a:prstGeom>
          <a:scene3d>
            <a:camera prst="orthographicFront">
              <a:rot lat="0" lon="10499978" rev="0"/>
            </a:camera>
            <a:lightRig rig="threePt" dir="t"/>
          </a:scene3d>
        </p:spPr>
      </p:pic>
      <p:sp>
        <p:nvSpPr>
          <p:cNvPr id="2" name="Slide Number Placeholder 1"/>
          <p:cNvSpPr>
            <a:spLocks noGrp="1"/>
          </p:cNvSpPr>
          <p:nvPr>
            <p:ph type="sldNum" sz="quarter" idx="12"/>
          </p:nvPr>
        </p:nvSpPr>
        <p:spPr/>
        <p:txBody>
          <a:bodyPr/>
          <a:lstStyle/>
          <a:p>
            <a:fld id="{C5B529B3-313B-4E43-B940-6E980F955EE2}" type="slidenum">
              <a:rPr lang="en-US" smtClean="0"/>
              <a:pPr/>
              <a:t>22</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413086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23528" y="260648"/>
            <a:ext cx="8229600" cy="850304"/>
          </a:xfrm>
        </p:spPr>
        <p:txBody>
          <a:bodyPr>
            <a:normAutofit fontScale="90000"/>
          </a:bodyPr>
          <a:lstStyle/>
          <a:p>
            <a:pPr eaLnBrk="1" fontAlgn="auto" hangingPunct="1">
              <a:spcAft>
                <a:spcPts val="0"/>
              </a:spcAft>
              <a:defRPr/>
            </a:pPr>
            <a:br>
              <a:rPr lang="en-US" dirty="0">
                <a:solidFill>
                  <a:schemeClr val="accent1"/>
                </a:solidFill>
                <a:ea typeface="+mj-ea"/>
                <a:cs typeface="+mj-cs"/>
              </a:rPr>
            </a:br>
            <a:r>
              <a:rPr lang="en-US" sz="5300" dirty="0">
                <a:solidFill>
                  <a:schemeClr val="tx1"/>
                </a:solidFill>
                <a:ea typeface="+mn-ea"/>
                <a:cs typeface="+mn-cs"/>
              </a:rPr>
              <a:t>Table 2.2</a:t>
            </a:r>
            <a:endParaRPr lang="en-US" sz="2700" dirty="0">
              <a:solidFill>
                <a:schemeClr val="tx1"/>
              </a:solidFill>
              <a:ea typeface="+mn-ea"/>
              <a:cs typeface="+mn-cs"/>
            </a:endParaRPr>
          </a:p>
        </p:txBody>
      </p:sp>
      <p:sp>
        <p:nvSpPr>
          <p:cNvPr id="5" name="TextBox 4"/>
          <p:cNvSpPr txBox="1"/>
          <p:nvPr/>
        </p:nvSpPr>
        <p:spPr>
          <a:xfrm>
            <a:off x="0" y="5638800"/>
            <a:ext cx="9144000" cy="523220"/>
          </a:xfrm>
          <a:prstGeom prst="rect">
            <a:avLst/>
          </a:prstGeom>
          <a:noFill/>
        </p:spPr>
        <p:txBody>
          <a:bodyPr>
            <a:spAutoFit/>
          </a:bodyPr>
          <a:lstStyle/>
          <a:p>
            <a:pPr algn="ctr">
              <a:defRPr/>
            </a:pPr>
            <a:r>
              <a:rPr lang="en-US" sz="2800" dirty="0">
                <a:latin typeface="+mn-lt"/>
              </a:rPr>
              <a:t>Average Time Required for Exhaustive Key Search </a:t>
            </a:r>
            <a:endParaRPr lang="en-US" sz="2800" b="1" dirty="0">
              <a:solidFill>
                <a:schemeClr val="accent1"/>
              </a:solidFill>
              <a:effectLst>
                <a:outerShdw blurRad="38100" dist="38100" dir="2700000" algn="tl">
                  <a:srgbClr val="000000">
                    <a:alpha val="43137"/>
                  </a:srgbClr>
                </a:outerShdw>
              </a:effectLst>
              <a:latin typeface="+mn-lt"/>
            </a:endParaRPr>
          </a:p>
        </p:txBody>
      </p:sp>
      <p:pic>
        <p:nvPicPr>
          <p:cNvPr id="2" name="Picture 1"/>
          <p:cNvPicPr>
            <a:picLocks noChangeAspect="1"/>
          </p:cNvPicPr>
          <p:nvPr/>
        </p:nvPicPr>
        <p:blipFill>
          <a:blip r:embed="rId3"/>
          <a:stretch>
            <a:fillRect/>
          </a:stretch>
        </p:blipFill>
        <p:spPr>
          <a:xfrm>
            <a:off x="179511" y="1340769"/>
            <a:ext cx="8812079" cy="4157682"/>
          </a:xfrm>
          <a:prstGeom prst="rect">
            <a:avLst/>
          </a:prstGeom>
        </p:spPr>
      </p:pic>
      <p:sp>
        <p:nvSpPr>
          <p:cNvPr id="3" name="Slide Number Placeholder 2"/>
          <p:cNvSpPr>
            <a:spLocks noGrp="1"/>
          </p:cNvSpPr>
          <p:nvPr>
            <p:ph type="sldNum" sz="quarter" idx="12"/>
          </p:nvPr>
        </p:nvSpPr>
        <p:spPr/>
        <p:txBody>
          <a:bodyPr/>
          <a:lstStyle/>
          <a:p>
            <a:fld id="{5F36C9FC-DA22-1F47-8722-58727A1D436E}" type="slidenum">
              <a:rPr lang="en-US" smtClean="0"/>
              <a:pPr/>
              <a:t>23</a:t>
            </a:fld>
            <a:endParaRPr lang="en-US" dirty="0"/>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00315664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914400" y="228600"/>
            <a:ext cx="8229600" cy="1143000"/>
          </a:xfrm>
        </p:spPr>
        <p:txBody>
          <a:bodyPr>
            <a:noAutofit/>
          </a:bodyPr>
          <a:lstStyle/>
          <a:p>
            <a:pPr eaLnBrk="1" fontAlgn="auto" hangingPunct="1">
              <a:spcAft>
                <a:spcPts val="0"/>
              </a:spcAft>
              <a:defRPr/>
            </a:pPr>
            <a:r>
              <a:rPr lang="en-US" dirty="0"/>
              <a:t>Triple DES (3DES)</a:t>
            </a:r>
          </a:p>
        </p:txBody>
      </p:sp>
      <p:sp>
        <p:nvSpPr>
          <p:cNvPr id="234499" name="Rectangle 3"/>
          <p:cNvSpPr>
            <a:spLocks noGrp="1" noChangeArrowheads="1"/>
          </p:cNvSpPr>
          <p:nvPr>
            <p:ph idx="1"/>
          </p:nvPr>
        </p:nvSpPr>
        <p:spPr>
          <a:xfrm>
            <a:off x="395536" y="1628800"/>
            <a:ext cx="8382000" cy="4724400"/>
          </a:xfrm>
        </p:spPr>
        <p:txBody>
          <a:bodyPr wrap="square" numCol="1" anchor="t" anchorCtr="0" compatLnSpc="1">
            <a:prstTxWarp prst="textNoShape">
              <a:avLst/>
            </a:prstTxWarp>
            <a:normAutofit/>
          </a:bodyPr>
          <a:lstStyle/>
          <a:p>
            <a:pPr eaLnBrk="1" hangingPunct="1">
              <a:lnSpc>
                <a:spcPct val="110000"/>
              </a:lnSpc>
              <a:buClr>
                <a:schemeClr val="accent6"/>
              </a:buClr>
              <a:buSzPct val="85000"/>
              <a:buFont typeface="Wingdings" pitchFamily="33" charset="2"/>
              <a:buChar char=""/>
              <a:defRPr/>
            </a:pPr>
            <a:r>
              <a:rPr lang="en-US" dirty="0"/>
              <a:t>Repeats basic DES algorithm three times using either two or three unique keys</a:t>
            </a:r>
          </a:p>
          <a:p>
            <a:pPr eaLnBrk="1" hangingPunct="1">
              <a:lnSpc>
                <a:spcPct val="110000"/>
              </a:lnSpc>
              <a:buClr>
                <a:schemeClr val="accent6"/>
              </a:buClr>
              <a:buSzPct val="85000"/>
              <a:buFont typeface="Wingdings" pitchFamily="33" charset="2"/>
              <a:buChar char=""/>
              <a:defRPr/>
            </a:pPr>
            <a:r>
              <a:rPr lang="en-US" dirty="0"/>
              <a:t>First standardized for use in financial applications in ANSI standard X9.17 in 1985</a:t>
            </a:r>
          </a:p>
          <a:p>
            <a:pPr eaLnBrk="1" hangingPunct="1">
              <a:lnSpc>
                <a:spcPct val="110000"/>
              </a:lnSpc>
              <a:buClr>
                <a:schemeClr val="accent6"/>
              </a:buClr>
              <a:buSzPct val="85000"/>
              <a:buFont typeface="Wingdings" pitchFamily="33" charset="2"/>
              <a:buChar char=""/>
              <a:defRPr/>
            </a:pPr>
            <a:r>
              <a:rPr lang="en-US" dirty="0"/>
              <a:t>Attractions:</a:t>
            </a:r>
          </a:p>
          <a:p>
            <a:pPr lvl="1" eaLnBrk="1" hangingPunct="1">
              <a:lnSpc>
                <a:spcPct val="110000"/>
              </a:lnSpc>
              <a:buSzPct val="75000"/>
              <a:buFont typeface="Wingdings" pitchFamily="33" charset="2"/>
              <a:buChar char=""/>
              <a:defRPr/>
            </a:pPr>
            <a:r>
              <a:rPr lang="en-US" sz="2000" dirty="0"/>
              <a:t>168-bit key length overcomes the vulnerability to brute-force attack of DES</a:t>
            </a:r>
          </a:p>
          <a:p>
            <a:pPr lvl="1" eaLnBrk="1" hangingPunct="1">
              <a:lnSpc>
                <a:spcPct val="110000"/>
              </a:lnSpc>
              <a:buSzPct val="75000"/>
              <a:buFont typeface="Wingdings" pitchFamily="33" charset="2"/>
              <a:buChar char=""/>
              <a:defRPr/>
            </a:pPr>
            <a:r>
              <a:rPr lang="en-US" sz="2000" dirty="0"/>
              <a:t>Underlying encryption algorithm is the same as in DES</a:t>
            </a:r>
          </a:p>
          <a:p>
            <a:pPr>
              <a:lnSpc>
                <a:spcPct val="110000"/>
              </a:lnSpc>
              <a:buClr>
                <a:schemeClr val="accent6"/>
              </a:buClr>
              <a:buSzPct val="85000"/>
              <a:buFont typeface="Wingdings" pitchFamily="33" charset="2"/>
              <a:buChar char=""/>
              <a:defRPr/>
            </a:pPr>
            <a:r>
              <a:rPr lang="en-US" dirty="0"/>
              <a:t>Drawbacks:</a:t>
            </a:r>
          </a:p>
          <a:p>
            <a:pPr lvl="1">
              <a:lnSpc>
                <a:spcPct val="90000"/>
              </a:lnSpc>
              <a:buSzPct val="75000"/>
              <a:buFont typeface="Wingdings" pitchFamily="33" charset="2"/>
              <a:buChar char=""/>
              <a:defRPr/>
            </a:pPr>
            <a:r>
              <a:rPr lang="en-US" sz="2000" dirty="0"/>
              <a:t>Algorithm is sluggish in software</a:t>
            </a:r>
          </a:p>
          <a:p>
            <a:pPr lvl="1">
              <a:lnSpc>
                <a:spcPct val="90000"/>
              </a:lnSpc>
              <a:buSzPct val="75000"/>
              <a:buFont typeface="Wingdings" pitchFamily="33" charset="2"/>
              <a:buChar char=""/>
              <a:defRPr/>
            </a:pPr>
            <a:r>
              <a:rPr lang="en-US" sz="2000" dirty="0"/>
              <a:t>Uses a 64-bit block size</a:t>
            </a:r>
          </a:p>
        </p:txBody>
      </p:sp>
      <p:pic>
        <p:nvPicPr>
          <p:cNvPr id="7" name="Picture 6"/>
          <p:cNvPicPr>
            <a:picLocks noChangeAspect="1"/>
          </p:cNvPicPr>
          <p:nvPr/>
        </p:nvPicPr>
        <p:blipFill>
          <a:blip r:embed="rId3"/>
          <a:stretch>
            <a:fillRect/>
          </a:stretch>
        </p:blipFill>
        <p:spPr>
          <a:xfrm>
            <a:off x="6934200" y="5257800"/>
            <a:ext cx="1308100" cy="1308100"/>
          </a:xfrm>
          <a:prstGeom prst="rect">
            <a:avLst/>
          </a:prstGeom>
          <a:scene3d>
            <a:camera prst="orthographicFront">
              <a:rot lat="0" lon="12299976" rev="0"/>
            </a:camera>
            <a:lightRig rig="threePt" dir="t"/>
          </a:scene3d>
        </p:spPr>
      </p:pic>
      <p:pic>
        <p:nvPicPr>
          <p:cNvPr id="8" name="Picture 7"/>
          <p:cNvPicPr>
            <a:picLocks noChangeAspect="1"/>
          </p:cNvPicPr>
          <p:nvPr/>
        </p:nvPicPr>
        <p:blipFill>
          <a:blip r:embed="rId3"/>
          <a:stretch>
            <a:fillRect/>
          </a:stretch>
        </p:blipFill>
        <p:spPr>
          <a:xfrm rot="5668832">
            <a:off x="5603361" y="4993761"/>
            <a:ext cx="1308100" cy="1308100"/>
          </a:xfrm>
          <a:prstGeom prst="rect">
            <a:avLst/>
          </a:prstGeom>
          <a:scene3d>
            <a:camera prst="orthographicFront">
              <a:rot lat="204296" lon="9583170" rev="21035481"/>
            </a:camera>
            <a:lightRig rig="threePt" dir="t"/>
          </a:scene3d>
        </p:spPr>
      </p:pic>
      <p:pic>
        <p:nvPicPr>
          <p:cNvPr id="33798" name="Picture 8"/>
          <p:cNvPicPr>
            <a:picLocks noChangeAspect="1"/>
          </p:cNvPicPr>
          <p:nvPr/>
        </p:nvPicPr>
        <p:blipFill>
          <a:blip r:embed="rId3"/>
          <a:srcRect/>
          <a:stretch>
            <a:fillRect/>
          </a:stretch>
        </p:blipFill>
        <p:spPr bwMode="auto">
          <a:xfrm rot="-1352548">
            <a:off x="6142038" y="5364163"/>
            <a:ext cx="1295400" cy="1295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5F36C9FC-DA22-1F47-8722-58727A1D436E}" type="slidenum">
              <a:rPr lang="en-US" smtClean="0"/>
              <a:pPr/>
              <a:t>24</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3275789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0"/>
            <a:ext cx="8229600" cy="1524000"/>
          </a:xfrm>
        </p:spPr>
        <p:txBody>
          <a:bodyPr>
            <a:normAutofit fontScale="90000"/>
          </a:bodyPr>
          <a:lstStyle/>
          <a:p>
            <a:pPr eaLnBrk="1" fontAlgn="auto" hangingPunct="1">
              <a:spcAft>
                <a:spcPts val="0"/>
              </a:spcAft>
              <a:defRPr/>
            </a:pPr>
            <a:r>
              <a:rPr lang="en-US" dirty="0">
                <a:ea typeface="+mj-ea"/>
                <a:cs typeface="+mj-cs"/>
              </a:rPr>
              <a:t>Advanced Encryption Standard (AES)</a:t>
            </a:r>
          </a:p>
        </p:txBody>
      </p:sp>
      <p:graphicFrame>
        <p:nvGraphicFramePr>
          <p:cNvPr id="4" name="Content Placeholder 3"/>
          <p:cNvGraphicFramePr>
            <a:graphicFrameLocks noGrp="1"/>
          </p:cNvGraphicFramePr>
          <p:nvPr>
            <p:ph idx="1"/>
            <p:extLst/>
          </p:nvPr>
        </p:nvGraphicFramePr>
        <p:xfrm>
          <a:off x="457200" y="1828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pPr/>
              <a:t>25</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56875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sz="6000" dirty="0">
                <a:ln>
                  <a:solidFill>
                    <a:srgbClr val="CC9900"/>
                  </a:solidFill>
                </a:ln>
                <a:solidFill>
                  <a:srgbClr val="FF0000"/>
                </a:solidFill>
              </a:rPr>
              <a:t>Practical Security Issues</a:t>
            </a:r>
          </a:p>
        </p:txBody>
      </p:sp>
      <p:sp>
        <p:nvSpPr>
          <p:cNvPr id="3" name="Content Placeholder 2"/>
          <p:cNvSpPr>
            <a:spLocks noGrp="1"/>
          </p:cNvSpPr>
          <p:nvPr>
            <p:ph idx="1"/>
          </p:nvPr>
        </p:nvSpPr>
        <p:spPr>
          <a:xfrm>
            <a:off x="323528" y="1772816"/>
            <a:ext cx="8229600" cy="4419600"/>
          </a:xfrm>
        </p:spPr>
        <p:txBody>
          <a:bodyPr/>
          <a:lstStyle/>
          <a:p>
            <a:pPr eaLnBrk="1" hangingPunct="1">
              <a:buClr>
                <a:schemeClr val="accent1"/>
              </a:buClr>
              <a:buSzPct val="85000"/>
              <a:buFont typeface="Wingdings" pitchFamily="33" charset="2"/>
              <a:buChar char=""/>
              <a:defRPr/>
            </a:pPr>
            <a:r>
              <a:rPr lang="en-US" dirty="0"/>
              <a:t>Typically symmetric encryption is applied to a unit of data larger than a single 64-bit or 128-bit block</a:t>
            </a:r>
          </a:p>
          <a:p>
            <a:pPr eaLnBrk="1" hangingPunct="1">
              <a:buClr>
                <a:schemeClr val="accent1"/>
              </a:buClr>
              <a:buSzPct val="85000"/>
              <a:buFont typeface="Wingdings" pitchFamily="33" charset="2"/>
              <a:buChar char=""/>
              <a:defRPr/>
            </a:pPr>
            <a:r>
              <a:rPr lang="en-US" dirty="0"/>
              <a:t>Electronic codebook (ECB) mode is the simplest approach to multiple-block encryption</a:t>
            </a:r>
          </a:p>
          <a:p>
            <a:pPr lvl="2" eaLnBrk="1" hangingPunct="1">
              <a:buClr>
                <a:schemeClr val="tx1">
                  <a:lumMod val="95000"/>
                </a:schemeClr>
              </a:buClr>
              <a:buSzPct val="80000"/>
              <a:buFont typeface="Wingdings" pitchFamily="33" charset="2"/>
              <a:buChar char=""/>
              <a:defRPr/>
            </a:pPr>
            <a:r>
              <a:rPr lang="en-US" sz="1800" dirty="0"/>
              <a:t>Each block of plaintext is encrypted using the same key</a:t>
            </a:r>
          </a:p>
          <a:p>
            <a:pPr lvl="2" eaLnBrk="1" hangingPunct="1">
              <a:buClr>
                <a:schemeClr val="tx1">
                  <a:lumMod val="95000"/>
                </a:schemeClr>
              </a:buClr>
              <a:buSzPct val="80000"/>
              <a:buFont typeface="Wingdings" pitchFamily="33" charset="2"/>
              <a:buChar char=""/>
              <a:defRPr/>
            </a:pPr>
            <a:r>
              <a:rPr lang="en-US" sz="1800" dirty="0"/>
              <a:t>Cryptanalysts may be able to exploit regularities in the plaintext</a:t>
            </a:r>
          </a:p>
          <a:p>
            <a:pPr eaLnBrk="1" hangingPunct="1">
              <a:buClr>
                <a:schemeClr val="accent1"/>
              </a:buClr>
              <a:buSzPct val="85000"/>
              <a:buFont typeface="Wingdings" pitchFamily="33" charset="2"/>
              <a:buChar char=""/>
              <a:defRPr/>
            </a:pPr>
            <a:r>
              <a:rPr lang="en-US" dirty="0"/>
              <a:t>Modes of operation</a:t>
            </a:r>
          </a:p>
          <a:p>
            <a:pPr lvl="2" eaLnBrk="1" hangingPunct="1">
              <a:buClr>
                <a:schemeClr val="tx1">
                  <a:lumMod val="95000"/>
                </a:schemeClr>
              </a:buClr>
              <a:buSzPct val="80000"/>
              <a:buFont typeface="Wingdings" pitchFamily="33" charset="2"/>
              <a:buChar char=""/>
              <a:defRPr/>
            </a:pPr>
            <a:r>
              <a:rPr lang="en-US" sz="1800" dirty="0"/>
              <a:t>Alternative techniques developed to increase the security     of symmetric block encryption for large sequences</a:t>
            </a:r>
          </a:p>
          <a:p>
            <a:pPr lvl="2" eaLnBrk="1" hangingPunct="1">
              <a:buClr>
                <a:schemeClr val="tx1">
                  <a:lumMod val="95000"/>
                </a:schemeClr>
              </a:buClr>
              <a:buSzPct val="80000"/>
              <a:buFont typeface="Wingdings" pitchFamily="33" charset="2"/>
              <a:buChar char=""/>
              <a:defRPr/>
            </a:pPr>
            <a:r>
              <a:rPr lang="en-US" sz="1800" dirty="0"/>
              <a:t>Overcomes the weaknesses of ECB</a:t>
            </a:r>
          </a:p>
        </p:txBody>
      </p:sp>
      <p:pic>
        <p:nvPicPr>
          <p:cNvPr id="37893" name="Picture 5"/>
          <p:cNvPicPr>
            <a:picLocks noChangeAspect="1"/>
          </p:cNvPicPr>
          <p:nvPr/>
        </p:nvPicPr>
        <p:blipFill>
          <a:blip r:embed="rId3"/>
          <a:srcRect/>
          <a:stretch>
            <a:fillRect/>
          </a:stretch>
        </p:blipFill>
        <p:spPr bwMode="auto">
          <a:xfrm>
            <a:off x="7092280" y="3140968"/>
            <a:ext cx="2581275" cy="258127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5F36C9FC-DA22-1F47-8722-58727A1D436E}" type="slidenum">
              <a:rPr lang="en-US" smtClean="0"/>
              <a:pPr/>
              <a:t>26</a:t>
            </a:fld>
            <a:endParaRPr lang="en-US" dirty="0"/>
          </a:p>
        </p:txBody>
      </p:sp>
      <p:sp>
        <p:nvSpPr>
          <p:cNvPr id="5" name="Footer Placeholder 4"/>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3500425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87624" y="404664"/>
            <a:ext cx="7776864" cy="1143000"/>
          </a:xfrm>
        </p:spPr>
        <p:txBody>
          <a:bodyPr/>
          <a:lstStyle/>
          <a:p>
            <a:pPr eaLnBrk="1" hangingPunct="1">
              <a:defRPr/>
            </a:pPr>
            <a:r>
              <a:rPr lang="en-US" dirty="0"/>
              <a:t>Block &amp; Stream Ciphers</a:t>
            </a:r>
          </a:p>
        </p:txBody>
      </p:sp>
      <p:graphicFrame>
        <p:nvGraphicFramePr>
          <p:cNvPr id="12" name="Diagram 11"/>
          <p:cNvGraphicFramePr/>
          <p:nvPr>
            <p:extLst/>
          </p:nvPr>
        </p:nvGraphicFramePr>
        <p:xfrm>
          <a:off x="1043608" y="1742207"/>
          <a:ext cx="7162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0" y="0"/>
            <a:ext cx="1447800" cy="1998663"/>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C5B529B3-313B-4E43-B940-6E980F955EE2}" type="slidenum">
              <a:rPr lang="en-US" smtClean="0"/>
              <a:pPr/>
              <a:t>27</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3636518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539552" y="-171400"/>
            <a:ext cx="8229600" cy="1600200"/>
          </a:xfrm>
        </p:spPr>
        <p:txBody>
          <a:bodyPr/>
          <a:lstStyle/>
          <a:p>
            <a:pPr eaLnBrk="1" fontAlgn="auto" hangingPunct="1">
              <a:spcAft>
                <a:spcPts val="0"/>
              </a:spcAft>
              <a:defRPr/>
            </a:pPr>
            <a:r>
              <a:rPr lang="en-US" sz="5400" dirty="0">
                <a:ea typeface="+mj-ea"/>
                <a:cs typeface="+mj-cs"/>
              </a:rPr>
              <a:t>Message Authentication</a:t>
            </a:r>
          </a:p>
        </p:txBody>
      </p:sp>
      <p:graphicFrame>
        <p:nvGraphicFramePr>
          <p:cNvPr id="4" name="Content Placeholder 3"/>
          <p:cNvGraphicFramePr>
            <a:graphicFrameLocks noGrp="1"/>
          </p:cNvGraphicFramePr>
          <p:nvPr>
            <p:ph idx="1"/>
            <p:extLst/>
          </p:nvPr>
        </p:nvGraphicFramePr>
        <p:xfrm>
          <a:off x="544166" y="1556792"/>
          <a:ext cx="7848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pPr/>
              <a:t>28</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53365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428" t="4689" r="8070" b="7531"/>
          <a:stretch/>
        </p:blipFill>
        <p:spPr>
          <a:xfrm>
            <a:off x="467544" y="188640"/>
            <a:ext cx="8159546" cy="6549672"/>
          </a:xfrm>
          <a:prstGeom prst="rect">
            <a:avLst/>
          </a:prstGeom>
          <a:noFill/>
        </p:spPr>
      </p:pic>
      <p:sp>
        <p:nvSpPr>
          <p:cNvPr id="3" name="Slide Number Placeholder 2"/>
          <p:cNvSpPr>
            <a:spLocks noGrp="1"/>
          </p:cNvSpPr>
          <p:nvPr>
            <p:ph type="sldNum" sz="quarter" idx="12"/>
          </p:nvPr>
        </p:nvSpPr>
        <p:spPr/>
        <p:txBody>
          <a:bodyPr/>
          <a:lstStyle/>
          <a:p>
            <a:fld id="{4711BA6F-B221-4442-B3E0-4DE91DDD2916}" type="slidenum">
              <a:rPr lang="en-US" smtClean="0"/>
              <a:pPr/>
              <a:t>29</a:t>
            </a:fld>
            <a:endParaRPr lang="en-US" dirty="0"/>
          </a:p>
        </p:txBody>
      </p:sp>
      <p:sp>
        <p:nvSpPr>
          <p:cNvPr id="4" name="Footer Placeholder 3"/>
          <p:cNvSpPr>
            <a:spLocks noGrp="1"/>
          </p:cNvSpPr>
          <p:nvPr>
            <p:ph type="ftr" sz="quarter" idx="11"/>
          </p:nvPr>
        </p:nvSpPr>
        <p:spPr>
          <a:xfrm>
            <a:off x="107504" y="6477608"/>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Tree>
    <p:extLst>
      <p:ext uri="{BB962C8B-B14F-4D97-AF65-F5344CB8AC3E}">
        <p14:creationId xmlns:p14="http://schemas.microsoft.com/office/powerpoint/2010/main" val="17887507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a:xfrm>
            <a:off x="0" y="230153"/>
            <a:ext cx="9144000" cy="936893"/>
          </a:xfrm>
        </p:spPr>
        <p:txBody>
          <a:bodyPr anchor="b" anchorCtr="1">
            <a:normAutofit/>
          </a:bodyPr>
          <a:lstStyle/>
          <a:p>
            <a:r>
              <a:rPr lang="en-US" sz="7200" b="1" dirty="0">
                <a:ln>
                  <a:solidFill>
                    <a:schemeClr val="bg1">
                      <a:lumMod val="95000"/>
                      <a:lumOff val="5000"/>
                    </a:schemeClr>
                  </a:solidFill>
                </a:ln>
                <a:solidFill>
                  <a:schemeClr val="tx1"/>
                </a:solidFill>
                <a:effectLst/>
                <a:latin typeface="Arial Black" panose="020B0A04020102020204" pitchFamily="34" charset="0"/>
              </a:rPr>
              <a:t>The CIA Triad</a:t>
            </a:r>
          </a:p>
        </p:txBody>
      </p:sp>
      <p:pic>
        <p:nvPicPr>
          <p:cNvPr id="6" name="Picture Placeholder 5" descr="f1.pdf"/>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314" t="14550" r="8112" b="26836"/>
          <a:stretch/>
        </p:blipFill>
        <p:spPr>
          <a:xfrm>
            <a:off x="1403648" y="1143697"/>
            <a:ext cx="6408712" cy="5615201"/>
          </a:xfrm>
          <a:solidFill>
            <a:schemeClr val="tx1"/>
          </a:solidFill>
        </p:spPr>
      </p:pic>
      <p:sp>
        <p:nvSpPr>
          <p:cNvPr id="2" name="Footer Placeholder 1"/>
          <p:cNvSpPr>
            <a:spLocks noGrp="1"/>
          </p:cNvSpPr>
          <p:nvPr>
            <p:ph type="ftr" sz="quarter" idx="11"/>
          </p:nvPr>
        </p:nvSpPr>
        <p:spPr>
          <a:xfrm>
            <a:off x="172211" y="4988920"/>
            <a:ext cx="1259632" cy="1769978"/>
          </a:xfrm>
        </p:spPr>
        <p:txBody>
          <a:bodyPr/>
          <a:lstStyle/>
          <a:p>
            <a:r>
              <a:rPr lang="en-US" dirty="0"/>
              <a:t>© 2016 Pearson Education, Inc., Hoboken, NJ.  All rights reserved.</a:t>
            </a:r>
          </a:p>
        </p:txBody>
      </p:sp>
      <p:sp>
        <p:nvSpPr>
          <p:cNvPr id="5" name="Slide Number Placeholder 2"/>
          <p:cNvSpPr txBox="1">
            <a:spLocks/>
          </p:cNvSpPr>
          <p:nvPr/>
        </p:nvSpPr>
        <p:spPr>
          <a:xfrm>
            <a:off x="8316416" y="6365688"/>
            <a:ext cx="490461" cy="36512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None/>
              <a:defRPr sz="2000" kern="1200">
                <a:solidFill>
                  <a:schemeClr val="bg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dirty="0"/>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27384"/>
            <a:ext cx="5299364" cy="6858000"/>
          </a:xfrm>
          <a:prstGeom prst="rect">
            <a:avLst/>
          </a:prstGeom>
          <a:noFill/>
        </p:spPr>
      </p:pic>
      <p:sp>
        <p:nvSpPr>
          <p:cNvPr id="3" name="Slide Number Placeholder 2"/>
          <p:cNvSpPr>
            <a:spLocks noGrp="1"/>
          </p:cNvSpPr>
          <p:nvPr>
            <p:ph type="sldNum" sz="quarter" idx="12"/>
          </p:nvPr>
        </p:nvSpPr>
        <p:spPr/>
        <p:txBody>
          <a:bodyPr/>
          <a:lstStyle/>
          <a:p>
            <a:fld id="{4711BA6F-B221-4442-B3E0-4DE91DDD2916}" type="slidenum">
              <a:rPr lang="en-US" smtClean="0"/>
              <a:pPr/>
              <a:t>30</a:t>
            </a:fld>
            <a:endParaRPr lang="en-US" dirty="0"/>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964486632"/>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36512" y="-315416"/>
            <a:ext cx="9180512" cy="1600200"/>
          </a:xfrm>
        </p:spPr>
        <p:txBody>
          <a:bodyPr/>
          <a:lstStyle/>
          <a:p>
            <a:pPr eaLnBrk="1" fontAlgn="auto" hangingPunct="1">
              <a:spcAft>
                <a:spcPts val="0"/>
              </a:spcAft>
              <a:defRPr/>
            </a:pPr>
            <a:r>
              <a:rPr lang="en-US" dirty="0">
                <a:solidFill>
                  <a:srgbClr val="FF0000"/>
                </a:solidFill>
                <a:ea typeface="+mj-ea"/>
                <a:cs typeface="+mj-cs"/>
              </a:rPr>
              <a:t>Hash Function Requirements</a:t>
            </a:r>
          </a:p>
        </p:txBody>
      </p:sp>
      <p:graphicFrame>
        <p:nvGraphicFramePr>
          <p:cNvPr id="24" name="Content Placeholder 23"/>
          <p:cNvGraphicFramePr>
            <a:graphicFrameLocks noGrp="1"/>
          </p:cNvGraphicFramePr>
          <p:nvPr>
            <p:ph idx="1"/>
            <p:extLst/>
          </p:nvPr>
        </p:nvGraphicFramePr>
        <p:xfrm>
          <a:off x="197260" y="1230506"/>
          <a:ext cx="871296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pPr/>
              <a:t>31</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948380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0" y="0"/>
            <a:ext cx="9144000" cy="1196752"/>
          </a:xfrm>
        </p:spPr>
        <p:txBody>
          <a:bodyPr wrap="square" numCol="1" anchorCtr="0" compatLnSpc="1">
            <a:prstTxWarp prst="textNoShape">
              <a:avLst/>
            </a:prstTxWarp>
          </a:bodyPr>
          <a:lstStyle/>
          <a:p>
            <a:pPr eaLnBrk="1" hangingPunct="1">
              <a:defRPr/>
            </a:pPr>
            <a:r>
              <a:rPr lang="en-US" dirty="0">
                <a:solidFill>
                  <a:srgbClr val="FF0000"/>
                </a:solidFill>
              </a:rPr>
              <a:t>Security of Hash Functions</a:t>
            </a:r>
          </a:p>
        </p:txBody>
      </p:sp>
      <p:graphicFrame>
        <p:nvGraphicFramePr>
          <p:cNvPr id="16" name="Content Placeholder 15"/>
          <p:cNvGraphicFramePr>
            <a:graphicFrameLocks noGrp="1"/>
          </p:cNvGraphicFramePr>
          <p:nvPr>
            <p:ph idx="1"/>
            <p:extLst/>
          </p:nvPr>
        </p:nvGraphicFramePr>
        <p:xfrm>
          <a:off x="467544" y="1700808"/>
          <a:ext cx="830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pPr/>
              <a:t>32</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532636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67544" y="188640"/>
            <a:ext cx="8229600" cy="1287016"/>
          </a:xfrm>
        </p:spPr>
        <p:txBody>
          <a:bodyPr>
            <a:normAutofit fontScale="90000"/>
          </a:bodyPr>
          <a:lstStyle/>
          <a:p>
            <a:pPr eaLnBrk="1" hangingPunct="1">
              <a:defRPr/>
            </a:pPr>
            <a:r>
              <a:rPr lang="en-US" dirty="0">
                <a:ln>
                  <a:solidFill>
                    <a:schemeClr val="accent2"/>
                  </a:solidFill>
                </a:ln>
              </a:rPr>
              <a:t>Public-Key Encryption Structure</a:t>
            </a:r>
          </a:p>
        </p:txBody>
      </p:sp>
      <p:graphicFrame>
        <p:nvGraphicFramePr>
          <p:cNvPr id="16" name="Content Placeholder 15"/>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6324" name="Picture 19"/>
          <p:cNvPicPr>
            <a:picLocks noChangeAspect="1"/>
          </p:cNvPicPr>
          <p:nvPr/>
        </p:nvPicPr>
        <p:blipFill>
          <a:blip r:embed="rId8"/>
          <a:srcRect/>
          <a:stretch>
            <a:fillRect/>
          </a:stretch>
        </p:blipFill>
        <p:spPr bwMode="auto">
          <a:xfrm rot="600667">
            <a:off x="7780338" y="5494338"/>
            <a:ext cx="1263650" cy="12636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5F36C9FC-DA22-1F47-8722-58727A1D436E}" type="slidenum">
              <a:rPr lang="en-US" smtClean="0"/>
              <a:pPr/>
              <a:t>33</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42671772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2536" y="2852936"/>
            <a:ext cx="9627139" cy="2638400"/>
          </a:xfrm>
          <a:prstGeom prst="rect">
            <a:avLst/>
          </a:prstGeom>
        </p:spPr>
      </p:pic>
      <p:sp>
        <p:nvSpPr>
          <p:cNvPr id="8" name="Rectangle 7"/>
          <p:cNvSpPr/>
          <p:nvPr/>
        </p:nvSpPr>
        <p:spPr>
          <a:xfrm>
            <a:off x="0" y="620688"/>
            <a:ext cx="8928992" cy="1569660"/>
          </a:xfrm>
          <a:prstGeom prst="rect">
            <a:avLst/>
          </a:prstGeom>
        </p:spPr>
        <p:txBody>
          <a:bodyPr wrap="square">
            <a:spAutoFit/>
          </a:bodyPr>
          <a:lstStyle/>
          <a:p>
            <a:pPr algn="ctr"/>
            <a:r>
              <a:rPr lang="en-US" sz="3200" b="1" dirty="0">
                <a:solidFill>
                  <a:schemeClr val="bg1"/>
                </a:solidFill>
                <a:latin typeface="+mn-lt"/>
              </a:rPr>
              <a:t>Table 2.3</a:t>
            </a:r>
          </a:p>
          <a:p>
            <a:pPr algn="ctr"/>
            <a:r>
              <a:rPr lang="en-US" sz="3200" b="1" dirty="0">
                <a:solidFill>
                  <a:schemeClr val="bg1"/>
                </a:solidFill>
                <a:latin typeface="+mn-lt"/>
              </a:rPr>
              <a:t>  </a:t>
            </a:r>
          </a:p>
          <a:p>
            <a:pPr algn="ctr"/>
            <a:r>
              <a:rPr lang="en-US" sz="3200" b="1" dirty="0">
                <a:solidFill>
                  <a:schemeClr val="bg1"/>
                </a:solidFill>
                <a:latin typeface="+mn-lt"/>
              </a:rPr>
              <a:t>Applications for Public-Key Cryptosystems</a:t>
            </a:r>
            <a:r>
              <a:rPr lang="en-US" sz="3200" dirty="0">
                <a:solidFill>
                  <a:schemeClr val="bg1"/>
                </a:solidFill>
                <a:latin typeface="+mn-lt"/>
              </a:rPr>
              <a:t> </a:t>
            </a:r>
          </a:p>
        </p:txBody>
      </p:sp>
      <p:sp>
        <p:nvSpPr>
          <p:cNvPr id="2" name="Slide Number Placeholder 1"/>
          <p:cNvSpPr>
            <a:spLocks noGrp="1"/>
          </p:cNvSpPr>
          <p:nvPr>
            <p:ph type="sldNum" sz="quarter" idx="12"/>
          </p:nvPr>
        </p:nvSpPr>
        <p:spPr/>
        <p:txBody>
          <a:bodyPr/>
          <a:lstStyle/>
          <a:p>
            <a:fld id="{5F36C9FC-DA22-1F47-8722-58727A1D436E}" type="slidenum">
              <a:rPr lang="en-US" smtClean="0"/>
              <a:pPr/>
              <a:t>34</a:t>
            </a:fld>
            <a:endParaRPr lang="en-US" dirty="0"/>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705439148"/>
      </p:ext>
    </p:extLst>
  </p:cSld>
  <p:clrMapOvr>
    <a:masterClrMapping/>
  </p:clrMapOvr>
  <p:transition spd="slow">
    <p:wipe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345554" y="355873"/>
            <a:ext cx="8507288" cy="907504"/>
          </a:xfrm>
        </p:spPr>
        <p:txBody>
          <a:bodyPr>
            <a:noAutofit/>
          </a:bodyPr>
          <a:lstStyle/>
          <a:p>
            <a:pPr eaLnBrk="1" fontAlgn="auto" hangingPunct="1">
              <a:spcAft>
                <a:spcPts val="0"/>
              </a:spcAft>
              <a:defRPr/>
            </a:pPr>
            <a:r>
              <a:rPr lang="en-US" sz="4000" dirty="0">
                <a:ln>
                  <a:solidFill>
                    <a:srgbClr val="CC9900"/>
                  </a:solidFill>
                </a:ln>
                <a:solidFill>
                  <a:srgbClr val="FF0000"/>
                </a:solidFill>
                <a:ea typeface="+mj-ea"/>
                <a:cs typeface="+mj-cs"/>
              </a:rPr>
              <a:t>Asymmetric Encryption Algorithms</a:t>
            </a:r>
          </a:p>
        </p:txBody>
      </p:sp>
      <p:graphicFrame>
        <p:nvGraphicFramePr>
          <p:cNvPr id="5" name="Content Placeholder 4"/>
          <p:cNvGraphicFramePr>
            <a:graphicFrameLocks noGrp="1"/>
          </p:cNvGraphicFramePr>
          <p:nvPr>
            <p:ph idx="1"/>
            <p:extLst/>
          </p:nvPr>
        </p:nvGraphicFramePr>
        <p:xfrm>
          <a:off x="228600" y="1628800"/>
          <a:ext cx="8610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Slide Number Placeholder 1"/>
          <p:cNvSpPr>
            <a:spLocks noGrp="1"/>
          </p:cNvSpPr>
          <p:nvPr>
            <p:ph type="sldNum" sz="quarter" idx="12"/>
          </p:nvPr>
        </p:nvSpPr>
        <p:spPr/>
        <p:txBody>
          <a:bodyPr/>
          <a:lstStyle/>
          <a:p>
            <a:fld id="{5F36C9FC-DA22-1F47-8722-58727A1D436E}" type="slidenum">
              <a:rPr lang="en-US" smtClean="0"/>
              <a:pPr/>
              <a:t>35</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8704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880120"/>
          </a:xfrm>
        </p:spPr>
        <p:txBody>
          <a:bodyPr/>
          <a:lstStyle/>
          <a:p>
            <a:pPr eaLnBrk="1" hangingPunct="1">
              <a:defRPr/>
            </a:pPr>
            <a:r>
              <a:rPr lang="en-US" dirty="0">
                <a:solidFill>
                  <a:srgbClr val="FF0000"/>
                </a:solidFill>
              </a:rPr>
              <a:t>Digital Signatures</a:t>
            </a:r>
          </a:p>
        </p:txBody>
      </p:sp>
      <p:sp>
        <p:nvSpPr>
          <p:cNvPr id="3" name="Content Placeholder 2"/>
          <p:cNvSpPr>
            <a:spLocks noGrp="1"/>
          </p:cNvSpPr>
          <p:nvPr>
            <p:ph idx="1"/>
          </p:nvPr>
        </p:nvSpPr>
        <p:spPr>
          <a:xfrm>
            <a:off x="467544" y="1772816"/>
            <a:ext cx="8229600" cy="4525963"/>
          </a:xfrm>
        </p:spPr>
        <p:txBody>
          <a:bodyPr/>
          <a:lstStyle/>
          <a:p>
            <a:pPr eaLnBrk="1" hangingPunct="1">
              <a:spcAft>
                <a:spcPts val="1200"/>
              </a:spcAft>
              <a:buClr>
                <a:schemeClr val="accent6">
                  <a:lumMod val="40000"/>
                  <a:lumOff val="60000"/>
                </a:schemeClr>
              </a:buClr>
              <a:buSzPct val="70000"/>
              <a:buFont typeface="Wingdings" pitchFamily="33" charset="2"/>
              <a:buChar char=""/>
              <a:defRPr/>
            </a:pPr>
            <a:r>
              <a:rPr lang="en-US" dirty="0"/>
              <a:t>Used for authenticating both source and data integrity</a:t>
            </a:r>
          </a:p>
          <a:p>
            <a:pPr eaLnBrk="1" hangingPunct="1">
              <a:spcAft>
                <a:spcPts val="1200"/>
              </a:spcAft>
              <a:buClr>
                <a:schemeClr val="accent6">
                  <a:lumMod val="40000"/>
                  <a:lumOff val="60000"/>
                </a:schemeClr>
              </a:buClr>
              <a:buSzPct val="70000"/>
              <a:buFont typeface="Wingdings" pitchFamily="33" charset="2"/>
              <a:buChar char=""/>
              <a:defRPr/>
            </a:pPr>
            <a:r>
              <a:rPr lang="en-US" dirty="0"/>
              <a:t>Created by encrypting hash code with private key</a:t>
            </a:r>
          </a:p>
          <a:p>
            <a:pPr eaLnBrk="1" hangingPunct="1">
              <a:spcAft>
                <a:spcPts val="1200"/>
              </a:spcAft>
              <a:buClr>
                <a:schemeClr val="accent6">
                  <a:lumMod val="40000"/>
                  <a:lumOff val="60000"/>
                </a:schemeClr>
              </a:buClr>
              <a:buSzPct val="70000"/>
              <a:buFont typeface="Wingdings" pitchFamily="33" charset="2"/>
              <a:buChar char=""/>
              <a:defRPr/>
            </a:pPr>
            <a:r>
              <a:rPr lang="en-US" dirty="0"/>
              <a:t>Does not provide confidentiality</a:t>
            </a:r>
          </a:p>
          <a:p>
            <a:pPr lvl="2" eaLnBrk="1" hangingPunct="1">
              <a:spcAft>
                <a:spcPts val="1200"/>
              </a:spcAft>
              <a:buClr>
                <a:schemeClr val="accent1"/>
              </a:buClr>
              <a:buSzPct val="70000"/>
              <a:buFont typeface="Wingdings" pitchFamily="33" charset="2"/>
              <a:buChar char=""/>
              <a:defRPr/>
            </a:pPr>
            <a:r>
              <a:rPr lang="en-US" sz="2000" dirty="0"/>
              <a:t>Even in the case of complete encryption</a:t>
            </a:r>
          </a:p>
          <a:p>
            <a:pPr lvl="2" eaLnBrk="1" hangingPunct="1">
              <a:spcAft>
                <a:spcPts val="1200"/>
              </a:spcAft>
              <a:buClr>
                <a:schemeClr val="accent1"/>
              </a:buClr>
              <a:buSzPct val="70000"/>
              <a:buFont typeface="Wingdings" pitchFamily="33" charset="2"/>
              <a:buChar char=""/>
              <a:defRPr/>
            </a:pPr>
            <a:r>
              <a:rPr lang="en-US" sz="2000" dirty="0"/>
              <a:t>Message is safe from alteration but not eavesdropping</a:t>
            </a:r>
          </a:p>
          <a:p>
            <a:pPr marL="0" indent="0" eaLnBrk="1" hangingPunct="1">
              <a:buNone/>
              <a:defRPr/>
            </a:pPr>
            <a:endParaRPr lang="en-US" dirty="0"/>
          </a:p>
        </p:txBody>
      </p:sp>
      <p:pic>
        <p:nvPicPr>
          <p:cNvPr id="68612" name="Picture 3"/>
          <p:cNvPicPr>
            <a:picLocks noChangeAspect="1"/>
          </p:cNvPicPr>
          <p:nvPr/>
        </p:nvPicPr>
        <p:blipFill>
          <a:blip r:embed="rId3"/>
          <a:srcRect/>
          <a:stretch>
            <a:fillRect/>
          </a:stretch>
        </p:blipFill>
        <p:spPr bwMode="auto">
          <a:xfrm rot="393564">
            <a:off x="6035282" y="4911812"/>
            <a:ext cx="2759224" cy="1823674"/>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5F36C9FC-DA22-1F47-8722-58727A1D436E}" type="slidenum">
              <a:rPr lang="en-US" smtClean="0"/>
              <a:pPr/>
              <a:t>36</a:t>
            </a:fld>
            <a:endParaRPr lang="en-US" dirty="0"/>
          </a:p>
        </p:txBody>
      </p:sp>
      <p:sp>
        <p:nvSpPr>
          <p:cNvPr id="5" name="Footer Placeholder 4"/>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905987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1332" t="18595" r="1055" b="26027"/>
          <a:stretch/>
        </p:blipFill>
        <p:spPr>
          <a:xfrm>
            <a:off x="323528" y="260648"/>
            <a:ext cx="8533172" cy="6264696"/>
          </a:xfrm>
          <a:prstGeom prst="rect">
            <a:avLst/>
          </a:prstGeom>
          <a:noFill/>
        </p:spPr>
      </p:pic>
      <p:sp>
        <p:nvSpPr>
          <p:cNvPr id="3" name="Slide Number Placeholder 2"/>
          <p:cNvSpPr>
            <a:spLocks noGrp="1"/>
          </p:cNvSpPr>
          <p:nvPr>
            <p:ph type="sldNum" sz="quarter" idx="12"/>
          </p:nvPr>
        </p:nvSpPr>
        <p:spPr/>
        <p:txBody>
          <a:bodyPr/>
          <a:lstStyle/>
          <a:p>
            <a:fld id="{4711BA6F-B221-4442-B3E0-4DE91DDD2916}" type="slidenum">
              <a:rPr lang="en-US" smtClean="0"/>
              <a:pPr/>
              <a:t>37</a:t>
            </a:fld>
            <a:endParaRPr lang="en-US" dirty="0"/>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34738599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51520" y="-315416"/>
            <a:ext cx="3352800" cy="3048000"/>
          </a:xfrm>
        </p:spPr>
        <p:txBody>
          <a:bodyPr/>
          <a:lstStyle/>
          <a:p>
            <a:pPr eaLnBrk="1" fontAlgn="auto" hangingPunct="1">
              <a:spcAft>
                <a:spcPts val="0"/>
              </a:spcAft>
              <a:defRPr/>
            </a:pPr>
            <a:r>
              <a:rPr lang="en-US" dirty="0">
                <a:ln>
                  <a:solidFill>
                    <a:srgbClr val="FF6600"/>
                  </a:solidFill>
                </a:ln>
                <a:solidFill>
                  <a:srgbClr val="FF0000"/>
                </a:solidFill>
                <a:ea typeface="+mj-ea"/>
                <a:cs typeface="+mj-cs"/>
              </a:rPr>
              <a:t>Digital Envelopes</a:t>
            </a:r>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
        <p:nvSpPr>
          <p:cNvPr id="7" name="TextBox 6"/>
          <p:cNvSpPr txBox="1"/>
          <p:nvPr/>
        </p:nvSpPr>
        <p:spPr>
          <a:xfrm>
            <a:off x="395536" y="3356992"/>
            <a:ext cx="3048000" cy="2841804"/>
          </a:xfrm>
          <a:prstGeom prst="rect">
            <a:avLst/>
          </a:prstGeom>
          <a:noFill/>
        </p:spPr>
        <p:txBody>
          <a:bodyPr>
            <a:prstTxWarp prst="textNoShape">
              <a:avLst/>
            </a:prstTxWarp>
            <a:spAutoFit/>
          </a:bodyPr>
          <a:lstStyle/>
          <a:p>
            <a:pPr marL="342900" indent="-342900">
              <a:spcBef>
                <a:spcPts val="2000"/>
              </a:spcBef>
              <a:buClr>
                <a:srgbClr val="FF6600"/>
              </a:buClr>
              <a:buSzPct val="90000"/>
              <a:buFont typeface="Wingdings" pitchFamily="33" charset="2"/>
              <a:buChar char=""/>
              <a:defRPr/>
            </a:pPr>
            <a:r>
              <a:rPr lang="en-US" dirty="0">
                <a:solidFill>
                  <a:schemeClr val="bg1"/>
                </a:solidFill>
                <a:latin typeface="+mj-lt"/>
              </a:rPr>
              <a:t>Protects a message without needing to first arrange for sender and receiver to have the same secret key </a:t>
            </a:r>
          </a:p>
          <a:p>
            <a:pPr marL="342900" indent="-342900">
              <a:spcBef>
                <a:spcPts val="2000"/>
              </a:spcBef>
              <a:buClr>
                <a:srgbClr val="FF6600"/>
              </a:buClr>
              <a:buSzPct val="90000"/>
              <a:buFont typeface="Wingdings" pitchFamily="33" charset="2"/>
              <a:buChar char=""/>
              <a:defRPr/>
            </a:pPr>
            <a:r>
              <a:rPr lang="en-US" dirty="0">
                <a:solidFill>
                  <a:schemeClr val="bg1"/>
                </a:solidFill>
                <a:latin typeface="+mj-lt"/>
              </a:rPr>
              <a:t>Equates to the same thing as a sealed envelope containing an unsigned letter</a:t>
            </a:r>
          </a:p>
        </p:txBody>
      </p:sp>
      <p:pic>
        <p:nvPicPr>
          <p:cNvPr id="2" name="Picture 1"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087" y="-11767"/>
            <a:ext cx="5299364" cy="6858000"/>
          </a:xfrm>
          <a:prstGeom prst="rect">
            <a:avLst/>
          </a:prstGeom>
          <a:noFill/>
        </p:spPr>
      </p:pic>
      <p:sp>
        <p:nvSpPr>
          <p:cNvPr id="3" name="Slide Number Placeholder 2"/>
          <p:cNvSpPr>
            <a:spLocks noGrp="1"/>
          </p:cNvSpPr>
          <p:nvPr>
            <p:ph type="sldNum" sz="quarter" idx="12"/>
          </p:nvPr>
        </p:nvSpPr>
        <p:spPr/>
        <p:txBody>
          <a:bodyPr/>
          <a:lstStyle/>
          <a:p>
            <a:fld id="{5F36C9FC-DA22-1F47-8722-58727A1D436E}" type="slidenum">
              <a:rPr lang="en-US" smtClean="0"/>
              <a:pPr/>
              <a:t>38</a:t>
            </a:fld>
            <a:endParaRPr lang="en-US" dirty="0"/>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408269178"/>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457200" y="457200"/>
            <a:ext cx="3602038" cy="1550988"/>
          </a:xfrm>
        </p:spPr>
        <p:txBody>
          <a:bodyPr>
            <a:noAutofit/>
          </a:bodyPr>
          <a:lstStyle/>
          <a:p>
            <a:pPr fontAlgn="auto">
              <a:spcAft>
                <a:spcPts val="0"/>
              </a:spcAft>
              <a:defRPr/>
            </a:pPr>
            <a:r>
              <a:rPr lang="en-US" sz="5400" dirty="0">
                <a:solidFill>
                  <a:srgbClr val="FF0000"/>
                </a:solidFill>
                <a:effectLst/>
                <a:ea typeface="+mj-ea"/>
                <a:cs typeface="+mj-cs"/>
              </a:rPr>
              <a:t>Random Numbers</a:t>
            </a:r>
          </a:p>
        </p:txBody>
      </p:sp>
      <p:sp>
        <p:nvSpPr>
          <p:cNvPr id="249859" name="Rectangle 3"/>
          <p:cNvSpPr>
            <a:spLocks noGrp="1" noChangeArrowheads="1"/>
          </p:cNvSpPr>
          <p:nvPr>
            <p:ph idx="1"/>
          </p:nvPr>
        </p:nvSpPr>
        <p:spPr>
          <a:xfrm>
            <a:off x="4211960" y="188640"/>
            <a:ext cx="4824536" cy="7029400"/>
          </a:xfrm>
        </p:spPr>
        <p:txBody>
          <a:bodyPr>
            <a:normAutofit fontScale="70000" lnSpcReduction="20000"/>
          </a:bodyPr>
          <a:lstStyle/>
          <a:p>
            <a:pPr marL="0" indent="0" fontAlgn="auto">
              <a:lnSpc>
                <a:spcPct val="130000"/>
              </a:lnSpc>
              <a:spcAft>
                <a:spcPts val="1200"/>
              </a:spcAft>
              <a:buClr>
                <a:srgbClr val="FFCC33"/>
              </a:buClr>
              <a:buNone/>
              <a:defRPr/>
            </a:pPr>
            <a:endParaRPr lang="en-US" sz="3097" dirty="0"/>
          </a:p>
          <a:p>
            <a:pPr lvl="1" eaLnBrk="1" fontAlgn="auto" hangingPunct="1">
              <a:lnSpc>
                <a:spcPct val="130000"/>
              </a:lnSpc>
              <a:spcAft>
                <a:spcPts val="1200"/>
              </a:spcAft>
              <a:buClr>
                <a:srgbClr val="FFCC33"/>
              </a:buClr>
              <a:buSzPct val="70000"/>
              <a:buFont typeface="Wingdings" pitchFamily="2" charset="2"/>
              <a:buChar char=""/>
              <a:defRPr/>
            </a:pPr>
            <a:r>
              <a:rPr lang="en-US" sz="3429" dirty="0"/>
              <a:t>K</a:t>
            </a:r>
            <a:r>
              <a:rPr lang="en-US" sz="3429" dirty="0">
                <a:ea typeface="+mn-ea"/>
              </a:rPr>
              <a:t>eys for public-key algorithms</a:t>
            </a:r>
          </a:p>
          <a:p>
            <a:pPr lvl="1" eaLnBrk="1" fontAlgn="auto" hangingPunct="1">
              <a:lnSpc>
                <a:spcPct val="130000"/>
              </a:lnSpc>
              <a:spcAft>
                <a:spcPts val="1200"/>
              </a:spcAft>
              <a:buClr>
                <a:srgbClr val="FFCC33"/>
              </a:buClr>
              <a:buSzPct val="70000"/>
              <a:buFont typeface="Wingdings" pitchFamily="2" charset="2"/>
              <a:buChar char=""/>
              <a:defRPr/>
            </a:pPr>
            <a:r>
              <a:rPr lang="en-US" sz="3429" dirty="0"/>
              <a:t>S</a:t>
            </a:r>
            <a:r>
              <a:rPr lang="en-US" sz="3429" dirty="0">
                <a:ea typeface="+mn-ea"/>
              </a:rPr>
              <a:t>tream key for symmetric stream cipher</a:t>
            </a:r>
          </a:p>
          <a:p>
            <a:pPr lvl="1" eaLnBrk="1" fontAlgn="auto" hangingPunct="1">
              <a:lnSpc>
                <a:spcPct val="130000"/>
              </a:lnSpc>
              <a:spcAft>
                <a:spcPts val="1200"/>
              </a:spcAft>
              <a:buClr>
                <a:srgbClr val="FFCC33"/>
              </a:buClr>
              <a:buSzPct val="70000"/>
              <a:buFont typeface="Wingdings" pitchFamily="2" charset="2"/>
              <a:buChar char=""/>
              <a:defRPr/>
            </a:pPr>
            <a:r>
              <a:rPr lang="en-US" sz="3429" dirty="0"/>
              <a:t>S</a:t>
            </a:r>
            <a:r>
              <a:rPr lang="en-US" sz="3429" dirty="0">
                <a:ea typeface="+mn-ea"/>
              </a:rPr>
              <a:t>ymmetric key for use as a temporary session key or in creating a digital envelope</a:t>
            </a:r>
          </a:p>
          <a:p>
            <a:pPr lvl="1" eaLnBrk="1" fontAlgn="auto" hangingPunct="1">
              <a:lnSpc>
                <a:spcPct val="130000"/>
              </a:lnSpc>
              <a:spcAft>
                <a:spcPts val="1200"/>
              </a:spcAft>
              <a:buClr>
                <a:srgbClr val="FFCC33"/>
              </a:buClr>
              <a:buSzPct val="70000"/>
              <a:buFont typeface="Wingdings" pitchFamily="2" charset="2"/>
              <a:buChar char=""/>
              <a:defRPr/>
            </a:pPr>
            <a:r>
              <a:rPr lang="en-US" sz="3429" dirty="0"/>
              <a:t>H</a:t>
            </a:r>
            <a:r>
              <a:rPr lang="en-US" sz="3429" dirty="0">
                <a:ea typeface="+mn-ea"/>
              </a:rPr>
              <a:t>andshaking to prevent replay attacks</a:t>
            </a:r>
          </a:p>
          <a:p>
            <a:pPr lvl="1" eaLnBrk="1" fontAlgn="auto" hangingPunct="1">
              <a:lnSpc>
                <a:spcPct val="130000"/>
              </a:lnSpc>
              <a:spcAft>
                <a:spcPts val="1200"/>
              </a:spcAft>
              <a:buClr>
                <a:srgbClr val="FFCC33"/>
              </a:buClr>
              <a:buSzPct val="70000"/>
              <a:buFont typeface="Wingdings" pitchFamily="2" charset="2"/>
              <a:buChar char=""/>
              <a:defRPr/>
            </a:pPr>
            <a:r>
              <a:rPr lang="en-US" sz="3429" dirty="0">
                <a:ea typeface="+mn-ea"/>
              </a:rPr>
              <a:t> Session key</a:t>
            </a:r>
          </a:p>
        </p:txBody>
      </p:sp>
      <p:sp>
        <p:nvSpPr>
          <p:cNvPr id="6" name="TextBox 5"/>
          <p:cNvSpPr txBox="1"/>
          <p:nvPr/>
        </p:nvSpPr>
        <p:spPr>
          <a:xfrm>
            <a:off x="228600" y="4724400"/>
            <a:ext cx="4267200" cy="1200150"/>
          </a:xfrm>
          <a:prstGeom prst="rect">
            <a:avLst/>
          </a:prstGeom>
          <a:noFill/>
        </p:spPr>
        <p:txBody>
          <a:bodyPr>
            <a:prstTxWarp prst="textNoShape">
              <a:avLst/>
            </a:prstTxWarp>
            <a:spAutoFit/>
          </a:bodyPr>
          <a:lstStyle/>
          <a:p>
            <a:pPr algn="ctr">
              <a:defRPr/>
            </a:pPr>
            <a:r>
              <a:rPr lang="en-US" sz="3600" b="1" dirty="0">
                <a:latin typeface="+mj-lt"/>
              </a:rPr>
              <a:t>Uses include generation of:</a:t>
            </a:r>
          </a:p>
        </p:txBody>
      </p:sp>
      <p:pic>
        <p:nvPicPr>
          <p:cNvPr id="74757" name="Picture 4"/>
          <p:cNvPicPr>
            <a:picLocks noChangeAspect="1"/>
          </p:cNvPicPr>
          <p:nvPr/>
        </p:nvPicPr>
        <p:blipFill>
          <a:blip r:embed="rId3"/>
          <a:srcRect/>
          <a:stretch>
            <a:fillRect/>
          </a:stretch>
        </p:blipFill>
        <p:spPr bwMode="auto">
          <a:xfrm>
            <a:off x="1143000" y="1981200"/>
            <a:ext cx="1905000" cy="26289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FFC3DB47-CF9E-3940-A66D-FFE81C46DA24}" type="slidenum">
              <a:rPr lang="en-US" smtClean="0"/>
              <a:pPr/>
              <a:t>39</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40575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p:cNvSpPr>
            <a:spLocks noGrp="1"/>
          </p:cNvSpPr>
          <p:nvPr>
            <p:ph type="title"/>
          </p:nvPr>
        </p:nvSpPr>
        <p:spPr>
          <a:xfrm>
            <a:off x="395536" y="-99392"/>
            <a:ext cx="8229600" cy="1600200"/>
          </a:xfrm>
        </p:spPr>
        <p:txBody>
          <a:bodyPr/>
          <a:lstStyle/>
          <a:p>
            <a:r>
              <a:rPr lang="en-US" dirty="0"/>
              <a:t>Key Security Concepts</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2034681794"/>
              </p:ext>
            </p:extLst>
          </p:nvPr>
        </p:nvGraphicFramePr>
        <p:xfrm>
          <a:off x="179512" y="1556792"/>
          <a:ext cx="86409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stretch>
            <a:fillRect/>
          </a:stretch>
        </p:blipFill>
        <p:spPr>
          <a:xfrm rot="463905">
            <a:off x="6602552" y="4845246"/>
            <a:ext cx="1880749" cy="1410562"/>
          </a:xfrm>
          <a:prstGeom prst="rect">
            <a:avLst/>
          </a:prstGeom>
        </p:spPr>
      </p:pic>
      <p:sp>
        <p:nvSpPr>
          <p:cNvPr id="3" name="Footer Placeholder 2"/>
          <p:cNvSpPr>
            <a:spLocks noGrp="1"/>
          </p:cNvSpPr>
          <p:nvPr>
            <p:ph type="ftr" sz="quarter" idx="11"/>
          </p:nvPr>
        </p:nvSpPr>
        <p:spPr/>
        <p:txBody>
          <a:bodyPr/>
          <a:lstStyle/>
          <a:p>
            <a:r>
              <a:rPr lang="en-US"/>
              <a:t>© 2016 Pearson Education, Inc., Hoboken, NJ.  All rights reserved.</a:t>
            </a:r>
            <a:endParaRPr lang="en-US" dirty="0"/>
          </a:p>
        </p:txBody>
      </p:sp>
      <p:sp>
        <p:nvSpPr>
          <p:cNvPr id="4" name="Slide Number Placeholder 3"/>
          <p:cNvSpPr>
            <a:spLocks noGrp="1"/>
          </p:cNvSpPr>
          <p:nvPr>
            <p:ph type="sldNum" sz="quarter" idx="12"/>
          </p:nvPr>
        </p:nvSpPr>
        <p:spPr>
          <a:xfrm>
            <a:off x="8239667" y="6342948"/>
            <a:ext cx="562469" cy="365125"/>
          </a:xfrm>
        </p:spPr>
        <p:txBody>
          <a:bodyPr/>
          <a:lstStyle/>
          <a:p>
            <a:fld id="{5F36C9FC-DA22-1F47-8722-58727A1D436E}"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57200" y="188640"/>
            <a:ext cx="8229600" cy="1411560"/>
          </a:xfrm>
        </p:spPr>
        <p:txBody>
          <a:bodyPr>
            <a:normAutofit fontScale="90000"/>
          </a:bodyPr>
          <a:lstStyle/>
          <a:p>
            <a:pPr eaLnBrk="1" hangingPunct="1">
              <a:defRPr/>
            </a:pPr>
            <a:r>
              <a:rPr lang="en-US" sz="4800" dirty="0">
                <a:solidFill>
                  <a:srgbClr val="FF0000"/>
                </a:solidFill>
              </a:rPr>
              <a:t>Random Number Requirements</a:t>
            </a:r>
          </a:p>
        </p:txBody>
      </p:sp>
      <p:sp>
        <p:nvSpPr>
          <p:cNvPr id="16" name="Text Placeholder 15"/>
          <p:cNvSpPr>
            <a:spLocks noGrp="1"/>
          </p:cNvSpPr>
          <p:nvPr>
            <p:ph type="body" idx="1"/>
          </p:nvPr>
        </p:nvSpPr>
        <p:spPr/>
        <p:txBody>
          <a:bodyPr/>
          <a:lstStyle/>
          <a:p>
            <a:pPr eaLnBrk="1" hangingPunct="1">
              <a:buFont typeface="Wingdings" pitchFamily="33" charset="2"/>
              <a:buNone/>
              <a:defRPr/>
            </a:pPr>
            <a:r>
              <a:rPr lang="en-US" dirty="0"/>
              <a:t>Randomness</a:t>
            </a:r>
          </a:p>
        </p:txBody>
      </p:sp>
      <p:sp>
        <p:nvSpPr>
          <p:cNvPr id="18" name="Text Placeholder 17"/>
          <p:cNvSpPr>
            <a:spLocks noGrp="1"/>
          </p:cNvSpPr>
          <p:nvPr>
            <p:ph type="body" sz="quarter" idx="3"/>
          </p:nvPr>
        </p:nvSpPr>
        <p:spPr/>
        <p:txBody>
          <a:bodyPr/>
          <a:lstStyle/>
          <a:p>
            <a:pPr eaLnBrk="1" hangingPunct="1">
              <a:buFont typeface="Wingdings" pitchFamily="33" charset="2"/>
              <a:buNone/>
              <a:defRPr/>
            </a:pPr>
            <a:r>
              <a:rPr lang="en-US" dirty="0"/>
              <a:t>Unpredictability</a:t>
            </a:r>
          </a:p>
        </p:txBody>
      </p:sp>
      <p:sp>
        <p:nvSpPr>
          <p:cNvPr id="17" name="Content Placeholder 16"/>
          <p:cNvSpPr>
            <a:spLocks noGrp="1"/>
          </p:cNvSpPr>
          <p:nvPr>
            <p:ph sz="quarter" idx="13"/>
          </p:nvPr>
        </p:nvSpPr>
        <p:spPr/>
        <p:txBody>
          <a:bodyPr/>
          <a:lstStyle/>
          <a:p>
            <a:pPr eaLnBrk="1" hangingPunct="1">
              <a:buSzPct val="70000"/>
              <a:buFont typeface="Wingdings" pitchFamily="33" charset="2"/>
              <a:buChar char=""/>
              <a:defRPr/>
            </a:pPr>
            <a:r>
              <a:rPr lang="en-US" dirty="0"/>
              <a:t>Criteria:</a:t>
            </a:r>
          </a:p>
          <a:p>
            <a:pPr lvl="1" eaLnBrk="1" hangingPunct="1">
              <a:buClr>
                <a:srgbClr val="FFAC1B"/>
              </a:buClr>
              <a:buSzPct val="70000"/>
              <a:buFont typeface="Wingdings" pitchFamily="33" charset="2"/>
              <a:buChar char=""/>
              <a:defRPr/>
            </a:pPr>
            <a:r>
              <a:rPr lang="en-US" dirty="0"/>
              <a:t>Uniform distribution</a:t>
            </a:r>
          </a:p>
          <a:p>
            <a:pPr lvl="2" eaLnBrk="1" hangingPunct="1">
              <a:buSzPct val="70000"/>
              <a:buFont typeface="Wingdings" pitchFamily="33" charset="2"/>
              <a:buChar char=""/>
              <a:defRPr/>
            </a:pPr>
            <a:r>
              <a:rPr lang="en-US" dirty="0"/>
              <a:t>Frequency of occurrence of each of the numbers should be approximately the same</a:t>
            </a:r>
          </a:p>
          <a:p>
            <a:pPr lvl="1">
              <a:buClr>
                <a:srgbClr val="FFAC1B"/>
              </a:buClr>
              <a:buSzPct val="70000"/>
              <a:buFont typeface="Wingdings" pitchFamily="33" charset="2"/>
              <a:buChar char=""/>
              <a:defRPr/>
            </a:pPr>
            <a:r>
              <a:rPr lang="en-US" dirty="0"/>
              <a:t>Independence</a:t>
            </a:r>
          </a:p>
          <a:p>
            <a:pPr lvl="2" eaLnBrk="1" hangingPunct="1">
              <a:buSzPct val="70000"/>
              <a:buFont typeface="Wingdings" pitchFamily="33" charset="2"/>
              <a:buChar char=""/>
              <a:defRPr/>
            </a:pPr>
            <a:r>
              <a:rPr lang="en-US" dirty="0"/>
              <a:t>No one value in the sequence can be inferred from the others</a:t>
            </a:r>
          </a:p>
        </p:txBody>
      </p:sp>
      <p:sp>
        <p:nvSpPr>
          <p:cNvPr id="19" name="Content Placeholder 18"/>
          <p:cNvSpPr>
            <a:spLocks noGrp="1"/>
          </p:cNvSpPr>
          <p:nvPr>
            <p:ph sz="quarter" idx="14"/>
          </p:nvPr>
        </p:nvSpPr>
        <p:spPr>
          <a:xfrm>
            <a:off x="4876800" y="2590800"/>
            <a:ext cx="3932238" cy="3522663"/>
          </a:xfrm>
        </p:spPr>
        <p:txBody>
          <a:bodyPr>
            <a:normAutofit fontScale="92500"/>
          </a:bodyPr>
          <a:lstStyle/>
          <a:p>
            <a:pPr eaLnBrk="1" hangingPunct="1">
              <a:spcAft>
                <a:spcPts val="1800"/>
              </a:spcAft>
              <a:buSzPct val="70000"/>
              <a:buFont typeface="Wingdings" pitchFamily="33" charset="2"/>
              <a:buChar char=""/>
              <a:defRPr/>
            </a:pPr>
            <a:r>
              <a:rPr lang="en-US" dirty="0"/>
              <a:t>Each number is statistically independent of other numbers in the sequence</a:t>
            </a:r>
          </a:p>
          <a:p>
            <a:pPr eaLnBrk="1" hangingPunct="1">
              <a:spcAft>
                <a:spcPts val="1800"/>
              </a:spcAft>
              <a:buSzPct val="70000"/>
              <a:buFont typeface="Wingdings" pitchFamily="33" charset="2"/>
              <a:buChar char=""/>
              <a:defRPr/>
            </a:pPr>
            <a:r>
              <a:rPr lang="en-US" dirty="0"/>
              <a:t>Opponent should not be able to predict future elements of the sequence on the basis of earlier elements</a:t>
            </a:r>
          </a:p>
        </p:txBody>
      </p:sp>
      <p:pic>
        <p:nvPicPr>
          <p:cNvPr id="76807" name="Picture 19"/>
          <p:cNvPicPr>
            <a:picLocks noChangeAspect="1"/>
          </p:cNvPicPr>
          <p:nvPr/>
        </p:nvPicPr>
        <p:blipFill>
          <a:blip r:embed="rId3">
            <a:lum contrast="-39000"/>
            <a:alphaModFix amt="10000"/>
          </a:blip>
          <a:srcRect/>
          <a:stretch>
            <a:fillRect/>
          </a:stretch>
        </p:blipFill>
        <p:spPr bwMode="auto">
          <a:xfrm>
            <a:off x="971600" y="1772816"/>
            <a:ext cx="6553200" cy="4811712"/>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C5B529B3-313B-4E43-B940-6E980F955EE2}" type="slidenum">
              <a:rPr lang="en-US" smtClean="0"/>
              <a:pPr/>
              <a:t>40</a:t>
            </a:fld>
            <a:endParaRPr lang="en-US" dirty="0"/>
          </a:p>
        </p:txBody>
      </p:sp>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303727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0" y="548680"/>
            <a:ext cx="9144000" cy="710952"/>
          </a:xfrm>
        </p:spPr>
        <p:txBody>
          <a:bodyPr/>
          <a:lstStyle/>
          <a:p>
            <a:pPr eaLnBrk="1" fontAlgn="auto" hangingPunct="1">
              <a:spcAft>
                <a:spcPts val="0"/>
              </a:spcAft>
              <a:defRPr/>
            </a:pPr>
            <a:r>
              <a:rPr lang="en-US" sz="4800" dirty="0">
                <a:solidFill>
                  <a:srgbClr val="FF0000"/>
                </a:solidFill>
                <a:ea typeface="+mj-ea"/>
                <a:cs typeface="+mj-cs"/>
              </a:rPr>
              <a:t>Random versus Pseudorandom</a:t>
            </a:r>
            <a:endParaRPr lang="en-US" sz="4800" dirty="0">
              <a:solidFill>
                <a:srgbClr val="FF0000"/>
              </a:solidFill>
              <a:latin typeface="Times-Roman" charset="0"/>
              <a:ea typeface="+mj-ea"/>
              <a:cs typeface="+mj-cs"/>
            </a:endParaRPr>
          </a:p>
        </p:txBody>
      </p:sp>
      <p:graphicFrame>
        <p:nvGraphicFramePr>
          <p:cNvPr id="9" name="Content Placeholder 8"/>
          <p:cNvGraphicFramePr>
            <a:graphicFrameLocks noGrp="1"/>
          </p:cNvGraphicFramePr>
          <p:nvPr>
            <p:ph idx="1"/>
            <p:extLst/>
          </p:nvPr>
        </p:nvGraphicFramePr>
        <p:xfrm>
          <a:off x="457200" y="1445791"/>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pPr/>
              <a:t>41</a:t>
            </a:fld>
            <a:endParaRPr lang="en-US" dirty="0"/>
          </a:p>
        </p:txBody>
      </p:sp>
      <p:sp>
        <p:nvSpPr>
          <p:cNvPr id="3" name="Footer Placeholder 2"/>
          <p:cNvSpPr>
            <a:spLocks noGrp="1"/>
          </p:cNvSpPr>
          <p:nvPr>
            <p:ph type="ftr" sz="quarter" idx="11"/>
          </p:nvPr>
        </p:nvSpPr>
        <p:spPr>
          <a:xfrm>
            <a:off x="219515" y="6356350"/>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Tree>
    <p:extLst>
      <p:ext uri="{BB962C8B-B14F-4D97-AF65-F5344CB8AC3E}">
        <p14:creationId xmlns:p14="http://schemas.microsoft.com/office/powerpoint/2010/main" val="230494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a:bodyPr>
          <a:lstStyle/>
          <a:p>
            <a:pPr eaLnBrk="1" fontAlgn="auto" hangingPunct="1">
              <a:spcAft>
                <a:spcPts val="0"/>
              </a:spcAft>
              <a:defRPr/>
            </a:pPr>
            <a:r>
              <a:rPr lang="en-US" sz="4800" dirty="0">
                <a:solidFill>
                  <a:srgbClr val="FF0000"/>
                </a:solidFill>
                <a:ea typeface="+mj-ea"/>
                <a:cs typeface="+mj-cs"/>
              </a:rPr>
              <a:t>Practical Application: </a:t>
            </a:r>
            <a:br>
              <a:rPr lang="en-US" sz="4800" dirty="0">
                <a:solidFill>
                  <a:srgbClr val="FF0000"/>
                </a:solidFill>
                <a:ea typeface="+mj-ea"/>
                <a:cs typeface="+mj-cs"/>
              </a:rPr>
            </a:br>
            <a:r>
              <a:rPr lang="en-US" sz="4800" dirty="0">
                <a:solidFill>
                  <a:srgbClr val="FF0000"/>
                </a:solidFill>
                <a:ea typeface="+mj-ea"/>
                <a:cs typeface="+mj-cs"/>
              </a:rPr>
              <a:t>Encryption of Stored Data</a:t>
            </a:r>
          </a:p>
        </p:txBody>
      </p:sp>
      <p:graphicFrame>
        <p:nvGraphicFramePr>
          <p:cNvPr id="4" name="Content Placeholder 3"/>
          <p:cNvGraphicFramePr>
            <a:graphicFrameLocks noGrp="1"/>
          </p:cNvGraphicFramePr>
          <p:nvPr>
            <p:ph idx="1"/>
            <p:extLst/>
          </p:nvPr>
        </p:nvGraphicFramePr>
        <p:xfrm>
          <a:off x="457200" y="19812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900" name="Picture 4"/>
          <p:cNvPicPr>
            <a:picLocks noChangeAspect="1"/>
          </p:cNvPicPr>
          <p:nvPr/>
        </p:nvPicPr>
        <p:blipFill>
          <a:blip r:embed="rId8"/>
          <a:srcRect/>
          <a:stretch>
            <a:fillRect/>
          </a:stretch>
        </p:blipFill>
        <p:spPr bwMode="auto">
          <a:xfrm rot="366157">
            <a:off x="6516216" y="2276872"/>
            <a:ext cx="1731963" cy="16954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5F36C9FC-DA22-1F47-8722-58727A1D436E}" type="slidenum">
              <a:rPr lang="en-US" smtClean="0"/>
              <a:pPr/>
              <a:t>42</a:t>
            </a:fld>
            <a:endParaRPr lang="en-US" dirty="0"/>
          </a:p>
        </p:txBody>
      </p:sp>
      <p:sp>
        <p:nvSpPr>
          <p:cNvPr id="3" name="Footer Placeholder 2"/>
          <p:cNvSpPr>
            <a:spLocks noGrp="1"/>
          </p:cNvSpPr>
          <p:nvPr>
            <p:ph type="ftr" sz="quarter" idx="11"/>
          </p:nvPr>
        </p:nvSpPr>
        <p:spPr>
          <a:xfrm>
            <a:off x="231608" y="6469096"/>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Tree>
    <p:extLst>
      <p:ext uri="{BB962C8B-B14F-4D97-AF65-F5344CB8AC3E}">
        <p14:creationId xmlns:p14="http://schemas.microsoft.com/office/powerpoint/2010/main" val="2623262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3</a:t>
            </a:r>
          </a:p>
        </p:txBody>
      </p:sp>
      <p:sp>
        <p:nvSpPr>
          <p:cNvPr id="13" name="Subtitle 12"/>
          <p:cNvSpPr>
            <a:spLocks noGrp="1"/>
          </p:cNvSpPr>
          <p:nvPr>
            <p:ph type="subTitle" idx="1"/>
          </p:nvPr>
        </p:nvSpPr>
        <p:spPr/>
        <p:txBody>
          <a:bodyPr>
            <a:normAutofit/>
          </a:bodyPr>
          <a:lstStyle/>
          <a:p>
            <a:pPr algn="ctr"/>
            <a:r>
              <a:rPr lang="en-US" sz="3200" dirty="0"/>
              <a:t>User Authentication</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4259386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7544" y="404664"/>
            <a:ext cx="8229600" cy="880120"/>
          </a:xfrm>
        </p:spPr>
        <p:txBody>
          <a:bodyPr/>
          <a:lstStyle/>
          <a:p>
            <a:pPr eaLnBrk="1" fontAlgn="auto" hangingPunct="1">
              <a:spcAft>
                <a:spcPts val="0"/>
              </a:spcAft>
              <a:defRPr/>
            </a:pPr>
            <a:r>
              <a:rPr kumimoji="1" lang="en-GB" sz="4800" dirty="0">
                <a:ea typeface="+mj-ea"/>
                <a:cs typeface="+mj-cs"/>
              </a:rPr>
              <a:t>Authentication Process</a:t>
            </a:r>
            <a:endParaRPr kumimoji="1" lang="en-AU" sz="4800" dirty="0">
              <a:ea typeface="+mj-ea"/>
              <a:cs typeface="+mj-cs"/>
            </a:endParaRPr>
          </a:p>
        </p:txBody>
      </p:sp>
      <p:sp>
        <p:nvSpPr>
          <p:cNvPr id="200707" name="Rectangle 3"/>
          <p:cNvSpPr>
            <a:spLocks noGrp="1" noChangeArrowheads="1"/>
          </p:cNvSpPr>
          <p:nvPr>
            <p:ph sz="half" idx="2"/>
          </p:nvPr>
        </p:nvSpPr>
        <p:spPr>
          <a:xfrm>
            <a:off x="467544" y="1916832"/>
            <a:ext cx="3096344" cy="4536504"/>
          </a:xfrm>
        </p:spPr>
        <p:txBody>
          <a:bodyPr wrap="square" numCol="1" anchor="t" anchorCtr="0" compatLnSpc="1">
            <a:prstTxWarp prst="textNoShape">
              <a:avLst/>
            </a:prstTxWarp>
          </a:bodyPr>
          <a:lstStyle/>
          <a:p>
            <a:pPr eaLnBrk="1" hangingPunct="1">
              <a:buSzPct val="150000"/>
              <a:defRPr/>
            </a:pPr>
            <a:r>
              <a:rPr lang="en-US" sz="2800" dirty="0">
                <a:effectLst>
                  <a:outerShdw blurRad="38100" dist="38100" dir="2700000" algn="tl">
                    <a:srgbClr val="0064E2"/>
                  </a:outerShdw>
                </a:effectLst>
              </a:rPr>
              <a:t>Fundamental building block and primary line of defense</a:t>
            </a:r>
          </a:p>
          <a:p>
            <a:pPr eaLnBrk="1" hangingPunct="1">
              <a:buSzPct val="150000"/>
              <a:buFont typeface="Wingdings" pitchFamily="-110" charset="2"/>
              <a:buNone/>
              <a:defRPr/>
            </a:pPr>
            <a:endParaRPr lang="en-US" sz="2800" dirty="0">
              <a:effectLst>
                <a:outerShdw blurRad="38100" dist="38100" dir="2700000" algn="tl">
                  <a:srgbClr val="0064E2"/>
                </a:outerShdw>
              </a:effectLst>
            </a:endParaRPr>
          </a:p>
          <a:p>
            <a:pPr eaLnBrk="1" hangingPunct="1">
              <a:buSzPct val="150000"/>
              <a:defRPr/>
            </a:pPr>
            <a:r>
              <a:rPr lang="en-US" sz="2800" dirty="0">
                <a:effectLst>
                  <a:outerShdw blurRad="38100" dist="38100" dir="2700000" algn="tl">
                    <a:srgbClr val="0064E2"/>
                  </a:outerShdw>
                </a:effectLst>
              </a:rPr>
              <a:t>Basis for access control and user accountability</a:t>
            </a:r>
          </a:p>
        </p:txBody>
      </p:sp>
      <p:sp>
        <p:nvSpPr>
          <p:cNvPr id="12" name="Content Placeholder 11"/>
          <p:cNvSpPr>
            <a:spLocks noGrp="1"/>
          </p:cNvSpPr>
          <p:nvPr>
            <p:ph sz="quarter" idx="13"/>
          </p:nvPr>
        </p:nvSpPr>
        <p:spPr>
          <a:xfrm>
            <a:off x="5287963" y="1905000"/>
            <a:ext cx="3856037" cy="4953000"/>
          </a:xfrm>
        </p:spPr>
        <p:txBody>
          <a:bodyPr/>
          <a:lstStyle/>
          <a:p>
            <a:pPr fontAlgn="auto">
              <a:spcAft>
                <a:spcPts val="0"/>
              </a:spcAft>
              <a:buSzPct val="150000"/>
              <a:defRPr/>
            </a:pPr>
            <a:r>
              <a:rPr lang="en-US" sz="2800" dirty="0">
                <a:solidFill>
                  <a:schemeClr val="tx1"/>
                </a:solidFill>
                <a:effectLst>
                  <a:outerShdw blurRad="38100" dist="38100" dir="2700000" algn="tl">
                    <a:srgbClr val="0064E2"/>
                  </a:outerShdw>
                </a:effectLst>
              </a:rPr>
              <a:t>Identification step</a:t>
            </a:r>
          </a:p>
          <a:p>
            <a:pPr lvl="2" eaLnBrk="1" fontAlgn="auto" hangingPunct="1">
              <a:spcAft>
                <a:spcPts val="0"/>
              </a:spcAft>
              <a:buClr>
                <a:schemeClr val="accent1"/>
              </a:buClr>
              <a:buFont typeface="Wingdings" pitchFamily="2" charset="2"/>
              <a:buChar char=""/>
              <a:defRPr/>
            </a:pPr>
            <a:r>
              <a:rPr lang="en-US" sz="2000" dirty="0"/>
              <a:t>P</a:t>
            </a:r>
            <a:r>
              <a:rPr lang="en-US" sz="2000" dirty="0">
                <a:ea typeface="+mn-ea"/>
              </a:rPr>
              <a:t>resenting an identifier to the security system</a:t>
            </a:r>
          </a:p>
          <a:p>
            <a:pPr marL="342900" lvl="1" indent="-342900">
              <a:buSzPct val="150000"/>
              <a:buFont typeface="Arial" pitchFamily="34" charset="0"/>
              <a:buChar char="•"/>
              <a:defRPr/>
            </a:pPr>
            <a:r>
              <a:rPr lang="en-US" sz="2800" dirty="0">
                <a:effectLst>
                  <a:outerShdw blurRad="38100" dist="38100" dir="2700000" algn="tl">
                    <a:srgbClr val="0064E2"/>
                  </a:outerShdw>
                </a:effectLst>
              </a:rPr>
              <a:t>Verification step</a:t>
            </a:r>
          </a:p>
          <a:p>
            <a:pPr lvl="2" eaLnBrk="1" fontAlgn="auto" hangingPunct="1">
              <a:spcAft>
                <a:spcPts val="0"/>
              </a:spcAft>
              <a:buClr>
                <a:schemeClr val="accent1"/>
              </a:buClr>
              <a:buFont typeface="Wingdings" pitchFamily="2" charset="2"/>
              <a:buChar char=""/>
              <a:defRPr/>
            </a:pPr>
            <a:r>
              <a:rPr lang="en-US" sz="2000" dirty="0"/>
              <a:t>P</a:t>
            </a:r>
            <a:r>
              <a:rPr lang="en-US" sz="2000" dirty="0">
                <a:ea typeface="+mn-ea"/>
              </a:rPr>
              <a:t>resenting or generating authentication information that corroborates the binding between         the entity and the  identifier</a:t>
            </a:r>
          </a:p>
        </p:txBody>
      </p:sp>
      <p:pic>
        <p:nvPicPr>
          <p:cNvPr id="21509" name="Picture 13"/>
          <p:cNvPicPr>
            <a:picLocks noChangeAspect="1"/>
          </p:cNvPicPr>
          <p:nvPr/>
        </p:nvPicPr>
        <p:blipFill>
          <a:blip r:embed="rId3"/>
          <a:srcRect/>
          <a:stretch>
            <a:fillRect/>
          </a:stretch>
        </p:blipFill>
        <p:spPr bwMode="auto">
          <a:xfrm>
            <a:off x="3581400" y="3810000"/>
            <a:ext cx="2125663" cy="2205038"/>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6D5DF91A-7C92-3743-8A2E-356816C55239}" type="slidenum">
              <a:rPr lang="en-US" smtClean="0"/>
              <a:pPr/>
              <a:t>44</a:t>
            </a:fld>
            <a:endParaRPr lang="en-US" dirty="0"/>
          </a:p>
        </p:txBody>
      </p:sp>
    </p:spTree>
    <p:extLst>
      <p:ext uri="{BB962C8B-B14F-4D97-AF65-F5344CB8AC3E}">
        <p14:creationId xmlns:p14="http://schemas.microsoft.com/office/powerpoint/2010/main" val="2563228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729" t="17852" r="-178" b="26590"/>
          <a:stretch/>
        </p:blipFill>
        <p:spPr>
          <a:xfrm>
            <a:off x="467544" y="476672"/>
            <a:ext cx="8398075" cy="6082462"/>
          </a:xfrm>
          <a:prstGeom prst="rect">
            <a:avLst/>
          </a:prstGeom>
          <a:noFill/>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p:txBody>
          <a:bodyPr/>
          <a:lstStyle/>
          <a:p>
            <a:fld id="{20BE093F-740F-2B40-9952-A828B8BE9ABC}" type="slidenum">
              <a:rPr lang="en-US" smtClean="0"/>
              <a:pPr/>
              <a:t>45</a:t>
            </a:fld>
            <a:endParaRPr lang="en-US" dirty="0"/>
          </a:p>
        </p:txBody>
      </p:sp>
    </p:spTree>
    <p:extLst>
      <p:ext uri="{BB962C8B-B14F-4D97-AF65-F5344CB8AC3E}">
        <p14:creationId xmlns:p14="http://schemas.microsoft.com/office/powerpoint/2010/main" val="345087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nvPr>
        </p:nvGraphicFramePr>
        <p:xfrm>
          <a:off x="478985" y="1002851"/>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4711BA6F-B221-4442-B3E0-4DE91DDD2916}" type="slidenum">
              <a:rPr lang="en-US" smtClean="0"/>
              <a:pPr/>
              <a:t>46</a:t>
            </a:fld>
            <a:endParaRPr lang="en-US" dirty="0"/>
          </a:p>
        </p:txBody>
      </p:sp>
    </p:spTree>
    <p:extLst>
      <p:ext uri="{BB962C8B-B14F-4D97-AF65-F5344CB8AC3E}">
        <p14:creationId xmlns:p14="http://schemas.microsoft.com/office/powerpoint/2010/main" val="3552906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Assessment for </a:t>
            </a:r>
            <a:br>
              <a:rPr lang="en-US" dirty="0"/>
            </a:br>
            <a:r>
              <a:rPr lang="en-US" dirty="0"/>
              <a:t>User Authentication</a:t>
            </a:r>
          </a:p>
        </p:txBody>
      </p:sp>
      <p:sp>
        <p:nvSpPr>
          <p:cNvPr id="3" name="Content Placeholder 2"/>
          <p:cNvSpPr>
            <a:spLocks noGrp="1"/>
          </p:cNvSpPr>
          <p:nvPr>
            <p:ph idx="1"/>
          </p:nvPr>
        </p:nvSpPr>
        <p:spPr>
          <a:xfrm>
            <a:off x="467544" y="2564904"/>
            <a:ext cx="2520280" cy="2869779"/>
          </a:xfrm>
        </p:spPr>
        <p:txBody>
          <a:bodyPr/>
          <a:lstStyle/>
          <a:p>
            <a:r>
              <a:rPr lang="en-US" dirty="0"/>
              <a:t>There are three separate concepts:</a:t>
            </a:r>
          </a:p>
        </p:txBody>
      </p:sp>
      <p:graphicFrame>
        <p:nvGraphicFramePr>
          <p:cNvPr id="5" name="Diagram 4"/>
          <p:cNvGraphicFramePr/>
          <p:nvPr>
            <p:extLst/>
          </p:nvPr>
        </p:nvGraphicFramePr>
        <p:xfrm>
          <a:off x="2915816" y="22048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pPr/>
              <a:t>47</a:t>
            </a:fld>
            <a:endParaRPr lang="en-US" dirty="0"/>
          </a:p>
        </p:txBody>
      </p:sp>
    </p:spTree>
    <p:extLst>
      <p:ext uri="{BB962C8B-B14F-4D97-AF65-F5344CB8AC3E}">
        <p14:creationId xmlns:p14="http://schemas.microsoft.com/office/powerpoint/2010/main" val="1537949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864096"/>
          </a:xfrm>
        </p:spPr>
        <p:txBody>
          <a:bodyPr/>
          <a:lstStyle/>
          <a:p>
            <a:r>
              <a:rPr lang="en-US" sz="4800" dirty="0">
                <a:ln>
                  <a:solidFill>
                    <a:srgbClr val="FF6600"/>
                  </a:solidFill>
                </a:ln>
              </a:rPr>
              <a:t>Assurance Level</a:t>
            </a:r>
          </a:p>
        </p:txBody>
      </p:sp>
      <p:graphicFrame>
        <p:nvGraphicFramePr>
          <p:cNvPr id="21" name="Content Placeholder 20"/>
          <p:cNvGraphicFramePr>
            <a:graphicFrameLocks noGrp="1"/>
          </p:cNvGraphicFramePr>
          <p:nvPr>
            <p:ph idx="1"/>
            <p:extLst/>
          </p:nvPr>
        </p:nvGraphicFramePr>
        <p:xfrm>
          <a:off x="485725" y="102775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a:xfrm>
            <a:off x="8686801" y="6356350"/>
            <a:ext cx="349696" cy="365125"/>
          </a:xfrm>
        </p:spPr>
        <p:txBody>
          <a:bodyPr/>
          <a:lstStyle/>
          <a:p>
            <a:fld id="{5F36C9FC-DA22-1F47-8722-58727A1D436E}" type="slidenum">
              <a:rPr lang="en-US" smtClean="0"/>
              <a:pPr/>
              <a:t>48</a:t>
            </a:fld>
            <a:endParaRPr lang="en-US" dirty="0"/>
          </a:p>
        </p:txBody>
      </p:sp>
    </p:spTree>
    <p:extLst>
      <p:ext uri="{BB962C8B-B14F-4D97-AF65-F5344CB8AC3E}">
        <p14:creationId xmlns:p14="http://schemas.microsoft.com/office/powerpoint/2010/main" val="3112759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a:ln>
                  <a:solidFill>
                    <a:srgbClr val="FF6600"/>
                  </a:solidFill>
                </a:ln>
              </a:rPr>
              <a:t>Potential Impact</a:t>
            </a:r>
          </a:p>
        </p:txBody>
      </p:sp>
      <p:sp>
        <p:nvSpPr>
          <p:cNvPr id="3" name="Content Placeholder 2"/>
          <p:cNvSpPr>
            <a:spLocks noGrp="1"/>
          </p:cNvSpPr>
          <p:nvPr>
            <p:ph idx="1"/>
          </p:nvPr>
        </p:nvSpPr>
        <p:spPr>
          <a:xfrm>
            <a:off x="436374" y="1292044"/>
            <a:ext cx="8229600" cy="4925144"/>
          </a:xfrm>
        </p:spPr>
        <p:txBody>
          <a:bodyPr>
            <a:normAutofit/>
          </a:bodyPr>
          <a:lstStyle/>
          <a:p>
            <a:r>
              <a:rPr lang="en-US" sz="2800" dirty="0"/>
              <a:t>FIPS 199 defines three levels of potential impact on organizations or individuals should there be a breach of security:</a:t>
            </a:r>
          </a:p>
          <a:p>
            <a:pPr lvl="1"/>
            <a:r>
              <a:rPr lang="en-US" sz="2000" dirty="0"/>
              <a:t>Low</a:t>
            </a:r>
          </a:p>
          <a:p>
            <a:pPr lvl="2"/>
            <a:r>
              <a:rPr lang="en-US" sz="2000" dirty="0"/>
              <a:t>An authentication error could be expected to have a limited adverse effect on organizational operations, organizational assets, or individuals</a:t>
            </a:r>
          </a:p>
          <a:p>
            <a:pPr lvl="1"/>
            <a:r>
              <a:rPr lang="en-US" sz="2000" dirty="0"/>
              <a:t>Moderate</a:t>
            </a:r>
          </a:p>
          <a:p>
            <a:pPr lvl="2"/>
            <a:r>
              <a:rPr lang="en-US" sz="2000" dirty="0"/>
              <a:t>An authentication error could be expected to have a serious adverse effect</a:t>
            </a:r>
          </a:p>
          <a:p>
            <a:pPr lvl="1"/>
            <a:r>
              <a:rPr lang="en-US" sz="2000" dirty="0"/>
              <a:t>High </a:t>
            </a:r>
          </a:p>
          <a:p>
            <a:pPr lvl="2"/>
            <a:r>
              <a:rPr lang="en-US" sz="2000" dirty="0"/>
              <a:t>An authentication error could be expected to have a severe or catastrophic adverse effect</a:t>
            </a:r>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5" name="Slide Number Placeholder 4"/>
          <p:cNvSpPr>
            <a:spLocks noGrp="1"/>
          </p:cNvSpPr>
          <p:nvPr>
            <p:ph type="sldNum" sz="quarter" idx="12"/>
          </p:nvPr>
        </p:nvSpPr>
        <p:spPr/>
        <p:txBody>
          <a:bodyPr/>
          <a:lstStyle/>
          <a:p>
            <a:fld id="{5F36C9FC-DA22-1F47-8722-58727A1D436E}" type="slidenum">
              <a:rPr lang="en-US" smtClean="0"/>
              <a:pPr/>
              <a:t>49</a:t>
            </a:fld>
            <a:endParaRPr lang="en-US" dirty="0"/>
          </a:p>
        </p:txBody>
      </p:sp>
    </p:spTree>
    <p:extLst>
      <p:ext uri="{BB962C8B-B14F-4D97-AF65-F5344CB8AC3E}">
        <p14:creationId xmlns:p14="http://schemas.microsoft.com/office/powerpoint/2010/main" val="110063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412776"/>
          </a:xfrm>
        </p:spPr>
        <p:txBody>
          <a:bodyPr/>
          <a:lstStyle/>
          <a:p>
            <a:r>
              <a:rPr lang="en-US" sz="7200" dirty="0">
                <a:solidFill>
                  <a:srgbClr val="FF0000"/>
                </a:solidFill>
                <a:effectLst/>
              </a:rPr>
              <a:t>Levels of Impact</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653833342"/>
              </p:ext>
            </p:extLst>
          </p:nvPr>
        </p:nvGraphicFramePr>
        <p:xfrm>
          <a:off x="457200" y="1700808"/>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659165" y="6520259"/>
            <a:ext cx="2847975" cy="365125"/>
          </a:xfrm>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a:xfrm>
            <a:off x="8635960" y="6337696"/>
            <a:ext cx="418453" cy="365125"/>
          </a:xfrm>
        </p:spPr>
        <p:txBody>
          <a:bodyPr/>
          <a:lstStyle/>
          <a:p>
            <a:fld id="{5F36C9FC-DA22-1F47-8722-58727A1D436E}" type="slidenum">
              <a:rPr lang="en-US" smtClean="0"/>
              <a:pPr/>
              <a:t>5</a:t>
            </a:fld>
            <a:endParaRPr lang="en-US" dirty="0"/>
          </a:p>
        </p:txBody>
      </p:sp>
    </p:spTree>
    <p:extLst>
      <p:ext uri="{BB962C8B-B14F-4D97-AF65-F5344CB8AC3E}">
        <p14:creationId xmlns:p14="http://schemas.microsoft.com/office/powerpoint/2010/main" val="3343630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r="39321" b="11326"/>
          <a:stretch/>
        </p:blipFill>
        <p:spPr>
          <a:xfrm>
            <a:off x="179513" y="2204864"/>
            <a:ext cx="5400600" cy="2125458"/>
          </a:xfrm>
          <a:prstGeom prst="rect">
            <a:avLst/>
          </a:prstGeom>
        </p:spPr>
      </p:pic>
      <p:pic>
        <p:nvPicPr>
          <p:cNvPr id="14" name="Picture 13"/>
          <p:cNvPicPr>
            <a:picLocks noChangeAspect="1"/>
          </p:cNvPicPr>
          <p:nvPr/>
        </p:nvPicPr>
        <p:blipFill rotWithShape="1">
          <a:blip r:embed="rId4"/>
          <a:srcRect l="-239" t="-8446" r="59806" b="7012"/>
          <a:stretch/>
        </p:blipFill>
        <p:spPr>
          <a:xfrm>
            <a:off x="5490407" y="1700808"/>
            <a:ext cx="3653594" cy="2736304"/>
          </a:xfrm>
          <a:prstGeom prst="rect">
            <a:avLst/>
          </a:prstGeom>
        </p:spPr>
      </p:pic>
      <p:sp>
        <p:nvSpPr>
          <p:cNvPr id="15" name="Rectangle 14"/>
          <p:cNvSpPr/>
          <p:nvPr/>
        </p:nvSpPr>
        <p:spPr>
          <a:xfrm>
            <a:off x="179512" y="5085184"/>
            <a:ext cx="8640960" cy="1077218"/>
          </a:xfrm>
          <a:prstGeom prst="rect">
            <a:avLst/>
          </a:prstGeom>
        </p:spPr>
        <p:txBody>
          <a:bodyPr wrap="square">
            <a:spAutoFit/>
          </a:bodyPr>
          <a:lstStyle/>
          <a:p>
            <a:pPr algn="ctr"/>
            <a:r>
              <a:rPr lang="en-US" sz="3200" dirty="0">
                <a:latin typeface="+mn-lt"/>
              </a:rPr>
              <a:t>Maximum Potential Impacts for Each Assurance Level </a:t>
            </a:r>
          </a:p>
        </p:txBody>
      </p:sp>
      <p:sp>
        <p:nvSpPr>
          <p:cNvPr id="16" name="Rectangle 15"/>
          <p:cNvSpPr/>
          <p:nvPr/>
        </p:nvSpPr>
        <p:spPr>
          <a:xfrm>
            <a:off x="3203848" y="476672"/>
            <a:ext cx="2808312" cy="830997"/>
          </a:xfrm>
          <a:prstGeom prst="rect">
            <a:avLst/>
          </a:prstGeom>
        </p:spPr>
        <p:txBody>
          <a:bodyPr wrap="square">
            <a:spAutoFit/>
          </a:bodyPr>
          <a:lstStyle/>
          <a:p>
            <a:pPr algn="ctr"/>
            <a:r>
              <a:rPr lang="en-US" sz="4800" dirty="0">
                <a:latin typeface="+mn-lt"/>
              </a:rPr>
              <a:t>Table 3.1   </a:t>
            </a:r>
          </a:p>
        </p:txBody>
      </p:sp>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4711BA6F-B221-4442-B3E0-4DE91DDD2916}" type="slidenum">
              <a:rPr lang="en-US" smtClean="0"/>
              <a:pPr/>
              <a:t>50</a:t>
            </a:fld>
            <a:endParaRPr lang="en-US" dirty="0"/>
          </a:p>
        </p:txBody>
      </p:sp>
    </p:spTree>
    <p:extLst>
      <p:ext uri="{BB962C8B-B14F-4D97-AF65-F5344CB8AC3E}">
        <p14:creationId xmlns:p14="http://schemas.microsoft.com/office/powerpoint/2010/main" val="2130128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a typeface="+mj-ea"/>
                <a:cs typeface="+mj-cs"/>
              </a:rPr>
              <a:t>Password </a:t>
            </a:r>
            <a:r>
              <a:rPr kumimoji="1" lang="en-GB" dirty="0">
                <a:solidFill>
                  <a:schemeClr val="accent1"/>
                </a:solidFill>
                <a:ea typeface="+mj-ea"/>
                <a:cs typeface="+mj-cs"/>
              </a:rPr>
              <a:t>Authentication</a:t>
            </a:r>
            <a:endParaRPr lang="en-US" dirty="0">
              <a:solidFill>
                <a:schemeClr val="accent1"/>
              </a:solidFill>
              <a:ea typeface="+mj-ea"/>
              <a:cs typeface="+mj-cs"/>
            </a:endParaRPr>
          </a:p>
        </p:txBody>
      </p:sp>
      <p:sp>
        <p:nvSpPr>
          <p:cNvPr id="210947" name="Rectangle 3"/>
          <p:cNvSpPr>
            <a:spLocks noGrp="1" noChangeArrowheads="1"/>
          </p:cNvSpPr>
          <p:nvPr>
            <p:ph idx="1"/>
          </p:nvPr>
        </p:nvSpPr>
        <p:spPr>
          <a:xfrm>
            <a:off x="457200" y="2057400"/>
            <a:ext cx="8229600" cy="4495800"/>
          </a:xfrm>
        </p:spPr>
        <p:txBody>
          <a:bodyPr wrap="square" numCol="1" anchor="t" anchorCtr="0" compatLnSpc="1">
            <a:prstTxWarp prst="textNoShape">
              <a:avLst/>
            </a:prstTxWarp>
          </a:bodyPr>
          <a:lstStyle/>
          <a:p>
            <a:pPr eaLnBrk="1" hangingPunct="1">
              <a:defRPr/>
            </a:pPr>
            <a:r>
              <a:rPr lang="en-US" sz="3000" dirty="0">
                <a:effectLst>
                  <a:outerShdw blurRad="38100" dist="38100" dir="2700000" algn="tl">
                    <a:srgbClr val="0064E2"/>
                  </a:outerShdw>
                </a:effectLst>
              </a:rPr>
              <a:t>Widely used line of defense against intruders</a:t>
            </a:r>
          </a:p>
          <a:p>
            <a:pPr lvl="1" eaLnBrk="1" hangingPunct="1">
              <a:defRPr/>
            </a:pPr>
            <a:r>
              <a:rPr lang="en-US" sz="2000" dirty="0">
                <a:effectLst>
                  <a:outerShdw blurRad="38100" dist="38100" dir="2700000" algn="tl">
                    <a:srgbClr val="0064E2"/>
                  </a:outerShdw>
                </a:effectLst>
              </a:rPr>
              <a:t>User provides name/login and password</a:t>
            </a:r>
          </a:p>
          <a:p>
            <a:pPr lvl="1" eaLnBrk="1" hangingPunct="1">
              <a:defRPr/>
            </a:pPr>
            <a:r>
              <a:rPr lang="en-US" sz="2000" dirty="0">
                <a:effectLst>
                  <a:outerShdw blurRad="38100" dist="38100" dir="2700000" algn="tl">
                    <a:srgbClr val="0064E2"/>
                  </a:outerShdw>
                </a:effectLst>
              </a:rPr>
              <a:t>System compares password with the one stored for that specified login</a:t>
            </a:r>
          </a:p>
          <a:p>
            <a:pPr eaLnBrk="1" hangingPunct="1">
              <a:defRPr/>
            </a:pPr>
            <a:r>
              <a:rPr lang="en-US" sz="3000" dirty="0">
                <a:effectLst>
                  <a:outerShdw blurRad="38100" dist="38100" dir="2700000" algn="tl">
                    <a:srgbClr val="0064E2"/>
                  </a:outerShdw>
                </a:effectLst>
              </a:rPr>
              <a:t>The user ID:</a:t>
            </a:r>
          </a:p>
          <a:p>
            <a:pPr lvl="1" eaLnBrk="1" hangingPunct="1">
              <a:defRPr/>
            </a:pPr>
            <a:r>
              <a:rPr lang="en-US" sz="2000" dirty="0">
                <a:effectLst>
                  <a:outerShdw blurRad="38100" dist="38100" dir="2700000" algn="tl">
                    <a:srgbClr val="0064E2"/>
                  </a:outerShdw>
                </a:effectLst>
              </a:rPr>
              <a:t>Determines that the user is authorized to access the system</a:t>
            </a:r>
          </a:p>
          <a:p>
            <a:pPr lvl="1" eaLnBrk="1" hangingPunct="1">
              <a:defRPr/>
            </a:pPr>
            <a:r>
              <a:rPr lang="en-US" sz="2000" dirty="0">
                <a:effectLst>
                  <a:outerShdw blurRad="38100" dist="38100" dir="2700000" algn="tl">
                    <a:srgbClr val="0064E2"/>
                  </a:outerShdw>
                </a:effectLst>
              </a:rPr>
              <a:t>Determines the user’s privileges</a:t>
            </a:r>
          </a:p>
          <a:p>
            <a:pPr lvl="1" eaLnBrk="1" hangingPunct="1">
              <a:defRPr/>
            </a:pPr>
            <a:r>
              <a:rPr lang="en-US" sz="2000" dirty="0">
                <a:effectLst>
                  <a:outerShdw blurRad="38100" dist="38100" dir="2700000" algn="tl">
                    <a:srgbClr val="0064E2"/>
                  </a:outerShdw>
                </a:effectLst>
              </a:rPr>
              <a:t>Is used in discretionary access control</a:t>
            </a:r>
          </a:p>
        </p:txBody>
      </p:sp>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51</a:t>
            </a:fld>
            <a:endParaRPr lang="en-US" dirty="0"/>
          </a:p>
        </p:txBody>
      </p:sp>
    </p:spTree>
    <p:extLst>
      <p:ext uri="{BB962C8B-B14F-4D97-AF65-F5344CB8AC3E}">
        <p14:creationId xmlns:p14="http://schemas.microsoft.com/office/powerpoint/2010/main" val="805515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57200" y="620688"/>
            <a:ext cx="8229600" cy="979512"/>
          </a:xfrm>
        </p:spPr>
        <p:txBody>
          <a:bodyPr/>
          <a:lstStyle/>
          <a:p>
            <a:pPr eaLnBrk="1" fontAlgn="auto" hangingPunct="1">
              <a:spcAft>
                <a:spcPts val="0"/>
              </a:spcAft>
              <a:defRPr/>
            </a:pPr>
            <a:r>
              <a:rPr lang="en-US" dirty="0">
                <a:solidFill>
                  <a:srgbClr val="FF0000"/>
                </a:solidFill>
                <a:ea typeface="+mj-ea"/>
                <a:cs typeface="+mj-cs"/>
              </a:rPr>
              <a:t>Password Vulnerabilities</a:t>
            </a:r>
          </a:p>
        </p:txBody>
      </p:sp>
      <p:graphicFrame>
        <p:nvGraphicFramePr>
          <p:cNvPr id="6" name="Content Placeholder 5"/>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52</a:t>
            </a:fld>
            <a:endParaRPr lang="en-US" dirty="0"/>
          </a:p>
        </p:txBody>
      </p:sp>
    </p:spTree>
    <p:extLst>
      <p:ext uri="{BB962C8B-B14F-4D97-AF65-F5344CB8AC3E}">
        <p14:creationId xmlns:p14="http://schemas.microsoft.com/office/powerpoint/2010/main" val="541808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0"/>
            <a:ext cx="5299364" cy="6858000"/>
          </a:xfrm>
          <a:prstGeom prst="rect">
            <a:avLst/>
          </a:prstGeom>
          <a:noFill/>
        </p:spPr>
      </p:pic>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pPr/>
              <a:t>53</a:t>
            </a:fld>
            <a:endParaRPr lang="en-US" dirty="0"/>
          </a:p>
        </p:txBody>
      </p:sp>
    </p:spTree>
    <p:extLst>
      <p:ext uri="{BB962C8B-B14F-4D97-AF65-F5344CB8AC3E}">
        <p14:creationId xmlns:p14="http://schemas.microsoft.com/office/powerpoint/2010/main" val="99902874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67544" y="-171400"/>
            <a:ext cx="8229600" cy="1440160"/>
          </a:xfrm>
        </p:spPr>
        <p:txBody>
          <a:bodyPr/>
          <a:lstStyle/>
          <a:p>
            <a:pPr eaLnBrk="1" fontAlgn="auto" hangingPunct="1">
              <a:spcAft>
                <a:spcPts val="0"/>
              </a:spcAft>
              <a:defRPr/>
            </a:pPr>
            <a:r>
              <a:rPr lang="en-US" dirty="0">
                <a:solidFill>
                  <a:schemeClr val="tx1">
                    <a:lumMod val="85000"/>
                  </a:schemeClr>
                </a:solidFill>
                <a:ea typeface="+mj-ea"/>
                <a:cs typeface="+mj-cs"/>
              </a:rPr>
              <a:t>UNIX Implementation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4127116"/>
              </p:ext>
            </p:extLst>
          </p:nvPr>
        </p:nvGraphicFramePr>
        <p:xfrm>
          <a:off x="457200" y="1698745"/>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38747" y="6469182"/>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54</a:t>
            </a:fld>
            <a:endParaRPr lang="en-US" dirty="0"/>
          </a:p>
        </p:txBody>
      </p:sp>
    </p:spTree>
    <p:extLst>
      <p:ext uri="{BB962C8B-B14F-4D97-AF65-F5344CB8AC3E}">
        <p14:creationId xmlns:p14="http://schemas.microsoft.com/office/powerpoint/2010/main" val="3374498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67544" y="188640"/>
            <a:ext cx="8229600" cy="1600200"/>
          </a:xfrm>
        </p:spPr>
        <p:txBody>
          <a:bodyPr/>
          <a:lstStyle/>
          <a:p>
            <a:pPr eaLnBrk="1" fontAlgn="auto" hangingPunct="1">
              <a:spcAft>
                <a:spcPts val="0"/>
              </a:spcAft>
              <a:defRPr/>
            </a:pPr>
            <a:r>
              <a:rPr lang="en-US" dirty="0">
                <a:ea typeface="+mj-ea"/>
                <a:cs typeface="+mj-cs"/>
              </a:rPr>
              <a:t>Improved Implementations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986973033"/>
              </p:ext>
            </p:extLst>
          </p:nvPr>
        </p:nvGraphicFramePr>
        <p:xfrm>
          <a:off x="4572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8996" y="6446837"/>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55</a:t>
            </a:fld>
            <a:endParaRPr lang="en-US" dirty="0"/>
          </a:p>
        </p:txBody>
      </p:sp>
    </p:spTree>
    <p:extLst>
      <p:ext uri="{BB962C8B-B14F-4D97-AF65-F5344CB8AC3E}">
        <p14:creationId xmlns:p14="http://schemas.microsoft.com/office/powerpoint/2010/main" val="297880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67544" y="-243408"/>
            <a:ext cx="8229600" cy="1080120"/>
          </a:xfrm>
        </p:spPr>
        <p:txBody>
          <a:bodyPr/>
          <a:lstStyle/>
          <a:p>
            <a:pPr eaLnBrk="1" fontAlgn="auto" hangingPunct="1">
              <a:spcAft>
                <a:spcPts val="0"/>
              </a:spcAft>
              <a:defRPr/>
            </a:pPr>
            <a:r>
              <a:rPr lang="en-US" dirty="0">
                <a:ea typeface="+mj-ea"/>
                <a:cs typeface="+mj-cs"/>
              </a:rPr>
              <a:t>Password Cracking</a:t>
            </a:r>
          </a:p>
        </p:txBody>
      </p:sp>
      <p:graphicFrame>
        <p:nvGraphicFramePr>
          <p:cNvPr id="4" name="Content Placeholder 3"/>
          <p:cNvGraphicFramePr>
            <a:graphicFrameLocks noGrp="1"/>
          </p:cNvGraphicFramePr>
          <p:nvPr>
            <p:ph idx="1"/>
            <p:extLst/>
          </p:nvPr>
        </p:nvGraphicFramePr>
        <p:xfrm>
          <a:off x="251520" y="908720"/>
          <a:ext cx="8748464" cy="5832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56</a:t>
            </a:fld>
            <a:endParaRPr lang="en-US" dirty="0"/>
          </a:p>
        </p:txBody>
      </p:sp>
    </p:spTree>
    <p:extLst>
      <p:ext uri="{BB962C8B-B14F-4D97-AF65-F5344CB8AC3E}">
        <p14:creationId xmlns:p14="http://schemas.microsoft.com/office/powerpoint/2010/main" val="37200695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Approaches</a:t>
            </a:r>
          </a:p>
        </p:txBody>
      </p:sp>
      <p:sp>
        <p:nvSpPr>
          <p:cNvPr id="3" name="Content Placeholder 2"/>
          <p:cNvSpPr>
            <a:spLocks noGrp="1"/>
          </p:cNvSpPr>
          <p:nvPr>
            <p:ph idx="1"/>
          </p:nvPr>
        </p:nvSpPr>
        <p:spPr>
          <a:xfrm>
            <a:off x="457200" y="2132856"/>
            <a:ext cx="8229600" cy="3993307"/>
          </a:xfrm>
        </p:spPr>
        <p:txBody>
          <a:bodyPr>
            <a:normAutofit/>
          </a:bodyPr>
          <a:lstStyle/>
          <a:p>
            <a:r>
              <a:rPr lang="en-US" sz="2800" dirty="0"/>
              <a:t>Complex password policy</a:t>
            </a:r>
          </a:p>
          <a:p>
            <a:pPr lvl="1">
              <a:spcAft>
                <a:spcPts val="1200"/>
              </a:spcAft>
            </a:pPr>
            <a:r>
              <a:rPr lang="en-US" sz="1800" dirty="0"/>
              <a:t>Forcing users to pick stronger passwords</a:t>
            </a:r>
          </a:p>
          <a:p>
            <a:pPr marL="342900" lvl="1" indent="-342900">
              <a:buFont typeface="Arial" pitchFamily="34" charset="0"/>
              <a:buChar char="•"/>
            </a:pPr>
            <a:r>
              <a:rPr lang="en-US" sz="2800" dirty="0"/>
              <a:t>However password-cracking techniques have also improved</a:t>
            </a:r>
          </a:p>
          <a:p>
            <a:pPr lvl="1"/>
            <a:r>
              <a:rPr lang="en-US" sz="1800" dirty="0"/>
              <a:t>The processing capacity available for password cracking has increased dramatically</a:t>
            </a:r>
          </a:p>
          <a:p>
            <a:pPr lvl="1"/>
            <a:r>
              <a:rPr lang="en-US" sz="1800" dirty="0"/>
              <a:t>The use of sophisticated algorithms to generate potential passwords</a:t>
            </a:r>
          </a:p>
          <a:p>
            <a:pPr lvl="1"/>
            <a:r>
              <a:rPr lang="en-US" sz="1800" dirty="0"/>
              <a:t>Studying examples and structures of actual passwords in use</a:t>
            </a:r>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5" name="Slide Number Placeholder 4"/>
          <p:cNvSpPr>
            <a:spLocks noGrp="1"/>
          </p:cNvSpPr>
          <p:nvPr>
            <p:ph type="sldNum" sz="quarter" idx="12"/>
          </p:nvPr>
        </p:nvSpPr>
        <p:spPr/>
        <p:txBody>
          <a:bodyPr/>
          <a:lstStyle/>
          <a:p>
            <a:fld id="{5F36C9FC-DA22-1F47-8722-58727A1D436E}" type="slidenum">
              <a:rPr lang="en-US" smtClean="0"/>
              <a:pPr/>
              <a:t>57</a:t>
            </a:fld>
            <a:endParaRPr lang="en-US" dirty="0"/>
          </a:p>
        </p:txBody>
      </p:sp>
    </p:spTree>
    <p:extLst>
      <p:ext uri="{BB962C8B-B14F-4D97-AF65-F5344CB8AC3E}">
        <p14:creationId xmlns:p14="http://schemas.microsoft.com/office/powerpoint/2010/main" val="3589426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2276" y="13505"/>
            <a:ext cx="9144000" cy="1143000"/>
          </a:xfrm>
        </p:spPr>
        <p:txBody>
          <a:bodyPr/>
          <a:lstStyle/>
          <a:p>
            <a:pPr eaLnBrk="1" fontAlgn="auto" hangingPunct="1">
              <a:spcAft>
                <a:spcPts val="0"/>
              </a:spcAft>
              <a:defRPr/>
            </a:pPr>
            <a:r>
              <a:rPr lang="en-US" dirty="0"/>
              <a:t>Password File Access Control</a:t>
            </a:r>
          </a:p>
        </p:txBody>
      </p:sp>
      <p:graphicFrame>
        <p:nvGraphicFramePr>
          <p:cNvPr id="4" name="Content Placeholder 3"/>
          <p:cNvGraphicFramePr>
            <a:graphicFrameLocks noGrp="1"/>
          </p:cNvGraphicFramePr>
          <p:nvPr>
            <p:ph idx="4294967295"/>
            <p:extLst/>
          </p:nvPr>
        </p:nvGraphicFramePr>
        <p:xfrm>
          <a:off x="366104" y="1745052"/>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036" name="Picture 7"/>
          <p:cNvPicPr>
            <a:picLocks noChangeAspect="1"/>
          </p:cNvPicPr>
          <p:nvPr/>
        </p:nvPicPr>
        <p:blipFill>
          <a:blip r:embed="rId8"/>
          <a:srcRect/>
          <a:stretch>
            <a:fillRect/>
          </a:stretch>
        </p:blipFill>
        <p:spPr bwMode="auto">
          <a:xfrm>
            <a:off x="6172200" y="2438400"/>
            <a:ext cx="2316163" cy="18224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711BA6F-B221-4442-B3E0-4DE91DDD2916}" type="slidenum">
              <a:rPr lang="en-US" smtClean="0"/>
              <a:pPr/>
              <a:t>58</a:t>
            </a:fld>
            <a:endParaRPr lang="en-US" dirty="0"/>
          </a:p>
        </p:txBody>
      </p:sp>
    </p:spTree>
    <p:extLst>
      <p:ext uri="{BB962C8B-B14F-4D97-AF65-F5344CB8AC3E}">
        <p14:creationId xmlns:p14="http://schemas.microsoft.com/office/powerpoint/2010/main" val="1675521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026"/>
          <p:cNvSpPr>
            <a:spLocks noGrp="1" noChangeArrowheads="1"/>
          </p:cNvSpPr>
          <p:nvPr>
            <p:ph type="title" idx="4294967295"/>
          </p:nvPr>
        </p:nvSpPr>
        <p:spPr>
          <a:xfrm>
            <a:off x="0" y="0"/>
            <a:ext cx="9144000" cy="1143000"/>
          </a:xfrm>
        </p:spPr>
        <p:txBody>
          <a:bodyPr>
            <a:normAutofit/>
          </a:bodyPr>
          <a:lstStyle/>
          <a:p>
            <a:pPr eaLnBrk="1" hangingPunct="1">
              <a:defRPr/>
            </a:pPr>
            <a:r>
              <a:rPr lang="en-US" dirty="0">
                <a:solidFill>
                  <a:schemeClr val="tx1"/>
                </a:solidFill>
              </a:rPr>
              <a:t>Password Selection Strategies</a:t>
            </a:r>
          </a:p>
        </p:txBody>
      </p:sp>
      <p:graphicFrame>
        <p:nvGraphicFramePr>
          <p:cNvPr id="10" name="Diagram 9"/>
          <p:cNvGraphicFramePr/>
          <p:nvPr>
            <p:extLst/>
          </p:nvPr>
        </p:nvGraphicFramePr>
        <p:xfrm>
          <a:off x="395536" y="1196752"/>
          <a:ext cx="8519864" cy="5432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8660606" y="6500590"/>
            <a:ext cx="509588" cy="365125"/>
          </a:xfrm>
        </p:spPr>
        <p:txBody>
          <a:bodyPr/>
          <a:lstStyle/>
          <a:p>
            <a:fld id="{4711BA6F-B221-4442-B3E0-4DE91DDD2916}" type="slidenum">
              <a:rPr lang="en-US" smtClean="0"/>
              <a:pPr/>
              <a:t>59</a:t>
            </a:fld>
            <a:endParaRPr lang="en-US" dirty="0"/>
          </a:p>
        </p:txBody>
      </p:sp>
    </p:spTree>
    <p:extLst>
      <p:ext uri="{BB962C8B-B14F-4D97-AF65-F5344CB8AC3E}">
        <p14:creationId xmlns:p14="http://schemas.microsoft.com/office/powerpoint/2010/main" val="222721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en-US" b="1" dirty="0">
                <a:ln w="10541" cmpd="sng">
                  <a:solidFill>
                    <a:schemeClr val="accent1">
                      <a:shade val="88000"/>
                      <a:satMod val="110000"/>
                    </a:schemeClr>
                  </a:solidFill>
                  <a:prstDash val="solid"/>
                </a:ln>
                <a:solidFill>
                  <a:srgbClr val="FF0000"/>
                </a:solidFill>
                <a:effectLst/>
              </a:rPr>
              <a:t>Computer Security Challenges</a:t>
            </a:r>
          </a:p>
        </p:txBody>
      </p:sp>
      <p:sp>
        <p:nvSpPr>
          <p:cNvPr id="11" name="Content Placeholder 10"/>
          <p:cNvSpPr>
            <a:spLocks noGrp="1"/>
          </p:cNvSpPr>
          <p:nvPr>
            <p:ph sz="half" idx="2"/>
          </p:nvPr>
        </p:nvSpPr>
        <p:spPr>
          <a:xfrm>
            <a:off x="381000" y="1905000"/>
            <a:ext cx="4008120" cy="4648200"/>
          </a:xfrm>
        </p:spPr>
        <p:txBody>
          <a:bodyPr>
            <a:normAutofit fontScale="85000" lnSpcReduction="10000"/>
          </a:bodyPr>
          <a:lstStyle/>
          <a:p>
            <a:pPr>
              <a:buClr>
                <a:schemeClr val="accent6">
                  <a:lumMod val="60000"/>
                  <a:lumOff val="40000"/>
                </a:schemeClr>
              </a:buClr>
              <a:buSzPct val="120000"/>
              <a:buFont typeface="Arial"/>
              <a:buChar char="•"/>
            </a:pPr>
            <a:r>
              <a:rPr lang="en-US" dirty="0"/>
              <a:t>Computer security is not as simple as it might first appear to the novice</a:t>
            </a:r>
          </a:p>
          <a:p>
            <a:pPr>
              <a:buClr>
                <a:schemeClr val="accent6">
                  <a:lumMod val="60000"/>
                  <a:lumOff val="40000"/>
                </a:schemeClr>
              </a:buClr>
              <a:buSzPct val="120000"/>
              <a:buFont typeface="Arial"/>
              <a:buChar char="•"/>
            </a:pPr>
            <a:r>
              <a:rPr lang="en-US" dirty="0"/>
              <a:t>Potential attacks on the security features must be considered</a:t>
            </a:r>
          </a:p>
          <a:p>
            <a:pPr>
              <a:buClr>
                <a:schemeClr val="accent6">
                  <a:lumMod val="60000"/>
                  <a:lumOff val="40000"/>
                </a:schemeClr>
              </a:buClr>
              <a:buSzPct val="120000"/>
              <a:buFont typeface="Arial"/>
              <a:buChar char="•"/>
            </a:pPr>
            <a:r>
              <a:rPr lang="en-US" dirty="0"/>
              <a:t>Procedures used to provide particular services are often counterintuitive</a:t>
            </a:r>
          </a:p>
          <a:p>
            <a:pPr>
              <a:buClr>
                <a:schemeClr val="accent6">
                  <a:lumMod val="60000"/>
                  <a:lumOff val="40000"/>
                </a:schemeClr>
              </a:buClr>
              <a:buSzPct val="120000"/>
              <a:buFont typeface="Arial"/>
              <a:buChar char="•"/>
            </a:pPr>
            <a:r>
              <a:rPr lang="en-US" dirty="0"/>
              <a:t>Physical and logical placement needs to be determined</a:t>
            </a:r>
          </a:p>
          <a:p>
            <a:pPr>
              <a:buClr>
                <a:schemeClr val="accent6">
                  <a:lumMod val="60000"/>
                  <a:lumOff val="40000"/>
                </a:schemeClr>
              </a:buClr>
              <a:buSzPct val="120000"/>
              <a:buFont typeface="Arial"/>
              <a:buChar char="•"/>
            </a:pPr>
            <a:r>
              <a:rPr lang="en-US" dirty="0"/>
              <a:t>Additional algorithms or protocols may be involved</a:t>
            </a:r>
          </a:p>
        </p:txBody>
      </p:sp>
      <p:sp>
        <p:nvSpPr>
          <p:cNvPr id="12" name="Content Placeholder 11"/>
          <p:cNvSpPr>
            <a:spLocks noGrp="1"/>
          </p:cNvSpPr>
          <p:nvPr>
            <p:ph sz="quarter" idx="13"/>
          </p:nvPr>
        </p:nvSpPr>
        <p:spPr>
          <a:xfrm>
            <a:off x="4754880" y="1905000"/>
            <a:ext cx="3931920" cy="4648200"/>
          </a:xfrm>
        </p:spPr>
        <p:txBody>
          <a:bodyPr>
            <a:normAutofit fontScale="85000" lnSpcReduction="20000"/>
          </a:bodyPr>
          <a:lstStyle/>
          <a:p>
            <a:pPr>
              <a:buClr>
                <a:schemeClr val="accent6">
                  <a:lumMod val="60000"/>
                  <a:lumOff val="40000"/>
                </a:schemeClr>
              </a:buClr>
              <a:buSzPct val="120000"/>
            </a:pPr>
            <a:r>
              <a:rPr lang="en-US" dirty="0"/>
              <a:t>Attackers only need to find a single weakness, the developer needs to find all weaknesses</a:t>
            </a:r>
          </a:p>
          <a:p>
            <a:pPr>
              <a:buClr>
                <a:schemeClr val="accent6">
                  <a:lumMod val="60000"/>
                  <a:lumOff val="40000"/>
                </a:schemeClr>
              </a:buClr>
              <a:buSzPct val="120000"/>
            </a:pPr>
            <a:r>
              <a:rPr lang="en-US" dirty="0"/>
              <a:t>Users and system managers tend to not see the benefits of security until a failure occurs</a:t>
            </a:r>
          </a:p>
          <a:p>
            <a:pPr>
              <a:buClr>
                <a:schemeClr val="accent6">
                  <a:lumMod val="60000"/>
                  <a:lumOff val="40000"/>
                </a:schemeClr>
              </a:buClr>
              <a:buSzPct val="120000"/>
            </a:pPr>
            <a:r>
              <a:rPr lang="en-US" dirty="0"/>
              <a:t>Security requires regular and constant monitoring</a:t>
            </a:r>
          </a:p>
          <a:p>
            <a:pPr>
              <a:buClr>
                <a:schemeClr val="accent6">
                  <a:lumMod val="60000"/>
                  <a:lumOff val="40000"/>
                </a:schemeClr>
              </a:buClr>
              <a:buSzPct val="120000"/>
            </a:pPr>
            <a:r>
              <a:rPr lang="en-US" dirty="0"/>
              <a:t>Is often an afterthought to be incorporated into a system after the design is complete</a:t>
            </a:r>
          </a:p>
          <a:p>
            <a:pPr>
              <a:buClr>
                <a:schemeClr val="accent6">
                  <a:lumMod val="60000"/>
                  <a:lumOff val="40000"/>
                </a:schemeClr>
              </a:buClr>
              <a:buSzPct val="120000"/>
            </a:pPr>
            <a:r>
              <a:rPr lang="en-US" dirty="0"/>
              <a:t>Thought of as an impediment to efficient and user-friendly operation</a:t>
            </a:r>
          </a:p>
        </p:txBody>
      </p:sp>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a:xfrm>
            <a:off x="8477573" y="6356349"/>
            <a:ext cx="418453" cy="365125"/>
          </a:xfrm>
        </p:spPr>
        <p:txBody>
          <a:bodyPr/>
          <a:lstStyle/>
          <a:p>
            <a:fld id="{6D5DF91A-7C92-3743-8A2E-356816C55239}"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75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0000" decel="50000" fill="hold" grpId="0" nodeType="afterEffect">
                                  <p:stCondLst>
                                    <p:cond delay="75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8" accel="50000" decel="50000" fill="hold" grpId="0" nodeType="afterEffect">
                                  <p:stCondLst>
                                    <p:cond delay="75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750"/>
                            </p:stCondLst>
                            <p:childTnLst>
                              <p:par>
                                <p:cTn id="20" presetID="2" presetClass="entr" presetSubtype="8" accel="50000" decel="50000" fill="hold" grpId="0" nodeType="afterEffect">
                                  <p:stCondLst>
                                    <p:cond delay="75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2" presetClass="entr" presetSubtype="8" accel="50000" decel="50000" fill="hold" grpId="0" nodeType="afterEffect">
                                  <p:stCondLst>
                                    <p:cond delay="75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6250"/>
                            </p:stCondLst>
                            <p:childTnLst>
                              <p:par>
                                <p:cTn id="30" presetID="2" presetClass="entr" presetSubtype="2" accel="50000" decel="50000" fill="hold" grpId="0" nodeType="afterEffect">
                                  <p:stCondLst>
                                    <p:cond delay="75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7500"/>
                            </p:stCondLst>
                            <p:childTnLst>
                              <p:par>
                                <p:cTn id="35" presetID="2" presetClass="entr" presetSubtype="2" accel="50000" decel="50000" fill="hold" grpId="0" nodeType="afterEffect">
                                  <p:stCondLst>
                                    <p:cond delay="75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par>
                          <p:cTn id="39" fill="hold">
                            <p:stCondLst>
                              <p:cond delay="8750"/>
                            </p:stCondLst>
                            <p:childTnLst>
                              <p:par>
                                <p:cTn id="40" presetID="2" presetClass="entr" presetSubtype="2" accel="50000" decel="50000" fill="hold" grpId="0" nodeType="afterEffect">
                                  <p:stCondLst>
                                    <p:cond delay="750"/>
                                  </p:stCondLst>
                                  <p:childTnLst>
                                    <p:set>
                                      <p:cBhvr>
                                        <p:cTn id="41" dur="1" fill="hold">
                                          <p:stCondLst>
                                            <p:cond delay="0"/>
                                          </p:stCondLst>
                                        </p:cTn>
                                        <p:tgtEl>
                                          <p:spTgt spid="12">
                                            <p:txEl>
                                              <p:pRg st="2" end="2"/>
                                            </p:txEl>
                                          </p:spTgt>
                                        </p:tgtEl>
                                        <p:attrNameLst>
                                          <p:attrName>style.visibility</p:attrName>
                                        </p:attrNameLst>
                                      </p:cBhvr>
                                      <p:to>
                                        <p:strVal val="visible"/>
                                      </p:to>
                                    </p:set>
                                    <p:anim calcmode="lin" valueType="num">
                                      <p:cBhvr additive="base">
                                        <p:cTn id="42"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par>
                          <p:cTn id="44" fill="hold">
                            <p:stCondLst>
                              <p:cond delay="10000"/>
                            </p:stCondLst>
                            <p:childTnLst>
                              <p:par>
                                <p:cTn id="45" presetID="2" presetClass="entr" presetSubtype="2" accel="50000" decel="50000" fill="hold" grpId="0" nodeType="afterEffect">
                                  <p:stCondLst>
                                    <p:cond delay="750"/>
                                  </p:stCondLst>
                                  <p:childTnLst>
                                    <p:set>
                                      <p:cBhvr>
                                        <p:cTn id="46" dur="1" fill="hold">
                                          <p:stCondLst>
                                            <p:cond delay="0"/>
                                          </p:stCondLst>
                                        </p:cTn>
                                        <p:tgtEl>
                                          <p:spTgt spid="12">
                                            <p:txEl>
                                              <p:pRg st="3" end="3"/>
                                            </p:txEl>
                                          </p:spTgt>
                                        </p:tgtEl>
                                        <p:attrNameLst>
                                          <p:attrName>style.visibility</p:attrName>
                                        </p:attrNameLst>
                                      </p:cBhvr>
                                      <p:to>
                                        <p:strVal val="visible"/>
                                      </p:to>
                                    </p:set>
                                    <p:anim calcmode="lin" valueType="num">
                                      <p:cBhvr additive="base">
                                        <p:cTn id="47"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par>
                          <p:cTn id="49" fill="hold">
                            <p:stCondLst>
                              <p:cond delay="11250"/>
                            </p:stCondLst>
                            <p:childTnLst>
                              <p:par>
                                <p:cTn id="50" presetID="2" presetClass="entr" presetSubtype="2" accel="50000" decel="50000" fill="hold" grpId="0" nodeType="afterEffect">
                                  <p:stCondLst>
                                    <p:cond delay="750"/>
                                  </p:stCondLst>
                                  <p:childTnLst>
                                    <p:set>
                                      <p:cBhvr>
                                        <p:cTn id="51" dur="1" fill="hold">
                                          <p:stCondLst>
                                            <p:cond delay="0"/>
                                          </p:stCondLst>
                                        </p:cTn>
                                        <p:tgtEl>
                                          <p:spTgt spid="12">
                                            <p:txEl>
                                              <p:pRg st="4" end="4"/>
                                            </p:txEl>
                                          </p:spTgt>
                                        </p:tgtEl>
                                        <p:attrNameLst>
                                          <p:attrName>style.visibility</p:attrName>
                                        </p:attrNameLst>
                                      </p:cBhvr>
                                      <p:to>
                                        <p:strVal val="visible"/>
                                      </p:to>
                                    </p:set>
                                    <p:anim calcmode="lin" valueType="num">
                                      <p:cBhvr additive="base">
                                        <p:cTn id="52"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539552" y="332656"/>
            <a:ext cx="8229600" cy="619472"/>
          </a:xfrm>
        </p:spPr>
        <p:txBody>
          <a:bodyPr/>
          <a:lstStyle/>
          <a:p>
            <a:pPr eaLnBrk="1" fontAlgn="auto" hangingPunct="1">
              <a:spcAft>
                <a:spcPts val="0"/>
              </a:spcAft>
              <a:defRPr/>
            </a:pPr>
            <a:r>
              <a:rPr lang="en-US" sz="4800" dirty="0">
                <a:solidFill>
                  <a:srgbClr val="FF0000"/>
                </a:solidFill>
                <a:ea typeface="+mj-ea"/>
                <a:cs typeface="+mj-cs"/>
              </a:rPr>
              <a:t>Proactive Password Checking</a:t>
            </a:r>
            <a:endParaRPr lang="en-US" sz="4800" dirty="0">
              <a:solidFill>
                <a:srgbClr val="FF0000"/>
              </a:solidFill>
              <a:latin typeface="Times New Roman" pitchFamily="-110" charset="0"/>
              <a:ea typeface="+mj-ea"/>
              <a:cs typeface="+mj-cs"/>
            </a:endParaRPr>
          </a:p>
        </p:txBody>
      </p:sp>
      <p:graphicFrame>
        <p:nvGraphicFramePr>
          <p:cNvPr id="4" name="Content Placeholder 3"/>
          <p:cNvGraphicFramePr>
            <a:graphicFrameLocks noGrp="1"/>
          </p:cNvGraphicFramePr>
          <p:nvPr>
            <p:ph idx="1"/>
            <p:extLst/>
          </p:nvPr>
        </p:nvGraphicFramePr>
        <p:xfrm>
          <a:off x="304800" y="1196752"/>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r="-1190"/>
          <a:stretch/>
        </p:blipFill>
        <p:spPr>
          <a:xfrm>
            <a:off x="3923928" y="5385048"/>
            <a:ext cx="1008112" cy="863824"/>
          </a:xfrm>
          <a:prstGeom prst="round1Rect">
            <a:avLst/>
          </a:prstGeom>
          <a:effectLst>
            <a:softEdge rad="127000"/>
          </a:effectLst>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60</a:t>
            </a:fld>
            <a:endParaRPr lang="en-US" dirty="0"/>
          </a:p>
        </p:txBody>
      </p:sp>
    </p:spTree>
    <p:extLst>
      <p:ext uri="{BB962C8B-B14F-4D97-AF65-F5344CB8AC3E}">
        <p14:creationId xmlns:p14="http://schemas.microsoft.com/office/powerpoint/2010/main" val="2442791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467544" y="-171400"/>
            <a:ext cx="8229600" cy="1600200"/>
          </a:xfrm>
        </p:spPr>
        <p:txBody>
          <a:bodyPr>
            <a:normAutofit/>
          </a:bodyPr>
          <a:lstStyle/>
          <a:p>
            <a:pPr>
              <a:defRPr/>
            </a:pPr>
            <a:r>
              <a:rPr lang="en-US" dirty="0">
                <a:solidFill>
                  <a:schemeClr val="tx1"/>
                </a:solidFill>
                <a:effectLst/>
              </a:rPr>
              <a:t>Table 3.2 </a:t>
            </a:r>
            <a:endParaRPr lang="en-US" dirty="0">
              <a:solidFill>
                <a:schemeClr val="tx1"/>
              </a:solidFill>
            </a:endParaRPr>
          </a:p>
        </p:txBody>
      </p:sp>
      <p:sp useBgFill="1">
        <p:nvSpPr>
          <p:cNvPr id="52228" name="TextBox 5"/>
          <p:cNvSpPr txBox="1">
            <a:spLocks noChangeArrowheads="1"/>
          </p:cNvSpPr>
          <p:nvPr/>
        </p:nvSpPr>
        <p:spPr bwMode="auto">
          <a:xfrm>
            <a:off x="0" y="5029200"/>
            <a:ext cx="9144000" cy="369888"/>
          </a:xfrm>
          <a:prstGeom prst="rect">
            <a:avLst/>
          </a:prstGeom>
          <a:ln w="9525">
            <a:noFill/>
            <a:miter lim="800000"/>
            <a:headEnd/>
            <a:tailEnd/>
          </a:ln>
        </p:spPr>
        <p:txBody>
          <a:bodyPr>
            <a:prstTxWarp prst="textNoShape">
              <a:avLst/>
            </a:prstTxWarp>
            <a:spAutoFit/>
          </a:bodyPr>
          <a:lstStyle/>
          <a:p>
            <a:endParaRPr lang="en-US" dirty="0"/>
          </a:p>
        </p:txBody>
      </p:sp>
      <p:pic>
        <p:nvPicPr>
          <p:cNvPr id="2" name="Picture 1"/>
          <p:cNvPicPr>
            <a:picLocks noChangeAspect="1"/>
          </p:cNvPicPr>
          <p:nvPr/>
        </p:nvPicPr>
        <p:blipFill>
          <a:blip r:embed="rId3"/>
          <a:stretch>
            <a:fillRect/>
          </a:stretch>
        </p:blipFill>
        <p:spPr>
          <a:xfrm>
            <a:off x="179512" y="2060848"/>
            <a:ext cx="8815475" cy="3018242"/>
          </a:xfrm>
          <a:prstGeom prst="rect">
            <a:avLst/>
          </a:prstGeom>
        </p:spPr>
      </p:pic>
      <p:sp>
        <p:nvSpPr>
          <p:cNvPr id="3" name="TextBox 2"/>
          <p:cNvSpPr txBox="1"/>
          <p:nvPr/>
        </p:nvSpPr>
        <p:spPr>
          <a:xfrm>
            <a:off x="1187624" y="5373216"/>
            <a:ext cx="7222600" cy="814753"/>
          </a:xfrm>
          <a:prstGeom prst="rect">
            <a:avLst/>
          </a:prstGeom>
          <a:noFill/>
        </p:spPr>
        <p:txBody>
          <a:bodyPr wrap="none" rtlCol="0">
            <a:spAutoFit/>
          </a:bodyPr>
          <a:lstStyle/>
          <a:p>
            <a:pPr algn="ctr">
              <a:lnSpc>
                <a:spcPts val="5800"/>
              </a:lnSpc>
              <a:defRPr/>
            </a:pPr>
            <a:r>
              <a:rPr lang="en-US" sz="4000" dirty="0">
                <a:solidFill>
                  <a:srgbClr val="FFFFFF"/>
                </a:solidFill>
                <a:latin typeface="+mn-lt"/>
                <a:ea typeface="+mj-ea"/>
                <a:cs typeface="+mj-cs"/>
              </a:rPr>
              <a:t>Types of Cards Used as Tokens </a:t>
            </a:r>
          </a:p>
        </p:txBody>
      </p:sp>
      <p:sp>
        <p:nvSpPr>
          <p:cNvPr id="4" name="Footer Placeholder 3"/>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5" name="Slide Number Placeholder 4"/>
          <p:cNvSpPr>
            <a:spLocks noGrp="1"/>
          </p:cNvSpPr>
          <p:nvPr>
            <p:ph type="sldNum" sz="quarter" idx="12"/>
          </p:nvPr>
        </p:nvSpPr>
        <p:spPr/>
        <p:txBody>
          <a:bodyPr/>
          <a:lstStyle/>
          <a:p>
            <a:fld id="{5F36C9FC-DA22-1F47-8722-58727A1D436E}" type="slidenum">
              <a:rPr lang="en-US" smtClean="0"/>
              <a:pPr/>
              <a:t>61</a:t>
            </a:fld>
            <a:endParaRPr lang="en-US" dirty="0"/>
          </a:p>
        </p:txBody>
      </p:sp>
    </p:spTree>
    <p:extLst>
      <p:ext uri="{BB962C8B-B14F-4D97-AF65-F5344CB8AC3E}">
        <p14:creationId xmlns:p14="http://schemas.microsoft.com/office/powerpoint/2010/main" val="440857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504" y="260648"/>
            <a:ext cx="9144000" cy="792088"/>
          </a:xfrm>
        </p:spPr>
        <p:txBody>
          <a:bodyPr wrap="square" numCol="1" anchorCtr="0" compatLnSpc="1">
            <a:prstTxWarp prst="textNoShape">
              <a:avLst/>
            </a:prstTxWarp>
            <a:noAutofit/>
          </a:bodyPr>
          <a:lstStyle/>
          <a:p>
            <a:pPr eaLnBrk="1" hangingPunct="1"/>
            <a:r>
              <a:rPr lang="en-US" sz="4800" b="1" dirty="0">
                <a:solidFill>
                  <a:schemeClr val="tx1"/>
                </a:solidFill>
              </a:rPr>
              <a:t>Memory Cards</a:t>
            </a:r>
          </a:p>
        </p:txBody>
      </p:sp>
      <p:sp>
        <p:nvSpPr>
          <p:cNvPr id="235523" name="Rectangle 3"/>
          <p:cNvSpPr>
            <a:spLocks noGrp="1" noChangeArrowheads="1"/>
          </p:cNvSpPr>
          <p:nvPr>
            <p:ph idx="1"/>
          </p:nvPr>
        </p:nvSpPr>
        <p:spPr>
          <a:xfrm>
            <a:off x="457200" y="1412776"/>
            <a:ext cx="8229600" cy="5029200"/>
          </a:xfrm>
        </p:spPr>
        <p:txBody>
          <a:bodyPr wrap="square" numCol="1" anchor="t" anchorCtr="0" compatLnSpc="1">
            <a:prstTxWarp prst="textNoShape">
              <a:avLst/>
            </a:prstTxWarp>
            <a:normAutofit/>
          </a:bodyPr>
          <a:lstStyle/>
          <a:p>
            <a:pPr eaLnBrk="1" hangingPunct="1">
              <a:lnSpc>
                <a:spcPct val="110000"/>
              </a:lnSpc>
              <a:buSzPct val="120000"/>
            </a:pPr>
            <a:r>
              <a:rPr lang="en-US" sz="2200" dirty="0">
                <a:effectLst>
                  <a:outerShdw blurRad="38100" dist="38100" dir="2700000" algn="tl">
                    <a:srgbClr val="0064E2"/>
                  </a:outerShdw>
                </a:effectLst>
              </a:rPr>
              <a:t>Can store but do not process data</a:t>
            </a:r>
          </a:p>
          <a:p>
            <a:pPr eaLnBrk="1" hangingPunct="1">
              <a:lnSpc>
                <a:spcPct val="110000"/>
              </a:lnSpc>
              <a:buSzPct val="120000"/>
            </a:pPr>
            <a:r>
              <a:rPr lang="en-US" sz="2200" dirty="0">
                <a:effectLst>
                  <a:outerShdw blurRad="38100" dist="38100" dir="2700000" algn="tl">
                    <a:srgbClr val="0064E2"/>
                  </a:outerShdw>
                </a:effectLst>
              </a:rPr>
              <a:t>The most common is the magnetic stripe card</a:t>
            </a:r>
          </a:p>
          <a:p>
            <a:pPr eaLnBrk="1" hangingPunct="1">
              <a:lnSpc>
                <a:spcPct val="110000"/>
              </a:lnSpc>
              <a:buSzPct val="120000"/>
            </a:pPr>
            <a:r>
              <a:rPr lang="en-US" sz="2200" dirty="0">
                <a:effectLst>
                  <a:outerShdw blurRad="38100" dist="38100" dir="2700000" algn="tl">
                    <a:srgbClr val="0064E2"/>
                  </a:outerShdw>
                </a:effectLst>
              </a:rPr>
              <a:t>Can include an internal electronic memory</a:t>
            </a:r>
          </a:p>
          <a:p>
            <a:pPr eaLnBrk="1" hangingPunct="1">
              <a:lnSpc>
                <a:spcPct val="110000"/>
              </a:lnSpc>
              <a:buSzPct val="120000"/>
            </a:pPr>
            <a:r>
              <a:rPr lang="en-US" sz="2200" dirty="0">
                <a:effectLst>
                  <a:outerShdw blurRad="38100" dist="38100" dir="2700000" algn="tl">
                    <a:srgbClr val="0064E2"/>
                  </a:outerShdw>
                </a:effectLst>
              </a:rPr>
              <a:t>Can be used alone for physical access</a:t>
            </a:r>
          </a:p>
          <a:p>
            <a:pPr lvl="1" eaLnBrk="1" hangingPunct="1">
              <a:lnSpc>
                <a:spcPct val="110000"/>
              </a:lnSpc>
              <a:buSzPct val="120000"/>
            </a:pPr>
            <a:r>
              <a:rPr lang="en-US" sz="1800" dirty="0">
                <a:effectLst>
                  <a:outerShdw blurRad="38100" dist="38100" dir="2700000" algn="tl">
                    <a:srgbClr val="0064E2"/>
                  </a:outerShdw>
                </a:effectLst>
              </a:rPr>
              <a:t>Hotel room</a:t>
            </a:r>
          </a:p>
          <a:p>
            <a:pPr lvl="1" eaLnBrk="1" hangingPunct="1">
              <a:lnSpc>
                <a:spcPct val="110000"/>
              </a:lnSpc>
              <a:buSzPct val="120000"/>
            </a:pPr>
            <a:r>
              <a:rPr lang="en-US" sz="1800" dirty="0">
                <a:effectLst>
                  <a:outerShdw blurRad="38100" dist="38100" dir="2700000" algn="tl">
                    <a:srgbClr val="0064E2"/>
                  </a:outerShdw>
                </a:effectLst>
              </a:rPr>
              <a:t>ATM</a:t>
            </a:r>
          </a:p>
          <a:p>
            <a:pPr eaLnBrk="1" hangingPunct="1">
              <a:lnSpc>
                <a:spcPct val="110000"/>
              </a:lnSpc>
              <a:buSzPct val="120000"/>
            </a:pPr>
            <a:r>
              <a:rPr lang="en-US" sz="2200" dirty="0">
                <a:effectLst>
                  <a:outerShdw blurRad="38100" dist="38100" dir="2700000" algn="tl">
                    <a:srgbClr val="0064E2"/>
                  </a:outerShdw>
                </a:effectLst>
              </a:rPr>
              <a:t>Provides significantly greater security when combined with a password or PIN </a:t>
            </a:r>
          </a:p>
          <a:p>
            <a:pPr eaLnBrk="1" hangingPunct="1">
              <a:lnSpc>
                <a:spcPct val="110000"/>
              </a:lnSpc>
              <a:buSzPct val="120000"/>
            </a:pPr>
            <a:r>
              <a:rPr lang="en-US" sz="2200" dirty="0">
                <a:effectLst>
                  <a:outerShdw blurRad="38100" dist="38100" dir="2700000" algn="tl">
                    <a:srgbClr val="0064E2"/>
                  </a:outerShdw>
                </a:effectLst>
              </a:rPr>
              <a:t>Drawbacks of memory cards include:</a:t>
            </a:r>
          </a:p>
          <a:p>
            <a:pPr lvl="1" eaLnBrk="1" hangingPunct="1">
              <a:lnSpc>
                <a:spcPct val="110000"/>
              </a:lnSpc>
              <a:buSzPct val="120000"/>
            </a:pPr>
            <a:r>
              <a:rPr lang="en-US" sz="1800" dirty="0">
                <a:effectLst>
                  <a:outerShdw blurRad="38100" dist="38100" dir="2700000" algn="tl">
                    <a:srgbClr val="0064E2"/>
                  </a:outerShdw>
                </a:effectLst>
              </a:rPr>
              <a:t>Requires a special reader</a:t>
            </a:r>
          </a:p>
          <a:p>
            <a:pPr lvl="1" eaLnBrk="1" hangingPunct="1">
              <a:lnSpc>
                <a:spcPct val="110000"/>
              </a:lnSpc>
              <a:buSzPct val="120000"/>
            </a:pPr>
            <a:r>
              <a:rPr lang="en-US" sz="1800" dirty="0">
                <a:effectLst>
                  <a:outerShdw blurRad="38100" dist="38100" dir="2700000" algn="tl">
                    <a:srgbClr val="0064E2"/>
                  </a:outerShdw>
                </a:effectLst>
              </a:rPr>
              <a:t>Loss of token</a:t>
            </a:r>
          </a:p>
          <a:p>
            <a:pPr lvl="1" eaLnBrk="1" hangingPunct="1">
              <a:lnSpc>
                <a:spcPct val="110000"/>
              </a:lnSpc>
              <a:buSzPct val="120000"/>
            </a:pPr>
            <a:r>
              <a:rPr lang="en-US" sz="1800" dirty="0">
                <a:effectLst>
                  <a:outerShdw blurRad="38100" dist="38100" dir="2700000" algn="tl">
                    <a:srgbClr val="0064E2"/>
                  </a:outerShdw>
                </a:effectLst>
              </a:rPr>
              <a:t>User dissatisfaction</a:t>
            </a:r>
          </a:p>
        </p:txBody>
      </p:sp>
      <p:pic>
        <p:nvPicPr>
          <p:cNvPr id="54276" name="Picture 3"/>
          <p:cNvPicPr>
            <a:picLocks noChangeAspect="1"/>
          </p:cNvPicPr>
          <p:nvPr/>
        </p:nvPicPr>
        <p:blipFill>
          <a:blip r:embed="rId3"/>
          <a:srcRect/>
          <a:stretch>
            <a:fillRect/>
          </a:stretch>
        </p:blipFill>
        <p:spPr bwMode="auto">
          <a:xfrm>
            <a:off x="6732240" y="4797152"/>
            <a:ext cx="2057400" cy="1381125"/>
          </a:xfrm>
          <a:prstGeom prst="rect">
            <a:avLst/>
          </a:prstGeom>
          <a:noFill/>
          <a:ln w="9525">
            <a:noFill/>
            <a:miter lim="800000"/>
            <a:headEnd/>
            <a:tailEnd/>
          </a:ln>
        </p:spPr>
      </p:pic>
      <p:pic>
        <p:nvPicPr>
          <p:cNvPr id="54277" name="Picture 4"/>
          <p:cNvPicPr>
            <a:picLocks noChangeAspect="1"/>
          </p:cNvPicPr>
          <p:nvPr/>
        </p:nvPicPr>
        <p:blipFill>
          <a:blip r:embed="rId4"/>
          <a:srcRect/>
          <a:stretch>
            <a:fillRect/>
          </a:stretch>
        </p:blipFill>
        <p:spPr bwMode="auto">
          <a:xfrm rot="1785796">
            <a:off x="7269995" y="1930204"/>
            <a:ext cx="1511300" cy="11176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62</a:t>
            </a:fld>
            <a:endParaRPr lang="en-US" dirty="0"/>
          </a:p>
        </p:txBody>
      </p:sp>
    </p:spTree>
    <p:extLst>
      <p:ext uri="{BB962C8B-B14F-4D97-AF65-F5344CB8AC3E}">
        <p14:creationId xmlns:p14="http://schemas.microsoft.com/office/powerpoint/2010/main" val="1313544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277813"/>
            <a:ext cx="9144000" cy="1139825"/>
          </a:xfrm>
        </p:spPr>
        <p:txBody>
          <a:bodyPr>
            <a:normAutofit/>
          </a:bodyPr>
          <a:lstStyle/>
          <a:p>
            <a:pPr eaLnBrk="1" fontAlgn="auto" hangingPunct="1">
              <a:spcAft>
                <a:spcPts val="0"/>
              </a:spcAft>
              <a:defRPr/>
            </a:pPr>
            <a:r>
              <a:rPr lang="en-US" sz="4800" b="1" dirty="0">
                <a:solidFill>
                  <a:schemeClr val="tx1"/>
                </a:solidFill>
              </a:rPr>
              <a:t>Smart Tokens</a:t>
            </a:r>
          </a:p>
        </p:txBody>
      </p:sp>
      <p:sp>
        <p:nvSpPr>
          <p:cNvPr id="237571" name="Rectangle 3"/>
          <p:cNvSpPr>
            <a:spLocks noGrp="1" noChangeArrowheads="1"/>
          </p:cNvSpPr>
          <p:nvPr>
            <p:ph idx="1"/>
          </p:nvPr>
        </p:nvSpPr>
        <p:spPr>
          <a:xfrm>
            <a:off x="457200" y="1700808"/>
            <a:ext cx="8382000" cy="4606925"/>
          </a:xfrm>
        </p:spPr>
        <p:txBody>
          <a:bodyPr>
            <a:normAutofit lnSpcReduction="10000"/>
          </a:bodyPr>
          <a:lstStyle/>
          <a:p>
            <a:pPr fontAlgn="auto">
              <a:lnSpc>
                <a:spcPct val="110000"/>
              </a:lnSpc>
              <a:spcAft>
                <a:spcPts val="0"/>
              </a:spcAft>
              <a:buSzPct val="140000"/>
              <a:defRPr/>
            </a:pPr>
            <a:r>
              <a:rPr lang="en-US" dirty="0">
                <a:effectLst>
                  <a:outerShdw blurRad="38100" dist="38100" dir="2700000" algn="tl">
                    <a:srgbClr val="0064E2"/>
                  </a:outerShdw>
                </a:effectLst>
              </a:rPr>
              <a:t>Physical characteristics:</a:t>
            </a:r>
          </a:p>
          <a:p>
            <a:pPr lvl="2" fontAlgn="auto">
              <a:spcAft>
                <a:spcPts val="0"/>
              </a:spcAft>
              <a:buSzPct val="110000"/>
              <a:buFont typeface="Courier New"/>
              <a:buChar char="o"/>
              <a:defRPr/>
            </a:pPr>
            <a:r>
              <a:rPr lang="en-US" sz="1800" dirty="0"/>
              <a:t>Include an embedded microprocessor</a:t>
            </a:r>
          </a:p>
          <a:p>
            <a:pPr lvl="2">
              <a:buSzPct val="110000"/>
              <a:buFont typeface="Courier New"/>
              <a:buChar char="o"/>
              <a:defRPr/>
            </a:pPr>
            <a:r>
              <a:rPr lang="en-US" sz="1800" dirty="0"/>
              <a:t>A smart token that looks like a bank card</a:t>
            </a:r>
          </a:p>
          <a:p>
            <a:pPr lvl="2">
              <a:buSzPct val="110000"/>
              <a:buFont typeface="Courier New"/>
              <a:buChar char="o"/>
              <a:defRPr/>
            </a:pPr>
            <a:r>
              <a:rPr lang="en-US" sz="1800" dirty="0"/>
              <a:t>Can look like calculators, keys, small portable objects</a:t>
            </a:r>
          </a:p>
          <a:p>
            <a:pPr marL="342900" lvl="2" indent="-342900">
              <a:lnSpc>
                <a:spcPct val="110000"/>
              </a:lnSpc>
              <a:buSzPct val="140000"/>
              <a:defRPr/>
            </a:pPr>
            <a:r>
              <a:rPr lang="en-US" sz="2400" dirty="0">
                <a:effectLst>
                  <a:outerShdw blurRad="38100" dist="38100" dir="2700000" algn="tl">
                    <a:srgbClr val="0064E2"/>
                  </a:outerShdw>
                </a:effectLst>
              </a:rPr>
              <a:t>Interface:</a:t>
            </a:r>
          </a:p>
          <a:p>
            <a:pPr lvl="2">
              <a:buSzPct val="110000"/>
              <a:buFont typeface="Courier New"/>
              <a:buChar char="o"/>
              <a:defRPr/>
            </a:pPr>
            <a:r>
              <a:rPr lang="en-US" sz="1800" dirty="0"/>
              <a:t>Manual interfaces include a keypad and display for interaction</a:t>
            </a:r>
          </a:p>
          <a:p>
            <a:pPr lvl="2">
              <a:buSzPct val="110000"/>
              <a:buFont typeface="Courier New"/>
              <a:buChar char="o"/>
              <a:defRPr/>
            </a:pPr>
            <a:r>
              <a:rPr lang="en-US" sz="1800" dirty="0"/>
              <a:t>Electronic interfaces communicate with a compatible reader/writer</a:t>
            </a:r>
          </a:p>
          <a:p>
            <a:pPr marL="342900" lvl="2" indent="-342900" fontAlgn="auto">
              <a:lnSpc>
                <a:spcPct val="110000"/>
              </a:lnSpc>
              <a:spcAft>
                <a:spcPts val="0"/>
              </a:spcAft>
              <a:buSzPct val="140000"/>
              <a:defRPr/>
            </a:pPr>
            <a:r>
              <a:rPr lang="en-US" sz="2400" dirty="0">
                <a:effectLst>
                  <a:outerShdw blurRad="38100" dist="38100" dir="2700000" algn="tl">
                    <a:srgbClr val="0064E2"/>
                  </a:outerShdw>
                </a:effectLst>
              </a:rPr>
              <a:t>Authentication protocol:</a:t>
            </a:r>
          </a:p>
          <a:p>
            <a:pPr lvl="2" eaLnBrk="1" fontAlgn="auto" hangingPunct="1">
              <a:spcAft>
                <a:spcPts val="0"/>
              </a:spcAft>
              <a:buSzPct val="110000"/>
              <a:buFont typeface="Courier New"/>
              <a:buChar char="o"/>
              <a:defRPr/>
            </a:pPr>
            <a:r>
              <a:rPr lang="en-US" sz="1800" dirty="0"/>
              <a:t>Classified into three categories:  </a:t>
            </a:r>
          </a:p>
          <a:p>
            <a:pPr lvl="3">
              <a:buSzPct val="110000"/>
              <a:buFont typeface="Arial"/>
              <a:buChar char="•"/>
              <a:defRPr/>
            </a:pPr>
            <a:r>
              <a:rPr lang="en-US" sz="1800" dirty="0"/>
              <a:t>Static</a:t>
            </a:r>
          </a:p>
          <a:p>
            <a:pPr lvl="3">
              <a:buSzPct val="110000"/>
              <a:buFont typeface="Arial"/>
              <a:buChar char="•"/>
              <a:defRPr/>
            </a:pPr>
            <a:r>
              <a:rPr lang="en-US" sz="1800" dirty="0"/>
              <a:t>Dynamic password generator</a:t>
            </a:r>
          </a:p>
          <a:p>
            <a:pPr lvl="3">
              <a:buSzPct val="110000"/>
              <a:buFont typeface="Arial"/>
              <a:buChar char="•"/>
              <a:defRPr/>
            </a:pPr>
            <a:r>
              <a:rPr lang="en-US" sz="1800" dirty="0"/>
              <a:t>Challenge-response </a:t>
            </a:r>
          </a:p>
          <a:p>
            <a:pPr lvl="2" eaLnBrk="1" fontAlgn="auto" hangingPunct="1">
              <a:spcAft>
                <a:spcPts val="0"/>
              </a:spcAft>
              <a:buClr>
                <a:schemeClr val="accent2"/>
              </a:buClr>
              <a:buFont typeface="Wingdings" pitchFamily="2" charset="2"/>
              <a:buChar char=""/>
              <a:defRPr/>
            </a:pPr>
            <a:endParaRPr lang="en-US" sz="2400" dirty="0">
              <a:ea typeface="+mn-ea"/>
            </a:endParaRPr>
          </a:p>
        </p:txBody>
      </p:sp>
      <p:pic>
        <p:nvPicPr>
          <p:cNvPr id="4" name="Picture 3"/>
          <p:cNvPicPr>
            <a:picLocks noChangeAspect="1"/>
          </p:cNvPicPr>
          <p:nvPr/>
        </p:nvPicPr>
        <p:blipFill>
          <a:blip r:embed="rId3"/>
          <a:stretch>
            <a:fillRect/>
          </a:stretch>
        </p:blipFill>
        <p:spPr>
          <a:xfrm>
            <a:off x="7315200" y="1700808"/>
            <a:ext cx="1590675" cy="1666875"/>
          </a:xfrm>
          <a:prstGeom prst="rect">
            <a:avLst/>
          </a:prstGeom>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63</a:t>
            </a:fld>
            <a:endParaRPr lang="en-US" dirty="0"/>
          </a:p>
        </p:txBody>
      </p:sp>
    </p:spTree>
    <p:extLst>
      <p:ext uri="{BB962C8B-B14F-4D97-AF65-F5344CB8AC3E}">
        <p14:creationId xmlns:p14="http://schemas.microsoft.com/office/powerpoint/2010/main" val="34137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 calcmode="lin" valueType="num">
                                      <p:cBhvr>
                                        <p:cTn id="7" dur="500" decel="50000" fill="hold">
                                          <p:stCondLst>
                                            <p:cond delay="0"/>
                                          </p:stCondLst>
                                        </p:cTn>
                                        <p:tgtEl>
                                          <p:spTgt spid="237571">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7571">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7571">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7571">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7571">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7571">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7571">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7571">
                                            <p:txEl>
                                              <p:pRg st="0" end="0"/>
                                            </p:txEl>
                                          </p:spTgt>
                                        </p:tgtEl>
                                      </p:cBhvr>
                                    </p:animEffect>
                                  </p:childTnLst>
                                </p:cTn>
                              </p:par>
                            </p:childTnLst>
                          </p:cTn>
                        </p:par>
                        <p:par>
                          <p:cTn id="15" fill="hold">
                            <p:stCondLst>
                              <p:cond delay="1000"/>
                            </p:stCondLst>
                            <p:childTnLst>
                              <p:par>
                                <p:cTn id="16" presetID="1" presetClass="entr" presetSubtype="0" fill="hold" grpId="1" nodeType="afterEffect">
                                  <p:stCondLst>
                                    <p:cond delay="0"/>
                                  </p:stCondLst>
                                  <p:childTnLst>
                                    <p:set>
                                      <p:cBhvr>
                                        <p:cTn id="17" dur="1" fill="hold">
                                          <p:stCondLst>
                                            <p:cond delay="0"/>
                                          </p:stCondLst>
                                        </p:cTn>
                                        <p:tgtEl>
                                          <p:spTgt spid="237571">
                                            <p:txEl>
                                              <p:pRg st="1" end="1"/>
                                            </p:txEl>
                                          </p:spTgt>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37571">
                                            <p:txEl>
                                              <p:pRg st="2" end="2"/>
                                            </p:txEl>
                                          </p:spTgt>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237571">
                                            <p:txEl>
                                              <p:pRg st="3" end="3"/>
                                            </p:txEl>
                                          </p:spTgt>
                                        </p:tgtEl>
                                        <p:attrNameLst>
                                          <p:attrName>style.visibility</p:attrName>
                                        </p:attrNameLst>
                                      </p:cBhvr>
                                      <p:to>
                                        <p:strVal val="visible"/>
                                      </p:to>
                                    </p:set>
                                  </p:childTnLst>
                                </p:cTn>
                              </p:par>
                              <p:par>
                                <p:cTn id="22" presetID="25" presetClass="entr" presetSubtype="0" fill="hold" grpId="0" nodeType="withEffect">
                                  <p:stCondLst>
                                    <p:cond delay="750"/>
                                  </p:stCondLst>
                                  <p:childTnLst>
                                    <p:set>
                                      <p:cBhvr>
                                        <p:cTn id="23" dur="1" fill="hold">
                                          <p:stCondLst>
                                            <p:cond delay="0"/>
                                          </p:stCondLst>
                                        </p:cTn>
                                        <p:tgtEl>
                                          <p:spTgt spid="237571">
                                            <p:txEl>
                                              <p:pRg st="4" end="4"/>
                                            </p:txEl>
                                          </p:spTgt>
                                        </p:tgtEl>
                                        <p:attrNameLst>
                                          <p:attrName>style.visibility</p:attrName>
                                        </p:attrNameLst>
                                      </p:cBhvr>
                                      <p:to>
                                        <p:strVal val="visible"/>
                                      </p:to>
                                    </p:set>
                                    <p:anim calcmode="lin" valueType="num">
                                      <p:cBhvr>
                                        <p:cTn id="24" dur="500" decel="50000" fill="hold">
                                          <p:stCondLst>
                                            <p:cond delay="0"/>
                                          </p:stCondLst>
                                        </p:cTn>
                                        <p:tgtEl>
                                          <p:spTgt spid="237571">
                                            <p:txEl>
                                              <p:pRg st="4" end="4"/>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37571">
                                            <p:txEl>
                                              <p:pRg st="4" end="4"/>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37571">
                                            <p:txEl>
                                              <p:pRg st="4" end="4"/>
                                            </p:txEl>
                                          </p:spTgt>
                                        </p:tgtEl>
                                        <p:attrNameLst>
                                          <p:attrName>ppt_w</p:attrName>
                                        </p:attrNameLst>
                                      </p:cBhvr>
                                      <p:tavLst>
                                        <p:tav tm="0">
                                          <p:val>
                                            <p:strVal val="#ppt_w*.05"/>
                                          </p:val>
                                        </p:tav>
                                        <p:tav tm="100000">
                                          <p:val>
                                            <p:strVal val="#ppt_w"/>
                                          </p:val>
                                        </p:tav>
                                      </p:tavLst>
                                    </p:anim>
                                    <p:anim calcmode="lin" valueType="num">
                                      <p:cBhvr>
                                        <p:cTn id="27" dur="1000" fill="hold"/>
                                        <p:tgtEl>
                                          <p:spTgt spid="237571">
                                            <p:txEl>
                                              <p:pRg st="4" end="4"/>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37571">
                                            <p:txEl>
                                              <p:pRg st="4" end="4"/>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37571">
                                            <p:txEl>
                                              <p:pRg st="4" end="4"/>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37571">
                                            <p:txEl>
                                              <p:pRg st="4" end="4"/>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37571">
                                            <p:txEl>
                                              <p:pRg st="4" end="4"/>
                                            </p:txEl>
                                          </p:spTgt>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237571">
                                            <p:txEl>
                                              <p:pRg st="5" end="5"/>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37571">
                                            <p:txEl>
                                              <p:pRg st="6" end="6"/>
                                            </p:txEl>
                                          </p:spTgt>
                                        </p:tgtEl>
                                        <p:attrNameLst>
                                          <p:attrName>style.visibility</p:attrName>
                                        </p:attrNameLst>
                                      </p:cBhvr>
                                      <p:to>
                                        <p:strVal val="visible"/>
                                      </p:to>
                                    </p:set>
                                  </p:childTnLst>
                                </p:cTn>
                              </p:par>
                              <p:par>
                                <p:cTn id="36" presetID="25" presetClass="entr" presetSubtype="0" fill="hold" grpId="0" nodeType="withEffect">
                                  <p:stCondLst>
                                    <p:cond delay="750"/>
                                  </p:stCondLst>
                                  <p:childTnLst>
                                    <p:set>
                                      <p:cBhvr>
                                        <p:cTn id="37" dur="1" fill="hold">
                                          <p:stCondLst>
                                            <p:cond delay="0"/>
                                          </p:stCondLst>
                                        </p:cTn>
                                        <p:tgtEl>
                                          <p:spTgt spid="237571">
                                            <p:txEl>
                                              <p:pRg st="7" end="7"/>
                                            </p:txEl>
                                          </p:spTgt>
                                        </p:tgtEl>
                                        <p:attrNameLst>
                                          <p:attrName>style.visibility</p:attrName>
                                        </p:attrNameLst>
                                      </p:cBhvr>
                                      <p:to>
                                        <p:strVal val="visible"/>
                                      </p:to>
                                    </p:set>
                                    <p:anim calcmode="lin" valueType="num">
                                      <p:cBhvr>
                                        <p:cTn id="38" dur="500" decel="50000" fill="hold">
                                          <p:stCondLst>
                                            <p:cond delay="0"/>
                                          </p:stCondLst>
                                        </p:cTn>
                                        <p:tgtEl>
                                          <p:spTgt spid="237571">
                                            <p:txEl>
                                              <p:pRg st="7" end="7"/>
                                            </p:txEl>
                                          </p:spTgt>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237571">
                                            <p:txEl>
                                              <p:pRg st="7" end="7"/>
                                            </p:txEl>
                                          </p:spTgt>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237571">
                                            <p:txEl>
                                              <p:pRg st="7" end="7"/>
                                            </p:txEl>
                                          </p:spTgt>
                                        </p:tgtEl>
                                        <p:attrNameLst>
                                          <p:attrName>ppt_w</p:attrName>
                                        </p:attrNameLst>
                                      </p:cBhvr>
                                      <p:tavLst>
                                        <p:tav tm="0">
                                          <p:val>
                                            <p:strVal val="#ppt_w*.05"/>
                                          </p:val>
                                        </p:tav>
                                        <p:tav tm="100000">
                                          <p:val>
                                            <p:strVal val="#ppt_w"/>
                                          </p:val>
                                        </p:tav>
                                      </p:tavLst>
                                    </p:anim>
                                    <p:anim calcmode="lin" valueType="num">
                                      <p:cBhvr>
                                        <p:cTn id="41" dur="1000" fill="hold"/>
                                        <p:tgtEl>
                                          <p:spTgt spid="237571">
                                            <p:txEl>
                                              <p:pRg st="7" end="7"/>
                                            </p:txEl>
                                          </p:spTgt>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237571">
                                            <p:txEl>
                                              <p:pRg st="7" end="7"/>
                                            </p:txEl>
                                          </p:spTgt>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237571">
                                            <p:txEl>
                                              <p:pRg st="7" end="7"/>
                                            </p:txEl>
                                          </p:spTgt>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237571">
                                            <p:txEl>
                                              <p:pRg st="7" end="7"/>
                                            </p:txEl>
                                          </p:spTgt>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237571">
                                            <p:txEl>
                                              <p:pRg st="7" end="7"/>
                                            </p:txEl>
                                          </p:spTgt>
                                        </p:tgtEl>
                                      </p:cBhvr>
                                    </p:animEffect>
                                  </p:childTnLst>
                                </p:cTn>
                              </p:par>
                              <p:par>
                                <p:cTn id="46" presetID="1" presetClass="entr" presetSubtype="0" fill="hold" grpId="1" nodeType="withEffect">
                                  <p:stCondLst>
                                    <p:cond delay="0"/>
                                  </p:stCondLst>
                                  <p:childTnLst>
                                    <p:set>
                                      <p:cBhvr>
                                        <p:cTn id="47" dur="1" fill="hold">
                                          <p:stCondLst>
                                            <p:cond delay="0"/>
                                          </p:stCondLst>
                                        </p:cTn>
                                        <p:tgtEl>
                                          <p:spTgt spid="237571">
                                            <p:txEl>
                                              <p:pRg st="8" end="8"/>
                                            </p:txEl>
                                          </p:spTgt>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237571">
                                            <p:txEl>
                                              <p:pRg st="9" end="9"/>
                                            </p:txEl>
                                          </p:spTgt>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237571">
                                            <p:txEl>
                                              <p:pRg st="10" end="10"/>
                                            </p:txEl>
                                          </p:spTgt>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2375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p:bldP spid="237571" grpI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6632"/>
            <a:ext cx="9144000" cy="1139825"/>
          </a:xfrm>
        </p:spPr>
        <p:txBody>
          <a:bodyPr>
            <a:normAutofit/>
          </a:bodyPr>
          <a:lstStyle/>
          <a:p>
            <a:pPr eaLnBrk="1" fontAlgn="auto" hangingPunct="1">
              <a:spcAft>
                <a:spcPts val="0"/>
              </a:spcAft>
              <a:defRPr/>
            </a:pPr>
            <a:r>
              <a:rPr lang="en-US" sz="4800" b="1" dirty="0">
                <a:solidFill>
                  <a:schemeClr val="tx1"/>
                </a:solidFill>
              </a:rPr>
              <a:t>Smart Cards</a:t>
            </a:r>
          </a:p>
        </p:txBody>
      </p:sp>
      <p:sp>
        <p:nvSpPr>
          <p:cNvPr id="237571" name="Rectangle 3"/>
          <p:cNvSpPr>
            <a:spLocks noGrp="1" noChangeArrowheads="1"/>
          </p:cNvSpPr>
          <p:nvPr>
            <p:ph idx="1"/>
          </p:nvPr>
        </p:nvSpPr>
        <p:spPr>
          <a:xfrm>
            <a:off x="457200" y="1340768"/>
            <a:ext cx="8382000" cy="4883125"/>
          </a:xfrm>
        </p:spPr>
        <p:txBody>
          <a:bodyPr>
            <a:normAutofit lnSpcReduction="10000"/>
          </a:bodyPr>
          <a:lstStyle/>
          <a:p>
            <a:pPr fontAlgn="auto">
              <a:lnSpc>
                <a:spcPct val="110000"/>
              </a:lnSpc>
              <a:spcAft>
                <a:spcPts val="0"/>
              </a:spcAft>
              <a:buSzPct val="140000"/>
              <a:defRPr/>
            </a:pPr>
            <a:r>
              <a:rPr lang="en-US" sz="2200" dirty="0">
                <a:effectLst>
                  <a:outerShdw blurRad="38100" dist="38100" dir="2700000" algn="tl">
                    <a:srgbClr val="0064E2"/>
                  </a:outerShdw>
                </a:effectLst>
              </a:rPr>
              <a:t>Most important category of smart token</a:t>
            </a:r>
          </a:p>
          <a:p>
            <a:pPr lvl="2" fontAlgn="auto">
              <a:spcAft>
                <a:spcPts val="0"/>
              </a:spcAft>
              <a:buSzPct val="110000"/>
              <a:buFont typeface="Courier New"/>
              <a:buChar char="o"/>
              <a:defRPr/>
            </a:pPr>
            <a:r>
              <a:rPr lang="en-US" dirty="0"/>
              <a:t>Has the appearance of a credit card</a:t>
            </a:r>
          </a:p>
          <a:p>
            <a:pPr lvl="2">
              <a:buSzPct val="110000"/>
              <a:buFont typeface="Courier New"/>
              <a:buChar char="o"/>
              <a:defRPr/>
            </a:pPr>
            <a:r>
              <a:rPr lang="en-US" dirty="0"/>
              <a:t>Has an electronic interface</a:t>
            </a:r>
          </a:p>
          <a:p>
            <a:pPr lvl="2">
              <a:buSzPct val="110000"/>
              <a:buFont typeface="Courier New"/>
              <a:buChar char="o"/>
              <a:defRPr/>
            </a:pPr>
            <a:r>
              <a:rPr lang="en-US" dirty="0"/>
              <a:t>May use any of the smart token protocols</a:t>
            </a:r>
          </a:p>
          <a:p>
            <a:pPr marL="342900" lvl="2" indent="-342900">
              <a:lnSpc>
                <a:spcPct val="110000"/>
              </a:lnSpc>
              <a:buSzPct val="140000"/>
              <a:defRPr/>
            </a:pPr>
            <a:r>
              <a:rPr lang="en-US" sz="2200" dirty="0">
                <a:effectLst>
                  <a:outerShdw blurRad="38100" dist="38100" dir="2700000" algn="tl">
                    <a:srgbClr val="0064E2"/>
                  </a:outerShdw>
                </a:effectLst>
              </a:rPr>
              <a:t>Contain:</a:t>
            </a:r>
          </a:p>
          <a:p>
            <a:pPr lvl="2">
              <a:buSzPct val="110000"/>
              <a:buFont typeface="Courier New"/>
              <a:buChar char="o"/>
              <a:defRPr/>
            </a:pPr>
            <a:r>
              <a:rPr lang="en-US" dirty="0"/>
              <a:t>An entire microprocessor</a:t>
            </a:r>
          </a:p>
          <a:p>
            <a:pPr lvl="3">
              <a:buSzPct val="110000"/>
              <a:buFont typeface="Arial"/>
              <a:buChar char="•"/>
              <a:defRPr/>
            </a:pPr>
            <a:r>
              <a:rPr lang="en-US" dirty="0"/>
              <a:t>Processor</a:t>
            </a:r>
          </a:p>
          <a:p>
            <a:pPr lvl="3">
              <a:buSzPct val="110000"/>
              <a:buFont typeface="Arial"/>
              <a:buChar char="•"/>
              <a:defRPr/>
            </a:pPr>
            <a:r>
              <a:rPr lang="en-US" dirty="0"/>
              <a:t>Memory </a:t>
            </a:r>
          </a:p>
          <a:p>
            <a:pPr lvl="3">
              <a:buSzPct val="110000"/>
              <a:buFont typeface="Arial"/>
              <a:buChar char="•"/>
              <a:defRPr/>
            </a:pPr>
            <a:r>
              <a:rPr lang="en-US" dirty="0"/>
              <a:t>I/O ports</a:t>
            </a:r>
          </a:p>
          <a:p>
            <a:pPr marL="342900" lvl="2" indent="-342900" fontAlgn="auto">
              <a:lnSpc>
                <a:spcPct val="110000"/>
              </a:lnSpc>
              <a:spcAft>
                <a:spcPts val="0"/>
              </a:spcAft>
              <a:buSzPct val="140000"/>
              <a:defRPr/>
            </a:pPr>
            <a:r>
              <a:rPr lang="en-US" sz="2200" dirty="0">
                <a:effectLst>
                  <a:outerShdw blurRad="38100" dist="38100" dir="2700000" algn="tl">
                    <a:srgbClr val="0064E2"/>
                  </a:outerShdw>
                </a:effectLst>
              </a:rPr>
              <a:t>Typically include three types of memory:</a:t>
            </a:r>
          </a:p>
          <a:p>
            <a:pPr lvl="2" eaLnBrk="1" fontAlgn="auto" hangingPunct="1">
              <a:spcAft>
                <a:spcPts val="0"/>
              </a:spcAft>
              <a:buSzPct val="110000"/>
              <a:buFont typeface="Courier New"/>
              <a:buChar char="o"/>
              <a:defRPr/>
            </a:pPr>
            <a:r>
              <a:rPr lang="en-US" dirty="0"/>
              <a:t>Read-only memory (ROM)</a:t>
            </a:r>
          </a:p>
          <a:p>
            <a:pPr lvl="3">
              <a:buSzPct val="110000"/>
              <a:buFont typeface="Arial"/>
              <a:buChar char="•"/>
              <a:defRPr/>
            </a:pPr>
            <a:r>
              <a:rPr lang="en-US" dirty="0"/>
              <a:t>Stores data that does not change during the card’s life</a:t>
            </a:r>
          </a:p>
          <a:p>
            <a:pPr lvl="2">
              <a:buSzPct val="110000"/>
              <a:buFont typeface="Courier New"/>
              <a:buChar char="o"/>
              <a:defRPr/>
            </a:pPr>
            <a:r>
              <a:rPr lang="en-US" dirty="0"/>
              <a:t>Electrically erasable programmable ROM (EEPROM)</a:t>
            </a:r>
          </a:p>
          <a:p>
            <a:pPr lvl="3">
              <a:buSzPct val="110000"/>
              <a:buFont typeface="Arial"/>
              <a:buChar char="•"/>
              <a:defRPr/>
            </a:pPr>
            <a:r>
              <a:rPr lang="en-US" dirty="0"/>
              <a:t>Holds application data and programs</a:t>
            </a:r>
          </a:p>
          <a:p>
            <a:pPr lvl="2">
              <a:buSzPct val="110000"/>
              <a:buFont typeface="Courier New"/>
              <a:buChar char="o"/>
              <a:defRPr/>
            </a:pPr>
            <a:r>
              <a:rPr lang="en-US" dirty="0"/>
              <a:t>Random access memory (RAM)</a:t>
            </a:r>
          </a:p>
          <a:p>
            <a:pPr lvl="3">
              <a:buSzPct val="110000"/>
              <a:buFont typeface="Arial"/>
              <a:buChar char="•"/>
              <a:defRPr/>
            </a:pPr>
            <a:r>
              <a:rPr lang="en-US" dirty="0"/>
              <a:t>Holds temporary data generated when applications are executed</a:t>
            </a:r>
          </a:p>
        </p:txBody>
      </p:sp>
      <p:pic>
        <p:nvPicPr>
          <p:cNvPr id="4" name="Picture 3"/>
          <p:cNvPicPr>
            <a:picLocks noChangeAspect="1"/>
          </p:cNvPicPr>
          <p:nvPr/>
        </p:nvPicPr>
        <p:blipFill>
          <a:blip r:embed="rId3"/>
          <a:stretch>
            <a:fillRect/>
          </a:stretch>
        </p:blipFill>
        <p:spPr>
          <a:xfrm>
            <a:off x="6732240" y="2348880"/>
            <a:ext cx="1590675" cy="1666875"/>
          </a:xfrm>
          <a:prstGeom prst="rect">
            <a:avLst/>
          </a:prstGeom>
        </p:spPr>
      </p:pic>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64</a:t>
            </a:fld>
            <a:endParaRPr lang="en-US" dirty="0"/>
          </a:p>
        </p:txBody>
      </p:sp>
    </p:spTree>
    <p:extLst>
      <p:ext uri="{BB962C8B-B14F-4D97-AF65-F5344CB8AC3E}">
        <p14:creationId xmlns:p14="http://schemas.microsoft.com/office/powerpoint/2010/main" val="3584332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10947" t="16910" r="17062" b="6242"/>
          <a:stretch/>
        </p:blipFill>
        <p:spPr>
          <a:xfrm>
            <a:off x="1835696" y="-8282"/>
            <a:ext cx="4970403" cy="6866282"/>
          </a:xfrm>
          <a:prstGeom prst="rect">
            <a:avLst/>
          </a:prstGeom>
          <a:noFill/>
        </p:spPr>
      </p:pic>
      <p:sp>
        <p:nvSpPr>
          <p:cNvPr id="2" name="Footer Placeholder 1"/>
          <p:cNvSpPr>
            <a:spLocks noGrp="1"/>
          </p:cNvSpPr>
          <p:nvPr>
            <p:ph type="ftr" sz="quarter" idx="11"/>
          </p:nvPr>
        </p:nvSpPr>
        <p:spPr>
          <a:xfrm>
            <a:off x="98517" y="6356350"/>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65</a:t>
            </a:fld>
            <a:endParaRPr lang="en-US" dirty="0"/>
          </a:p>
        </p:txBody>
      </p:sp>
    </p:spTree>
    <p:extLst>
      <p:ext uri="{BB962C8B-B14F-4D97-AF65-F5344CB8AC3E}">
        <p14:creationId xmlns:p14="http://schemas.microsoft.com/office/powerpoint/2010/main" val="260273720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t>Electronic Identity Cards (</a:t>
            </a:r>
            <a:r>
              <a:rPr lang="en-US" sz="4800" b="1" dirty="0" err="1"/>
              <a:t>eID</a:t>
            </a:r>
            <a:r>
              <a:rPr lang="en-US" sz="4800" b="1" dirty="0"/>
              <a:t>)</a:t>
            </a:r>
          </a:p>
        </p:txBody>
      </p:sp>
      <p:graphicFrame>
        <p:nvGraphicFramePr>
          <p:cNvPr id="23" name="Content Placeholder 22"/>
          <p:cNvGraphicFramePr>
            <a:graphicFrameLocks noGrp="1"/>
          </p:cNvGraphicFramePr>
          <p:nvPr>
            <p:ph idx="1"/>
            <p:extLst/>
          </p:nvPr>
        </p:nvGraphicFramePr>
        <p:xfrm>
          <a:off x="539552" y="1770988"/>
          <a:ext cx="82296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p:cNvPicPr>
            <a:picLocks noChangeAspect="1"/>
          </p:cNvPicPr>
          <p:nvPr/>
        </p:nvPicPr>
        <p:blipFill>
          <a:blip r:embed="rId8"/>
          <a:stretch>
            <a:fillRect/>
          </a:stretch>
        </p:blipFill>
        <p:spPr>
          <a:xfrm>
            <a:off x="7164288" y="5301208"/>
            <a:ext cx="1608212" cy="1395486"/>
          </a:xfrm>
          <a:prstGeom prst="rect">
            <a:avLst/>
          </a:prstGeom>
          <a:ln>
            <a:noFill/>
          </a:ln>
          <a:effectLst>
            <a:softEdge rad="112500"/>
          </a:effectLst>
        </p:spPr>
      </p:pic>
      <p:sp>
        <p:nvSpPr>
          <p:cNvPr id="4" name="Slide Number Placeholder 3"/>
          <p:cNvSpPr>
            <a:spLocks noGrp="1"/>
          </p:cNvSpPr>
          <p:nvPr>
            <p:ph type="sldNum" sz="quarter" idx="12"/>
          </p:nvPr>
        </p:nvSpPr>
        <p:spPr/>
        <p:txBody>
          <a:bodyPr/>
          <a:lstStyle/>
          <a:p>
            <a:fld id="{5F36C9FC-DA22-1F47-8722-58727A1D436E}" type="slidenum">
              <a:rPr lang="en-US" smtClean="0"/>
              <a:pPr/>
              <a:t>66</a:t>
            </a:fld>
            <a:endParaRPr lang="en-US" dirty="0"/>
          </a:p>
        </p:txBody>
      </p:sp>
    </p:spTree>
    <p:extLst>
      <p:ext uri="{BB962C8B-B14F-4D97-AF65-F5344CB8AC3E}">
        <p14:creationId xmlns:p14="http://schemas.microsoft.com/office/powerpoint/2010/main" val="986266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232" y="116632"/>
            <a:ext cx="2962672" cy="4608512"/>
          </a:xfrm>
        </p:spPr>
        <p:txBody>
          <a:bodyPr/>
          <a:lstStyle/>
          <a:p>
            <a:pPr>
              <a:lnSpc>
                <a:spcPts val="3900"/>
              </a:lnSpc>
              <a:spcBef>
                <a:spcPts val="1800"/>
              </a:spcBef>
            </a:pPr>
            <a:r>
              <a:rPr lang="en-US" sz="3200" dirty="0">
                <a:effectLst/>
              </a:rPr>
              <a:t>Table 3.3</a:t>
            </a:r>
            <a:r>
              <a:rPr lang="en-US" sz="2800" dirty="0">
                <a:effectLst/>
              </a:rPr>
              <a:t>   </a:t>
            </a:r>
            <a:br>
              <a:rPr lang="en-US" sz="2800" dirty="0">
                <a:effectLst/>
              </a:rPr>
            </a:br>
            <a:br>
              <a:rPr lang="en-US" sz="2800" dirty="0">
                <a:effectLst/>
              </a:rPr>
            </a:br>
            <a:r>
              <a:rPr lang="en-US" sz="2800" dirty="0">
                <a:effectLst/>
              </a:rPr>
              <a:t>Electronic Functions</a:t>
            </a:r>
            <a:br>
              <a:rPr lang="en-US" sz="2800" dirty="0">
                <a:effectLst/>
              </a:rPr>
            </a:br>
            <a:r>
              <a:rPr lang="en-US" sz="2800" dirty="0">
                <a:effectLst/>
              </a:rPr>
              <a:t> and Data </a:t>
            </a:r>
            <a:br>
              <a:rPr lang="en-US" sz="2800" dirty="0">
                <a:effectLst/>
              </a:rPr>
            </a:br>
            <a:r>
              <a:rPr lang="en-US" sz="2800" dirty="0">
                <a:effectLst/>
              </a:rPr>
              <a:t>for </a:t>
            </a:r>
            <a:br>
              <a:rPr lang="en-US" sz="2800" dirty="0">
                <a:effectLst/>
              </a:rPr>
            </a:br>
            <a:r>
              <a:rPr lang="en-US" sz="2800" dirty="0" err="1">
                <a:effectLst/>
              </a:rPr>
              <a:t>eID</a:t>
            </a:r>
            <a:r>
              <a:rPr lang="en-US" sz="2800" dirty="0">
                <a:effectLst/>
              </a:rPr>
              <a:t> Cards </a:t>
            </a:r>
            <a:endParaRPr lang="en-US" sz="2800" dirty="0"/>
          </a:p>
        </p:txBody>
      </p:sp>
      <p:graphicFrame>
        <p:nvGraphicFramePr>
          <p:cNvPr id="6" name="Object 5"/>
          <p:cNvGraphicFramePr>
            <a:graphicFrameLocks noChangeAspect="1"/>
          </p:cNvGraphicFramePr>
          <p:nvPr>
            <p:extLst/>
          </p:nvPr>
        </p:nvGraphicFramePr>
        <p:xfrm>
          <a:off x="107504" y="188639"/>
          <a:ext cx="6912768" cy="5657213"/>
        </p:xfrm>
        <a:graphic>
          <a:graphicData uri="http://schemas.openxmlformats.org/presentationml/2006/ole">
            <mc:AlternateContent xmlns:mc="http://schemas.openxmlformats.org/markup-compatibility/2006">
              <mc:Choice xmlns:v="urn:schemas-microsoft-com:vml" Requires="v">
                <p:oleObj spid="_x0000_s2051" name="Document" r:id="rId4" imgW="6083300" imgH="4978400" progId="Word.Document.12">
                  <p:embed/>
                </p:oleObj>
              </mc:Choice>
              <mc:Fallback>
                <p:oleObj name="Document" r:id="rId4" imgW="6083300" imgH="4978400" progId="Word.Document.12">
                  <p:embed/>
                  <p:pic>
                    <p:nvPicPr>
                      <p:cNvPr id="6" name="Object 5"/>
                      <p:cNvPicPr/>
                      <p:nvPr/>
                    </p:nvPicPr>
                    <p:blipFill>
                      <a:blip r:embed="rId5"/>
                      <a:stretch>
                        <a:fillRect/>
                      </a:stretch>
                    </p:blipFill>
                    <p:spPr>
                      <a:xfrm>
                        <a:off x="107504" y="188639"/>
                        <a:ext cx="6912768" cy="5657213"/>
                      </a:xfrm>
                      <a:prstGeom prst="rect">
                        <a:avLst/>
                      </a:prstGeom>
                    </p:spPr>
                  </p:pic>
                </p:oleObj>
              </mc:Fallback>
            </mc:AlternateContent>
          </a:graphicData>
        </a:graphic>
      </p:graphicFrame>
      <p:sp>
        <p:nvSpPr>
          <p:cNvPr id="8" name="Rectangle 7"/>
          <p:cNvSpPr/>
          <p:nvPr/>
        </p:nvSpPr>
        <p:spPr>
          <a:xfrm>
            <a:off x="179512" y="5949280"/>
            <a:ext cx="5400600" cy="830997"/>
          </a:xfrm>
          <a:prstGeom prst="rect">
            <a:avLst/>
          </a:prstGeom>
        </p:spPr>
        <p:txBody>
          <a:bodyPr wrap="square">
            <a:spAutoFit/>
          </a:bodyPr>
          <a:lstStyle/>
          <a:p>
            <a:r>
              <a:rPr lang="en-US" sz="1200" dirty="0"/>
              <a:t>CAN = card access number</a:t>
            </a:r>
          </a:p>
          <a:p>
            <a:r>
              <a:rPr lang="en-US" sz="1200" dirty="0"/>
              <a:t>MRZ = machine readable zone</a:t>
            </a:r>
          </a:p>
          <a:p>
            <a:r>
              <a:rPr lang="en-US" sz="1200" dirty="0"/>
              <a:t>PACE = password authenticated connection establishment</a:t>
            </a:r>
          </a:p>
          <a:p>
            <a:r>
              <a:rPr lang="en-US" sz="1200" dirty="0"/>
              <a:t>PIN = personal identification number</a:t>
            </a:r>
          </a:p>
        </p:txBody>
      </p:sp>
      <p:sp useBgFill="1">
        <p:nvSpPr>
          <p:cNvPr id="9" name="TextBox 8"/>
          <p:cNvSpPr txBox="1"/>
          <p:nvPr/>
        </p:nvSpPr>
        <p:spPr>
          <a:xfrm>
            <a:off x="79376" y="5636091"/>
            <a:ext cx="7012903" cy="369332"/>
          </a:xfrm>
          <a:prstGeom prst="rect">
            <a:avLst/>
          </a:prstGeom>
        </p:spPr>
        <p:txBody>
          <a:bodyPr wrap="square" rtlCol="0">
            <a:spAutoFit/>
          </a:bodyPr>
          <a:lstStyle/>
          <a:p>
            <a:endParaRPr lang="en-US" dirty="0"/>
          </a:p>
        </p:txBody>
      </p:sp>
      <p:sp>
        <p:nvSpPr>
          <p:cNvPr id="4" name="Slide Number Placeholder 3"/>
          <p:cNvSpPr>
            <a:spLocks noGrp="1"/>
          </p:cNvSpPr>
          <p:nvPr>
            <p:ph type="sldNum" sz="quarter" idx="12"/>
          </p:nvPr>
        </p:nvSpPr>
        <p:spPr/>
        <p:txBody>
          <a:bodyPr/>
          <a:lstStyle/>
          <a:p>
            <a:fld id="{20BE093F-740F-2B40-9952-A828B8BE9ABC}" type="slidenum">
              <a:rPr lang="en-US" smtClean="0"/>
              <a:pPr/>
              <a:t>67</a:t>
            </a:fld>
            <a:endParaRPr lang="en-US" dirty="0"/>
          </a:p>
        </p:txBody>
      </p:sp>
    </p:spTree>
    <p:extLst>
      <p:ext uri="{BB962C8B-B14F-4D97-AF65-F5344CB8AC3E}">
        <p14:creationId xmlns:p14="http://schemas.microsoft.com/office/powerpoint/2010/main" val="797930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2431" b="13258"/>
          <a:stretch/>
        </p:blipFill>
        <p:spPr>
          <a:xfrm>
            <a:off x="899592" y="283506"/>
            <a:ext cx="7639034" cy="6357552"/>
          </a:xfrm>
          <a:prstGeom prst="rect">
            <a:avLst/>
          </a:prstGeom>
          <a:noFill/>
        </p:spPr>
      </p:pic>
      <p:sp>
        <p:nvSpPr>
          <p:cNvPr id="3" name="Footer Placeholder 2"/>
          <p:cNvSpPr>
            <a:spLocks noGrp="1"/>
          </p:cNvSpPr>
          <p:nvPr>
            <p:ph type="ftr" sz="quarter" idx="11"/>
          </p:nvPr>
        </p:nvSpPr>
        <p:spPr>
          <a:xfrm>
            <a:off x="0" y="6458495"/>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68</a:t>
            </a:fld>
            <a:endParaRPr lang="en-US" dirty="0"/>
          </a:p>
        </p:txBody>
      </p:sp>
    </p:spTree>
    <p:extLst>
      <p:ext uri="{BB962C8B-B14F-4D97-AF65-F5344CB8AC3E}">
        <p14:creationId xmlns:p14="http://schemas.microsoft.com/office/powerpoint/2010/main" val="3303815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2656"/>
            <a:ext cx="9144000" cy="1600200"/>
          </a:xfrm>
        </p:spPr>
        <p:txBody>
          <a:bodyPr/>
          <a:lstStyle/>
          <a:p>
            <a:r>
              <a:rPr lang="en-US" sz="4400" b="1" dirty="0"/>
              <a:t>Password Authenticated Connection Establishment (PACE)</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491272734"/>
              </p:ext>
            </p:extLst>
          </p:nvPr>
        </p:nvGraphicFramePr>
        <p:xfrm>
          <a:off x="395536" y="206084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p:txBody>
          <a:bodyPr/>
          <a:lstStyle/>
          <a:p>
            <a:fld id="{5F36C9FC-DA22-1F47-8722-58727A1D436E}" type="slidenum">
              <a:rPr lang="en-US" smtClean="0"/>
              <a:pPr/>
              <a:t>69</a:t>
            </a:fld>
            <a:endParaRPr lang="en-US" dirty="0"/>
          </a:p>
        </p:txBody>
      </p:sp>
    </p:spTree>
    <p:extLst>
      <p:ext uri="{BB962C8B-B14F-4D97-AF65-F5344CB8AC3E}">
        <p14:creationId xmlns:p14="http://schemas.microsoft.com/office/powerpoint/2010/main" val="35914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Vertical Title 21"/>
          <p:cNvSpPr>
            <a:spLocks noGrp="1"/>
          </p:cNvSpPr>
          <p:nvPr>
            <p:ph type="title" orient="vert" idx="4294967295"/>
          </p:nvPr>
        </p:nvSpPr>
        <p:spPr>
          <a:xfrm>
            <a:off x="6832600" y="188640"/>
            <a:ext cx="2209800" cy="4098776"/>
          </a:xfrm>
        </p:spPr>
        <p:txBody>
          <a:bodyPr>
            <a:noAutofit/>
          </a:bodyPr>
          <a:lstStyle/>
          <a:p>
            <a:pPr>
              <a:lnSpc>
                <a:spcPct val="100000"/>
              </a:lnSpc>
              <a:spcBef>
                <a:spcPts val="0"/>
              </a:spcBef>
            </a:pPr>
            <a:r>
              <a:rPr lang="en-US" sz="3200" dirty="0">
                <a:effectLst/>
              </a:rPr>
              <a:t>Table 1.1</a:t>
            </a:r>
            <a:br>
              <a:rPr lang="en-US" sz="3200" dirty="0">
                <a:effectLst/>
              </a:rPr>
            </a:br>
            <a:r>
              <a:rPr lang="en-US" sz="3200" dirty="0">
                <a:effectLst/>
              </a:rPr>
              <a:t>   </a:t>
            </a:r>
            <a:br>
              <a:rPr lang="en-US" sz="3200" dirty="0">
                <a:effectLst/>
              </a:rPr>
            </a:br>
            <a:r>
              <a:rPr lang="en-US" sz="2800" dirty="0">
                <a:effectLst/>
              </a:rPr>
              <a:t>Computer Security</a:t>
            </a:r>
            <a:br>
              <a:rPr lang="en-US" sz="2800" dirty="0">
                <a:effectLst/>
              </a:rPr>
            </a:br>
            <a:r>
              <a:rPr lang="en-US" sz="2800" dirty="0">
                <a:effectLst/>
              </a:rPr>
              <a:t>Terminology</a:t>
            </a:r>
            <a:br>
              <a:rPr lang="en-US" sz="2800" dirty="0">
                <a:effectLst/>
              </a:rPr>
            </a:br>
            <a:r>
              <a:rPr lang="en-US" sz="2800" dirty="0">
                <a:effectLst/>
              </a:rPr>
              <a:t> </a:t>
            </a:r>
            <a:br>
              <a:rPr lang="en-US" sz="2800" dirty="0">
                <a:effectLst/>
              </a:rPr>
            </a:br>
            <a:r>
              <a:rPr lang="en-US" sz="2000" dirty="0">
                <a:effectLst/>
              </a:rPr>
              <a:t>(RFC 4949, </a:t>
            </a:r>
            <a:r>
              <a:rPr lang="en-US" sz="2000" i="1" dirty="0">
                <a:effectLst/>
              </a:rPr>
              <a:t>Internet Security Glossary</a:t>
            </a:r>
            <a:r>
              <a:rPr lang="en-US" sz="2000" dirty="0">
                <a:effectLst/>
              </a:rPr>
              <a:t>, May 2000)</a:t>
            </a:r>
          </a:p>
        </p:txBody>
      </p:sp>
      <p:pic>
        <p:nvPicPr>
          <p:cNvPr id="6" name="Picture 28"/>
          <p:cNvPicPr>
            <a:picLocks noChangeAspect="1" noChangeArrowheads="1"/>
          </p:cNvPicPr>
          <p:nvPr/>
        </p:nvPicPr>
        <p:blipFill>
          <a:blip r:embed="rId3"/>
          <a:srcRect/>
          <a:stretch>
            <a:fillRect/>
          </a:stretch>
        </p:blipFill>
        <p:spPr bwMode="auto">
          <a:xfrm>
            <a:off x="0" y="0"/>
            <a:ext cx="6832600" cy="6858000"/>
          </a:xfrm>
          <a:prstGeom prst="rect">
            <a:avLst/>
          </a:prstGeom>
          <a:noFill/>
          <a:ln w="9525">
            <a:miter lim="800000"/>
            <a:headEnd/>
            <a:tailEnd/>
          </a:ln>
        </p:spPr>
      </p:pic>
      <p:pic>
        <p:nvPicPr>
          <p:cNvPr id="5" name="Picture 4"/>
          <p:cNvPicPr>
            <a:picLocks noChangeAspect="1"/>
          </p:cNvPicPr>
          <p:nvPr/>
        </p:nvPicPr>
        <p:blipFill>
          <a:blip r:embed="rId4"/>
          <a:stretch>
            <a:fillRect/>
          </a:stretch>
        </p:blipFill>
        <p:spPr>
          <a:xfrm>
            <a:off x="6533448" y="4415911"/>
            <a:ext cx="2008698" cy="2209800"/>
          </a:xfrm>
          <a:prstGeom prst="rect">
            <a:avLst/>
          </a:prstGeom>
        </p:spPr>
      </p:pic>
      <p:sp>
        <p:nvSpPr>
          <p:cNvPr id="2" name="Footer Placeholder 1"/>
          <p:cNvSpPr>
            <a:spLocks noGrp="1"/>
          </p:cNvSpPr>
          <p:nvPr>
            <p:ph type="ftr" sz="quarter" idx="11"/>
          </p:nvPr>
        </p:nvSpPr>
        <p:spPr>
          <a:xfrm>
            <a:off x="899592" y="6592267"/>
            <a:ext cx="6480720" cy="365125"/>
          </a:xfrm>
        </p:spPr>
        <p:txBody>
          <a:bodyPr/>
          <a:lstStyle/>
          <a:p>
            <a:r>
              <a:rPr lang="en-US" dirty="0">
                <a:solidFill>
                  <a:schemeClr val="tx2">
                    <a:lumMod val="25000"/>
                  </a:schemeClr>
                </a:solidFill>
              </a:rPr>
              <a:t>© 2016 Pearson Education, Inc., Hoboken, NJ.  All rights reserved.</a:t>
            </a:r>
          </a:p>
        </p:txBody>
      </p:sp>
      <p:sp>
        <p:nvSpPr>
          <p:cNvPr id="3" name="Slide Number Placeholder 2"/>
          <p:cNvSpPr>
            <a:spLocks noGrp="1"/>
          </p:cNvSpPr>
          <p:nvPr>
            <p:ph type="sldNum" sz="quarter" idx="12"/>
          </p:nvPr>
        </p:nvSpPr>
        <p:spPr>
          <a:xfrm>
            <a:off x="8542146" y="6409704"/>
            <a:ext cx="418453" cy="365125"/>
          </a:xfrm>
        </p:spPr>
        <p:txBody>
          <a:bodyPr/>
          <a:lstStyle/>
          <a:p>
            <a:fld id="{4711BA6F-B221-4442-B3E0-4DE91DDD2916}" type="slidenum">
              <a:rPr lang="en-US" smtClean="0"/>
              <a:pPr/>
              <a:t>7</a:t>
            </a:fld>
            <a:endParaRPr lang="en-US" dirty="0"/>
          </a:p>
        </p:txBody>
      </p:sp>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3</a:t>
            </a:r>
          </a:p>
        </p:txBody>
      </p:sp>
      <p:sp>
        <p:nvSpPr>
          <p:cNvPr id="13" name="Subtitle 12"/>
          <p:cNvSpPr>
            <a:spLocks noGrp="1"/>
          </p:cNvSpPr>
          <p:nvPr>
            <p:ph type="subTitle" idx="1"/>
          </p:nvPr>
        </p:nvSpPr>
        <p:spPr/>
        <p:txBody>
          <a:bodyPr>
            <a:normAutofit/>
          </a:bodyPr>
          <a:lstStyle/>
          <a:p>
            <a:pPr algn="ctr"/>
            <a:r>
              <a:rPr lang="en-US" sz="3200" dirty="0"/>
              <a:t>User Authentication (cont.)</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42822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59432"/>
            <a:ext cx="8229600" cy="1600200"/>
          </a:xfrm>
        </p:spPr>
        <p:txBody>
          <a:bodyPr/>
          <a:lstStyle/>
          <a:p>
            <a:pPr>
              <a:defRPr/>
            </a:pPr>
            <a:r>
              <a:rPr lang="en-US" sz="4800" b="1" dirty="0"/>
              <a:t>Biometric Authentication</a:t>
            </a:r>
          </a:p>
        </p:txBody>
      </p:sp>
      <p:sp>
        <p:nvSpPr>
          <p:cNvPr id="3" name="Content Placeholder 2"/>
          <p:cNvSpPr>
            <a:spLocks noGrp="1"/>
          </p:cNvSpPr>
          <p:nvPr>
            <p:ph idx="1"/>
          </p:nvPr>
        </p:nvSpPr>
        <p:spPr>
          <a:xfrm>
            <a:off x="467544" y="1274897"/>
            <a:ext cx="8229600" cy="5081453"/>
          </a:xfrm>
        </p:spPr>
        <p:txBody>
          <a:bodyPr>
            <a:normAutofit/>
          </a:bodyPr>
          <a:lstStyle/>
          <a:p>
            <a:pPr marL="347472">
              <a:spcBef>
                <a:spcPts val="1200"/>
              </a:spcBef>
              <a:defRPr/>
            </a:pPr>
            <a:r>
              <a:rPr lang="en-US" dirty="0"/>
              <a:t>Attempts to authenticate an individual based on unique physical characteristics</a:t>
            </a:r>
          </a:p>
          <a:p>
            <a:pPr marL="347472">
              <a:spcBef>
                <a:spcPts val="1200"/>
              </a:spcBef>
              <a:defRPr/>
            </a:pPr>
            <a:r>
              <a:rPr lang="en-US" dirty="0"/>
              <a:t>Based on pattern recognition</a:t>
            </a:r>
          </a:p>
          <a:p>
            <a:pPr marL="347472">
              <a:spcBef>
                <a:spcPts val="1200"/>
              </a:spcBef>
              <a:defRPr/>
            </a:pPr>
            <a:r>
              <a:rPr lang="en-US" dirty="0"/>
              <a:t> Is technically complex and expensive when compared to passwords and tokens</a:t>
            </a:r>
          </a:p>
          <a:p>
            <a:pPr marL="347472">
              <a:spcBef>
                <a:spcPts val="1200"/>
              </a:spcBef>
              <a:defRPr/>
            </a:pPr>
            <a:r>
              <a:rPr lang="en-US" dirty="0"/>
              <a:t>Physical characteristics used include:</a:t>
            </a:r>
          </a:p>
          <a:p>
            <a:pPr lvl="2">
              <a:buFont typeface="Courier New"/>
              <a:buChar char="o"/>
              <a:defRPr/>
            </a:pPr>
            <a:r>
              <a:rPr lang="en-US" sz="1800" dirty="0"/>
              <a:t>Facial characteristics</a:t>
            </a:r>
          </a:p>
          <a:p>
            <a:pPr lvl="2">
              <a:buFont typeface="Courier New"/>
              <a:buChar char="o"/>
              <a:defRPr/>
            </a:pPr>
            <a:r>
              <a:rPr lang="en-US" sz="1800" dirty="0"/>
              <a:t>Fingerprints</a:t>
            </a:r>
          </a:p>
          <a:p>
            <a:pPr lvl="2">
              <a:buFont typeface="Courier New"/>
              <a:buChar char="o"/>
              <a:defRPr/>
            </a:pPr>
            <a:r>
              <a:rPr lang="en-US" sz="1800" dirty="0"/>
              <a:t>Hand geometry</a:t>
            </a:r>
          </a:p>
          <a:p>
            <a:pPr lvl="2">
              <a:buFont typeface="Courier New"/>
              <a:buChar char="o"/>
              <a:defRPr/>
            </a:pPr>
            <a:r>
              <a:rPr lang="en-US" sz="1800" dirty="0"/>
              <a:t>Retinal pattern </a:t>
            </a:r>
          </a:p>
          <a:p>
            <a:pPr lvl="2">
              <a:buFont typeface="Courier New"/>
              <a:buChar char="o"/>
              <a:defRPr/>
            </a:pPr>
            <a:r>
              <a:rPr lang="en-US" sz="1800" dirty="0"/>
              <a:t>Iris </a:t>
            </a:r>
          </a:p>
          <a:p>
            <a:pPr lvl="2">
              <a:buFont typeface="Courier New"/>
              <a:buChar char="o"/>
              <a:defRPr/>
            </a:pPr>
            <a:r>
              <a:rPr lang="en-US" sz="1800" dirty="0"/>
              <a:t>Signature </a:t>
            </a:r>
          </a:p>
          <a:p>
            <a:pPr lvl="2">
              <a:buFont typeface="Courier New"/>
              <a:buChar char="o"/>
              <a:defRPr/>
            </a:pPr>
            <a:r>
              <a:rPr lang="en-US" sz="1800" dirty="0"/>
              <a:t>Voice</a:t>
            </a:r>
          </a:p>
        </p:txBody>
      </p:sp>
      <p:pic>
        <p:nvPicPr>
          <p:cNvPr id="62468" name="Picture 3"/>
          <p:cNvPicPr>
            <a:picLocks noChangeAspect="1"/>
          </p:cNvPicPr>
          <p:nvPr/>
        </p:nvPicPr>
        <p:blipFill>
          <a:blip r:embed="rId3"/>
          <a:srcRect/>
          <a:stretch>
            <a:fillRect/>
          </a:stretch>
        </p:blipFill>
        <p:spPr bwMode="auto">
          <a:xfrm rot="776622">
            <a:off x="7570788" y="3557588"/>
            <a:ext cx="1371600" cy="1949450"/>
          </a:xfrm>
          <a:prstGeom prst="rect">
            <a:avLst/>
          </a:prstGeom>
          <a:noFill/>
          <a:ln w="9525">
            <a:noFill/>
            <a:miter lim="800000"/>
            <a:headEnd/>
            <a:tailEnd/>
          </a:ln>
        </p:spPr>
      </p:pic>
      <p:pic>
        <p:nvPicPr>
          <p:cNvPr id="62469" name="Picture 4"/>
          <p:cNvPicPr>
            <a:picLocks noChangeAspect="1"/>
          </p:cNvPicPr>
          <p:nvPr/>
        </p:nvPicPr>
        <p:blipFill>
          <a:blip r:embed="rId4"/>
          <a:srcRect/>
          <a:stretch>
            <a:fillRect/>
          </a:stretch>
        </p:blipFill>
        <p:spPr bwMode="auto">
          <a:xfrm rot="-440035">
            <a:off x="4572000" y="4876800"/>
            <a:ext cx="1470025" cy="979488"/>
          </a:xfrm>
          <a:prstGeom prst="rect">
            <a:avLst/>
          </a:prstGeom>
          <a:noFill/>
          <a:ln w="9525">
            <a:noFill/>
            <a:miter lim="800000"/>
            <a:headEnd/>
            <a:tailEnd/>
          </a:ln>
        </p:spPr>
      </p:pic>
      <p:pic>
        <p:nvPicPr>
          <p:cNvPr id="62470" name="Picture 5"/>
          <p:cNvPicPr>
            <a:picLocks noChangeAspect="1"/>
          </p:cNvPicPr>
          <p:nvPr/>
        </p:nvPicPr>
        <p:blipFill>
          <a:blip r:embed="rId5"/>
          <a:srcRect/>
          <a:stretch>
            <a:fillRect/>
          </a:stretch>
        </p:blipFill>
        <p:spPr bwMode="auto">
          <a:xfrm>
            <a:off x="6324600" y="5029200"/>
            <a:ext cx="1676400" cy="1460500"/>
          </a:xfrm>
          <a:prstGeom prst="rect">
            <a:avLst/>
          </a:prstGeom>
          <a:noFill/>
          <a:ln w="9525">
            <a:noFill/>
            <a:miter lim="800000"/>
            <a:headEnd/>
            <a:tailEnd/>
          </a:ln>
        </p:spPr>
      </p:pic>
      <p:sp>
        <p:nvSpPr>
          <p:cNvPr id="4" name="Footer Placeholder 3"/>
          <p:cNvSpPr>
            <a:spLocks noGrp="1"/>
          </p:cNvSpPr>
          <p:nvPr>
            <p:ph type="ftr" sz="quarter" idx="11"/>
          </p:nvPr>
        </p:nvSpPr>
        <p:spPr>
          <a:xfrm>
            <a:off x="233449" y="6465940"/>
            <a:ext cx="2847975" cy="365125"/>
          </a:xfrm>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5" name="Slide Number Placeholder 4"/>
          <p:cNvSpPr>
            <a:spLocks noGrp="1"/>
          </p:cNvSpPr>
          <p:nvPr>
            <p:ph type="sldNum" sz="quarter" idx="12"/>
          </p:nvPr>
        </p:nvSpPr>
        <p:spPr/>
        <p:txBody>
          <a:bodyPr/>
          <a:lstStyle/>
          <a:p>
            <a:fld id="{5F36C9FC-DA22-1F47-8722-58727A1D436E}" type="slidenum">
              <a:rPr lang="en-US" smtClean="0"/>
              <a:pPr/>
              <a:t>71</a:t>
            </a:fld>
            <a:endParaRPr lang="en-US" dirty="0"/>
          </a:p>
        </p:txBody>
      </p:sp>
    </p:spTree>
    <p:extLst>
      <p:ext uri="{BB962C8B-B14F-4D97-AF65-F5344CB8AC3E}">
        <p14:creationId xmlns:p14="http://schemas.microsoft.com/office/powerpoint/2010/main" val="185300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4" end="4"/>
                                            </p:txEl>
                                          </p:spTgt>
                                        </p:tgtEl>
                                      </p:cBhvr>
                                    </p:animEffect>
                                  </p:childTnLst>
                                </p:cTn>
                              </p:par>
                            </p:childTnLst>
                          </p:cTn>
                        </p:par>
                        <p:par>
                          <p:cTn id="12" fill="hold">
                            <p:stCondLst>
                              <p:cond delay="500"/>
                            </p:stCondLst>
                            <p:childTnLst>
                              <p:par>
                                <p:cTn id="13" presetID="54" presetClass="entr" presetSubtype="0" accel="10000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p:cTn id="15" dur="500" fill="hold"/>
                                        <p:tgtEl>
                                          <p:spTgt spid="3">
                                            <p:txEl>
                                              <p:pRg st="5" end="5"/>
                                            </p:txEl>
                                          </p:spTgt>
                                        </p:tgtEl>
                                        <p:attrNameLst>
                                          <p:attrName>ppt_w</p:attrName>
                                        </p:attrNameLst>
                                      </p:cBhvr>
                                      <p:tavLst>
                                        <p:tav tm="0">
                                          <p:val>
                                            <p:strVal val="#ppt_w*0.05"/>
                                          </p:val>
                                        </p:tav>
                                        <p:tav tm="100000">
                                          <p:val>
                                            <p:strVal val="#ppt_w"/>
                                          </p:val>
                                        </p:tav>
                                      </p:tavLst>
                                    </p:anim>
                                    <p:anim calcmode="lin" valueType="num">
                                      <p:cBhvr>
                                        <p:cTn id="16" dur="5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17" dur="5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18" dur="5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19" dur="500"/>
                                        <p:tgtEl>
                                          <p:spTgt spid="3">
                                            <p:txEl>
                                              <p:pRg st="5" end="5"/>
                                            </p:txEl>
                                          </p:spTgt>
                                        </p:tgtEl>
                                      </p:cBhvr>
                                    </p:animEffect>
                                  </p:childTnLst>
                                </p:cTn>
                              </p:par>
                            </p:childTnLst>
                          </p:cTn>
                        </p:par>
                        <p:par>
                          <p:cTn id="20" fill="hold">
                            <p:stCondLst>
                              <p:cond delay="1000"/>
                            </p:stCondLst>
                            <p:childTnLst>
                              <p:par>
                                <p:cTn id="21" presetID="54" presetClass="entr" presetSubtype="0" accel="10000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p:cTn id="23" dur="500" fill="hold"/>
                                        <p:tgtEl>
                                          <p:spTgt spid="3">
                                            <p:txEl>
                                              <p:pRg st="6" end="6"/>
                                            </p:txEl>
                                          </p:spTgt>
                                        </p:tgtEl>
                                        <p:attrNameLst>
                                          <p:attrName>ppt_w</p:attrName>
                                        </p:attrNameLst>
                                      </p:cBhvr>
                                      <p:tavLst>
                                        <p:tav tm="0">
                                          <p:val>
                                            <p:strVal val="#ppt_w*0.05"/>
                                          </p:val>
                                        </p:tav>
                                        <p:tav tm="100000">
                                          <p:val>
                                            <p:strVal val="#ppt_w"/>
                                          </p:val>
                                        </p:tav>
                                      </p:tavLst>
                                    </p:anim>
                                    <p:anim calcmode="lin" valueType="num">
                                      <p:cBhvr>
                                        <p:cTn id="24" dur="500" fill="hold"/>
                                        <p:tgtEl>
                                          <p:spTgt spid="3">
                                            <p:txEl>
                                              <p:pRg st="6" end="6"/>
                                            </p:txEl>
                                          </p:spTgt>
                                        </p:tgtEl>
                                        <p:attrNameLst>
                                          <p:attrName>ppt_h</p:attrName>
                                        </p:attrNameLst>
                                      </p:cBhvr>
                                      <p:tavLst>
                                        <p:tav tm="0">
                                          <p:val>
                                            <p:strVal val="#ppt_h"/>
                                          </p:val>
                                        </p:tav>
                                        <p:tav tm="100000">
                                          <p:val>
                                            <p:strVal val="#ppt_h"/>
                                          </p:val>
                                        </p:tav>
                                      </p:tavLst>
                                    </p:anim>
                                    <p:anim calcmode="lin" valueType="num">
                                      <p:cBhvr>
                                        <p:cTn id="25" dur="500" fill="hold"/>
                                        <p:tgtEl>
                                          <p:spTgt spid="3">
                                            <p:txEl>
                                              <p:pRg st="6" end="6"/>
                                            </p:txEl>
                                          </p:spTgt>
                                        </p:tgtEl>
                                        <p:attrNameLst>
                                          <p:attrName>ppt_x</p:attrName>
                                        </p:attrNameLst>
                                      </p:cBhvr>
                                      <p:tavLst>
                                        <p:tav tm="0">
                                          <p:val>
                                            <p:strVal val="#ppt_x-.2"/>
                                          </p:val>
                                        </p:tav>
                                        <p:tav tm="100000">
                                          <p:val>
                                            <p:strVal val="#ppt_x"/>
                                          </p:val>
                                        </p:tav>
                                      </p:tavLst>
                                    </p:anim>
                                    <p:anim calcmode="lin" valueType="num">
                                      <p:cBhvr>
                                        <p:cTn id="26" dur="500" fill="hold"/>
                                        <p:tgtEl>
                                          <p:spTgt spid="3">
                                            <p:txEl>
                                              <p:pRg st="6" end="6"/>
                                            </p:txEl>
                                          </p:spTgt>
                                        </p:tgtEl>
                                        <p:attrNameLst>
                                          <p:attrName>ppt_y</p:attrName>
                                        </p:attrNameLst>
                                      </p:cBhvr>
                                      <p:tavLst>
                                        <p:tav tm="0">
                                          <p:val>
                                            <p:strVal val="#ppt_y"/>
                                          </p:val>
                                        </p:tav>
                                        <p:tav tm="100000">
                                          <p:val>
                                            <p:strVal val="#ppt_y"/>
                                          </p:val>
                                        </p:tav>
                                      </p:tavLst>
                                    </p:anim>
                                    <p:animEffect transition="in" filter="fade">
                                      <p:cBhvr>
                                        <p:cTn id="27" dur="500"/>
                                        <p:tgtEl>
                                          <p:spTgt spid="3">
                                            <p:txEl>
                                              <p:pRg st="6" end="6"/>
                                            </p:txEl>
                                          </p:spTgt>
                                        </p:tgtEl>
                                      </p:cBhvr>
                                    </p:animEffect>
                                  </p:childTnLst>
                                </p:cTn>
                              </p:par>
                            </p:childTnLst>
                          </p:cTn>
                        </p:par>
                        <p:par>
                          <p:cTn id="28" fill="hold">
                            <p:stCondLst>
                              <p:cond delay="1500"/>
                            </p:stCondLst>
                            <p:childTnLst>
                              <p:par>
                                <p:cTn id="29" presetID="54" presetClass="entr" presetSubtype="0" accel="10000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500" fill="hold"/>
                                        <p:tgtEl>
                                          <p:spTgt spid="3">
                                            <p:txEl>
                                              <p:pRg st="7" end="7"/>
                                            </p:txEl>
                                          </p:spTgt>
                                        </p:tgtEl>
                                        <p:attrNameLst>
                                          <p:attrName>ppt_w</p:attrName>
                                        </p:attrNameLst>
                                      </p:cBhvr>
                                      <p:tavLst>
                                        <p:tav tm="0">
                                          <p:val>
                                            <p:strVal val="#ppt_w*0.05"/>
                                          </p:val>
                                        </p:tav>
                                        <p:tav tm="100000">
                                          <p:val>
                                            <p:strVal val="#ppt_w"/>
                                          </p:val>
                                        </p:tav>
                                      </p:tavLst>
                                    </p:anim>
                                    <p:anim calcmode="lin" valueType="num">
                                      <p:cBhvr>
                                        <p:cTn id="32" dur="500" fill="hold"/>
                                        <p:tgtEl>
                                          <p:spTgt spid="3">
                                            <p:txEl>
                                              <p:pRg st="7" end="7"/>
                                            </p:txEl>
                                          </p:spTgt>
                                        </p:tgtEl>
                                        <p:attrNameLst>
                                          <p:attrName>ppt_h</p:attrName>
                                        </p:attrNameLst>
                                      </p:cBhvr>
                                      <p:tavLst>
                                        <p:tav tm="0">
                                          <p:val>
                                            <p:strVal val="#ppt_h"/>
                                          </p:val>
                                        </p:tav>
                                        <p:tav tm="100000">
                                          <p:val>
                                            <p:strVal val="#ppt_h"/>
                                          </p:val>
                                        </p:tav>
                                      </p:tavLst>
                                    </p:anim>
                                    <p:anim calcmode="lin" valueType="num">
                                      <p:cBhvr>
                                        <p:cTn id="33" dur="500" fill="hold"/>
                                        <p:tgtEl>
                                          <p:spTgt spid="3">
                                            <p:txEl>
                                              <p:pRg st="7" end="7"/>
                                            </p:txEl>
                                          </p:spTgt>
                                        </p:tgtEl>
                                        <p:attrNameLst>
                                          <p:attrName>ppt_x</p:attrName>
                                        </p:attrNameLst>
                                      </p:cBhvr>
                                      <p:tavLst>
                                        <p:tav tm="0">
                                          <p:val>
                                            <p:strVal val="#ppt_x-.2"/>
                                          </p:val>
                                        </p:tav>
                                        <p:tav tm="100000">
                                          <p:val>
                                            <p:strVal val="#ppt_x"/>
                                          </p:val>
                                        </p:tav>
                                      </p:tavLst>
                                    </p:anim>
                                    <p:anim calcmode="lin" valueType="num">
                                      <p:cBhvr>
                                        <p:cTn id="34" dur="500" fill="hold"/>
                                        <p:tgtEl>
                                          <p:spTgt spid="3">
                                            <p:txEl>
                                              <p:pRg st="7" end="7"/>
                                            </p:txEl>
                                          </p:spTgt>
                                        </p:tgtEl>
                                        <p:attrNameLst>
                                          <p:attrName>ppt_y</p:attrName>
                                        </p:attrNameLst>
                                      </p:cBhvr>
                                      <p:tavLst>
                                        <p:tav tm="0">
                                          <p:val>
                                            <p:strVal val="#ppt_y"/>
                                          </p:val>
                                        </p:tav>
                                        <p:tav tm="100000">
                                          <p:val>
                                            <p:strVal val="#ppt_y"/>
                                          </p:val>
                                        </p:tav>
                                      </p:tavLst>
                                    </p:anim>
                                    <p:animEffect transition="in" filter="fade">
                                      <p:cBhvr>
                                        <p:cTn id="35" dur="500"/>
                                        <p:tgtEl>
                                          <p:spTgt spid="3">
                                            <p:txEl>
                                              <p:pRg st="7" end="7"/>
                                            </p:txEl>
                                          </p:spTgt>
                                        </p:tgtEl>
                                      </p:cBhvr>
                                    </p:animEffect>
                                  </p:childTnLst>
                                </p:cTn>
                              </p:par>
                            </p:childTnLst>
                          </p:cTn>
                        </p:par>
                        <p:par>
                          <p:cTn id="36" fill="hold">
                            <p:stCondLst>
                              <p:cond delay="2000"/>
                            </p:stCondLst>
                            <p:childTnLst>
                              <p:par>
                                <p:cTn id="37" presetID="54" presetClass="entr" presetSubtype="0" accel="10000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500" fill="hold"/>
                                        <p:tgtEl>
                                          <p:spTgt spid="3">
                                            <p:txEl>
                                              <p:pRg st="8" end="8"/>
                                            </p:txEl>
                                          </p:spTgt>
                                        </p:tgtEl>
                                        <p:attrNameLst>
                                          <p:attrName>ppt_w</p:attrName>
                                        </p:attrNameLst>
                                      </p:cBhvr>
                                      <p:tavLst>
                                        <p:tav tm="0">
                                          <p:val>
                                            <p:strVal val="#ppt_w*0.05"/>
                                          </p:val>
                                        </p:tav>
                                        <p:tav tm="100000">
                                          <p:val>
                                            <p:strVal val="#ppt_w"/>
                                          </p:val>
                                        </p:tav>
                                      </p:tavLst>
                                    </p:anim>
                                    <p:anim calcmode="lin" valueType="num">
                                      <p:cBhvr>
                                        <p:cTn id="40" dur="500" fill="hold"/>
                                        <p:tgtEl>
                                          <p:spTgt spid="3">
                                            <p:txEl>
                                              <p:pRg st="8" end="8"/>
                                            </p:txEl>
                                          </p:spTgt>
                                        </p:tgtEl>
                                        <p:attrNameLst>
                                          <p:attrName>ppt_h</p:attrName>
                                        </p:attrNameLst>
                                      </p:cBhvr>
                                      <p:tavLst>
                                        <p:tav tm="0">
                                          <p:val>
                                            <p:strVal val="#ppt_h"/>
                                          </p:val>
                                        </p:tav>
                                        <p:tav tm="100000">
                                          <p:val>
                                            <p:strVal val="#ppt_h"/>
                                          </p:val>
                                        </p:tav>
                                      </p:tavLst>
                                    </p:anim>
                                    <p:anim calcmode="lin" valueType="num">
                                      <p:cBhvr>
                                        <p:cTn id="41" dur="500" fill="hold"/>
                                        <p:tgtEl>
                                          <p:spTgt spid="3">
                                            <p:txEl>
                                              <p:pRg st="8" end="8"/>
                                            </p:txEl>
                                          </p:spTgt>
                                        </p:tgtEl>
                                        <p:attrNameLst>
                                          <p:attrName>ppt_x</p:attrName>
                                        </p:attrNameLst>
                                      </p:cBhvr>
                                      <p:tavLst>
                                        <p:tav tm="0">
                                          <p:val>
                                            <p:strVal val="#ppt_x-.2"/>
                                          </p:val>
                                        </p:tav>
                                        <p:tav tm="100000">
                                          <p:val>
                                            <p:strVal val="#ppt_x"/>
                                          </p:val>
                                        </p:tav>
                                      </p:tavLst>
                                    </p:anim>
                                    <p:anim calcmode="lin" valueType="num">
                                      <p:cBhvr>
                                        <p:cTn id="42" dur="500" fill="hold"/>
                                        <p:tgtEl>
                                          <p:spTgt spid="3">
                                            <p:txEl>
                                              <p:pRg st="8" end="8"/>
                                            </p:txEl>
                                          </p:spTgt>
                                        </p:tgtEl>
                                        <p:attrNameLst>
                                          <p:attrName>ppt_y</p:attrName>
                                        </p:attrNameLst>
                                      </p:cBhvr>
                                      <p:tavLst>
                                        <p:tav tm="0">
                                          <p:val>
                                            <p:strVal val="#ppt_y"/>
                                          </p:val>
                                        </p:tav>
                                        <p:tav tm="100000">
                                          <p:val>
                                            <p:strVal val="#ppt_y"/>
                                          </p:val>
                                        </p:tav>
                                      </p:tavLst>
                                    </p:anim>
                                    <p:animEffect transition="in" filter="fade">
                                      <p:cBhvr>
                                        <p:cTn id="43" dur="500"/>
                                        <p:tgtEl>
                                          <p:spTgt spid="3">
                                            <p:txEl>
                                              <p:pRg st="8" end="8"/>
                                            </p:txEl>
                                          </p:spTgt>
                                        </p:tgtEl>
                                      </p:cBhvr>
                                    </p:animEffect>
                                  </p:childTnLst>
                                </p:cTn>
                              </p:par>
                            </p:childTnLst>
                          </p:cTn>
                        </p:par>
                        <p:par>
                          <p:cTn id="44" fill="hold">
                            <p:stCondLst>
                              <p:cond delay="2500"/>
                            </p:stCondLst>
                            <p:childTnLst>
                              <p:par>
                                <p:cTn id="45" presetID="54" presetClass="entr" presetSubtype="0" accel="10000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p:cTn id="47" dur="500" fill="hold"/>
                                        <p:tgtEl>
                                          <p:spTgt spid="3">
                                            <p:txEl>
                                              <p:pRg st="9" end="9"/>
                                            </p:txEl>
                                          </p:spTgt>
                                        </p:tgtEl>
                                        <p:attrNameLst>
                                          <p:attrName>ppt_w</p:attrName>
                                        </p:attrNameLst>
                                      </p:cBhvr>
                                      <p:tavLst>
                                        <p:tav tm="0">
                                          <p:val>
                                            <p:strVal val="#ppt_w*0.05"/>
                                          </p:val>
                                        </p:tav>
                                        <p:tav tm="100000">
                                          <p:val>
                                            <p:strVal val="#ppt_w"/>
                                          </p:val>
                                        </p:tav>
                                      </p:tavLst>
                                    </p:anim>
                                    <p:anim calcmode="lin" valueType="num">
                                      <p:cBhvr>
                                        <p:cTn id="48" dur="50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49" dur="500" fill="hold"/>
                                        <p:tgtEl>
                                          <p:spTgt spid="3">
                                            <p:txEl>
                                              <p:pRg st="9" end="9"/>
                                            </p:txEl>
                                          </p:spTgt>
                                        </p:tgtEl>
                                        <p:attrNameLst>
                                          <p:attrName>ppt_x</p:attrName>
                                        </p:attrNameLst>
                                      </p:cBhvr>
                                      <p:tavLst>
                                        <p:tav tm="0">
                                          <p:val>
                                            <p:strVal val="#ppt_x-.2"/>
                                          </p:val>
                                        </p:tav>
                                        <p:tav tm="100000">
                                          <p:val>
                                            <p:strVal val="#ppt_x"/>
                                          </p:val>
                                        </p:tav>
                                      </p:tavLst>
                                    </p:anim>
                                    <p:anim calcmode="lin" valueType="num">
                                      <p:cBhvr>
                                        <p:cTn id="50" dur="500" fill="hold"/>
                                        <p:tgtEl>
                                          <p:spTgt spid="3">
                                            <p:txEl>
                                              <p:pRg st="9" end="9"/>
                                            </p:txEl>
                                          </p:spTgt>
                                        </p:tgtEl>
                                        <p:attrNameLst>
                                          <p:attrName>ppt_y</p:attrName>
                                        </p:attrNameLst>
                                      </p:cBhvr>
                                      <p:tavLst>
                                        <p:tav tm="0">
                                          <p:val>
                                            <p:strVal val="#ppt_y"/>
                                          </p:val>
                                        </p:tav>
                                        <p:tav tm="100000">
                                          <p:val>
                                            <p:strVal val="#ppt_y"/>
                                          </p:val>
                                        </p:tav>
                                      </p:tavLst>
                                    </p:anim>
                                    <p:animEffect transition="in" filter="fade">
                                      <p:cBhvr>
                                        <p:cTn id="51" dur="500"/>
                                        <p:tgtEl>
                                          <p:spTgt spid="3">
                                            <p:txEl>
                                              <p:pRg st="9" end="9"/>
                                            </p:txEl>
                                          </p:spTgt>
                                        </p:tgtEl>
                                      </p:cBhvr>
                                    </p:animEffect>
                                  </p:childTnLst>
                                </p:cTn>
                              </p:par>
                            </p:childTnLst>
                          </p:cTn>
                        </p:par>
                        <p:par>
                          <p:cTn id="52" fill="hold">
                            <p:stCondLst>
                              <p:cond delay="3000"/>
                            </p:stCondLst>
                            <p:childTnLst>
                              <p:par>
                                <p:cTn id="53" presetID="54" presetClass="entr" presetSubtype="0" accel="10000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p:cTn id="55" dur="500" fill="hold"/>
                                        <p:tgtEl>
                                          <p:spTgt spid="3">
                                            <p:txEl>
                                              <p:pRg st="10" end="10"/>
                                            </p:txEl>
                                          </p:spTgt>
                                        </p:tgtEl>
                                        <p:attrNameLst>
                                          <p:attrName>ppt_w</p:attrName>
                                        </p:attrNameLst>
                                      </p:cBhvr>
                                      <p:tavLst>
                                        <p:tav tm="0">
                                          <p:val>
                                            <p:strVal val="#ppt_w*0.05"/>
                                          </p:val>
                                        </p:tav>
                                        <p:tav tm="100000">
                                          <p:val>
                                            <p:strVal val="#ppt_w"/>
                                          </p:val>
                                        </p:tav>
                                      </p:tavLst>
                                    </p:anim>
                                    <p:anim calcmode="lin" valueType="num">
                                      <p:cBhvr>
                                        <p:cTn id="56" dur="500" fill="hold"/>
                                        <p:tgtEl>
                                          <p:spTgt spid="3">
                                            <p:txEl>
                                              <p:pRg st="10" end="10"/>
                                            </p:txEl>
                                          </p:spTgt>
                                        </p:tgtEl>
                                        <p:attrNameLst>
                                          <p:attrName>ppt_h</p:attrName>
                                        </p:attrNameLst>
                                      </p:cBhvr>
                                      <p:tavLst>
                                        <p:tav tm="0">
                                          <p:val>
                                            <p:strVal val="#ppt_h"/>
                                          </p:val>
                                        </p:tav>
                                        <p:tav tm="100000">
                                          <p:val>
                                            <p:strVal val="#ppt_h"/>
                                          </p:val>
                                        </p:tav>
                                      </p:tavLst>
                                    </p:anim>
                                    <p:anim calcmode="lin" valueType="num">
                                      <p:cBhvr>
                                        <p:cTn id="57" dur="500" fill="hold"/>
                                        <p:tgtEl>
                                          <p:spTgt spid="3">
                                            <p:txEl>
                                              <p:pRg st="10" end="10"/>
                                            </p:txEl>
                                          </p:spTgt>
                                        </p:tgtEl>
                                        <p:attrNameLst>
                                          <p:attrName>ppt_x</p:attrName>
                                        </p:attrNameLst>
                                      </p:cBhvr>
                                      <p:tavLst>
                                        <p:tav tm="0">
                                          <p:val>
                                            <p:strVal val="#ppt_x-.2"/>
                                          </p:val>
                                        </p:tav>
                                        <p:tav tm="100000">
                                          <p:val>
                                            <p:strVal val="#ppt_x"/>
                                          </p:val>
                                        </p:tav>
                                      </p:tavLst>
                                    </p:anim>
                                    <p:anim calcmode="lin" valueType="num">
                                      <p:cBhvr>
                                        <p:cTn id="58" dur="500" fill="hold"/>
                                        <p:tgtEl>
                                          <p:spTgt spid="3">
                                            <p:txEl>
                                              <p:pRg st="10" end="10"/>
                                            </p:txEl>
                                          </p:spTgt>
                                        </p:tgtEl>
                                        <p:attrNameLst>
                                          <p:attrName>ppt_y</p:attrName>
                                        </p:attrNameLst>
                                      </p:cBhvr>
                                      <p:tavLst>
                                        <p:tav tm="0">
                                          <p:val>
                                            <p:strVal val="#ppt_y"/>
                                          </p:val>
                                        </p:tav>
                                        <p:tav tm="100000">
                                          <p:val>
                                            <p:strVal val="#ppt_y"/>
                                          </p:val>
                                        </p:tav>
                                      </p:tavLst>
                                    </p:anim>
                                    <p:animEffect transition="in" filter="fade">
                                      <p:cBhvr>
                                        <p:cTn id="5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457200" y="304800"/>
            <a:ext cx="8229600" cy="1143000"/>
          </a:xfrm>
        </p:spPr>
        <p:txBody>
          <a:bodyPr>
            <a:normAutofit fontScale="90000"/>
          </a:bodyPr>
          <a:lstStyle/>
          <a:p>
            <a:pPr eaLnBrk="1" fontAlgn="auto" hangingPunct="1">
              <a:spcAft>
                <a:spcPts val="0"/>
              </a:spcAft>
              <a:defRPr/>
            </a:pPr>
            <a:br>
              <a:rPr lang="en-US" sz="4444" dirty="0">
                <a:solidFill>
                  <a:schemeClr val="accent1"/>
                </a:solidFill>
                <a:ea typeface="+mj-ea"/>
                <a:cs typeface="+mj-cs"/>
              </a:rPr>
            </a:br>
            <a:br>
              <a:rPr lang="en-US" sz="4444" dirty="0">
                <a:solidFill>
                  <a:schemeClr val="accent1"/>
                </a:solidFill>
                <a:ea typeface="+mj-ea"/>
                <a:cs typeface="+mj-cs"/>
              </a:rPr>
            </a:br>
            <a:br>
              <a:rPr lang="en-US" sz="4444" dirty="0">
                <a:solidFill>
                  <a:schemeClr val="accent1"/>
                </a:solidFill>
                <a:ea typeface="+mj-ea"/>
                <a:cs typeface="+mj-cs"/>
              </a:rPr>
            </a:br>
            <a:endParaRPr lang="en-US" sz="4889" dirty="0">
              <a:solidFill>
                <a:schemeClr val="accent1"/>
              </a:solidFill>
              <a:ea typeface="+mj-ea"/>
              <a:cs typeface="+mj-cs"/>
            </a:endParaRPr>
          </a:p>
        </p:txBody>
      </p:sp>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217" t="25158" r="5380" b="22088"/>
          <a:stretch/>
        </p:blipFill>
        <p:spPr>
          <a:xfrm>
            <a:off x="464925" y="116632"/>
            <a:ext cx="8107842" cy="6055680"/>
          </a:xfrm>
          <a:prstGeom prst="rect">
            <a:avLst/>
          </a:prstGeom>
          <a:noFill/>
        </p:spPr>
      </p:pic>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p:txBody>
          <a:bodyPr/>
          <a:lstStyle/>
          <a:p>
            <a:fld id="{20BE093F-740F-2B40-9952-A828B8BE9ABC}" type="slidenum">
              <a:rPr lang="en-US" smtClean="0"/>
              <a:pPr/>
              <a:t>72</a:t>
            </a:fld>
            <a:endParaRPr lang="en-US" dirty="0"/>
          </a:p>
        </p:txBody>
      </p:sp>
    </p:spTree>
    <p:extLst>
      <p:ext uri="{BB962C8B-B14F-4D97-AF65-F5344CB8AC3E}">
        <p14:creationId xmlns:p14="http://schemas.microsoft.com/office/powerpoint/2010/main" val="1324307878"/>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noFill/>
        </p:spPr>
      </p:pic>
      <p:sp>
        <p:nvSpPr>
          <p:cNvPr id="3" name="Footer Placeholder 2"/>
          <p:cNvSpPr>
            <a:spLocks noGrp="1"/>
          </p:cNvSpPr>
          <p:nvPr>
            <p:ph type="ftr" sz="quarter" idx="11"/>
          </p:nvPr>
        </p:nvSpPr>
        <p:spPr>
          <a:xfrm>
            <a:off x="179512" y="6356350"/>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73</a:t>
            </a:fld>
            <a:endParaRPr lang="en-US" dirty="0"/>
          </a:p>
        </p:txBody>
      </p:sp>
    </p:spTree>
    <p:extLst>
      <p:ext uri="{BB962C8B-B14F-4D97-AF65-F5344CB8AC3E}">
        <p14:creationId xmlns:p14="http://schemas.microsoft.com/office/powerpoint/2010/main" val="116022006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3934" t="2977" r="5859" b="2439"/>
          <a:stretch/>
        </p:blipFill>
        <p:spPr>
          <a:xfrm>
            <a:off x="476265" y="44624"/>
            <a:ext cx="8005784" cy="6486608"/>
          </a:xfrm>
          <a:prstGeom prst="rect">
            <a:avLst/>
          </a:prstGeom>
          <a:noFill/>
        </p:spPr>
      </p:pic>
      <p:sp>
        <p:nvSpPr>
          <p:cNvPr id="2" name="Footer Placeholder 1"/>
          <p:cNvSpPr>
            <a:spLocks noGrp="1"/>
          </p:cNvSpPr>
          <p:nvPr>
            <p:ph type="ftr" sz="quarter" idx="11"/>
          </p:nvPr>
        </p:nvSpPr>
        <p:spPr>
          <a:xfrm>
            <a:off x="107504" y="6469690"/>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74</a:t>
            </a:fld>
            <a:endParaRPr lang="en-US" dirty="0"/>
          </a:p>
        </p:txBody>
      </p:sp>
    </p:spTree>
    <p:extLst>
      <p:ext uri="{BB962C8B-B14F-4D97-AF65-F5344CB8AC3E}">
        <p14:creationId xmlns:p14="http://schemas.microsoft.com/office/powerpoint/2010/main" val="4229323547"/>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0.pdf"/>
          <p:cNvPicPr>
            <a:picLocks noChangeAspect="1"/>
          </p:cNvPicPr>
          <p:nvPr/>
        </p:nvPicPr>
        <p:blipFill rotWithShape="1">
          <a:blip r:embed="rId3">
            <a:extLst>
              <a:ext uri="{28A0092B-C50C-407E-A947-70E740481C1C}">
                <a14:useLocalDpi xmlns:a14="http://schemas.microsoft.com/office/drawing/2010/main" val="0"/>
              </a:ext>
            </a:extLst>
          </a:blip>
          <a:srcRect t="16205" b="5085"/>
          <a:stretch/>
        </p:blipFill>
        <p:spPr>
          <a:xfrm>
            <a:off x="1629668" y="44624"/>
            <a:ext cx="6326708" cy="6444401"/>
          </a:xfrm>
          <a:prstGeom prst="rect">
            <a:avLst/>
          </a:prstGeom>
          <a:noFill/>
        </p:spPr>
      </p:pic>
      <p:sp>
        <p:nvSpPr>
          <p:cNvPr id="3" name="Footer Placeholder 2"/>
          <p:cNvSpPr>
            <a:spLocks noGrp="1"/>
          </p:cNvSpPr>
          <p:nvPr>
            <p:ph type="ftr" sz="quarter" idx="11"/>
          </p:nvPr>
        </p:nvSpPr>
        <p:spPr>
          <a:xfrm>
            <a:off x="205680" y="6476473"/>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75</a:t>
            </a:fld>
            <a:endParaRPr lang="en-US" dirty="0"/>
          </a:p>
        </p:txBody>
      </p:sp>
    </p:spTree>
    <p:extLst>
      <p:ext uri="{BB962C8B-B14F-4D97-AF65-F5344CB8AC3E}">
        <p14:creationId xmlns:p14="http://schemas.microsoft.com/office/powerpoint/2010/main" val="516396328"/>
      </p:ext>
    </p:extLst>
  </p:cSld>
  <p:clrMapOvr>
    <a:masterClrMapping/>
  </p:clrMapOvr>
  <p:transition spd="slow">
    <p:wipe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229" t="7276" r="5878" b="8060"/>
          <a:stretch/>
        </p:blipFill>
        <p:spPr>
          <a:xfrm>
            <a:off x="179512" y="116632"/>
            <a:ext cx="8782368" cy="6119286"/>
          </a:xfrm>
          <a:prstGeom prst="rect">
            <a:avLst/>
          </a:prstGeom>
          <a:noFill/>
        </p:spPr>
      </p:pic>
      <p:sp>
        <p:nvSpPr>
          <p:cNvPr id="3" name="Footer Placeholder 2"/>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pPr/>
              <a:t>76</a:t>
            </a:fld>
            <a:endParaRPr lang="en-US" dirty="0"/>
          </a:p>
        </p:txBody>
      </p:sp>
    </p:spTree>
    <p:extLst>
      <p:ext uri="{BB962C8B-B14F-4D97-AF65-F5344CB8AC3E}">
        <p14:creationId xmlns:p14="http://schemas.microsoft.com/office/powerpoint/2010/main" val="1048399407"/>
      </p:ext>
    </p:extLst>
  </p:cSld>
  <p:clrMapOvr>
    <a:masterClrMapping/>
  </p:clrMapOvr>
  <p:transition spd="slow">
    <p:dissolv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188640"/>
            <a:ext cx="9144000" cy="856522"/>
          </a:xfrm>
        </p:spPr>
        <p:txBody>
          <a:bodyPr/>
          <a:lstStyle/>
          <a:p>
            <a:pPr eaLnBrk="1" fontAlgn="auto" hangingPunct="1">
              <a:spcAft>
                <a:spcPts val="0"/>
              </a:spcAft>
              <a:defRPr/>
            </a:pPr>
            <a:r>
              <a:rPr lang="en-GB" sz="4800" b="1" dirty="0">
                <a:solidFill>
                  <a:schemeClr val="tx1"/>
                </a:solidFill>
              </a:rPr>
              <a:t>Remote User Authentication</a:t>
            </a:r>
            <a:endParaRPr lang="en-US" sz="4800" b="1" dirty="0">
              <a:solidFill>
                <a:schemeClr val="tx1"/>
              </a:solidFill>
            </a:endParaRPr>
          </a:p>
        </p:txBody>
      </p:sp>
      <p:sp>
        <p:nvSpPr>
          <p:cNvPr id="247811" name="Rectangle 3"/>
          <p:cNvSpPr>
            <a:spLocks noGrp="1" noChangeArrowheads="1"/>
          </p:cNvSpPr>
          <p:nvPr>
            <p:ph idx="1"/>
          </p:nvPr>
        </p:nvSpPr>
        <p:spPr>
          <a:xfrm>
            <a:off x="457200" y="1411145"/>
            <a:ext cx="8229600" cy="3958160"/>
          </a:xfrm>
        </p:spPr>
        <p:txBody>
          <a:bodyPr wrap="square" numCol="1" anchor="t" anchorCtr="0" compatLnSpc="1">
            <a:prstTxWarp prst="textNoShape">
              <a:avLst/>
            </a:prstTxWarp>
            <a:normAutofit/>
          </a:bodyPr>
          <a:lstStyle/>
          <a:p>
            <a:pPr eaLnBrk="1" hangingPunct="1">
              <a:lnSpc>
                <a:spcPct val="90000"/>
              </a:lnSpc>
              <a:spcAft>
                <a:spcPts val="1200"/>
              </a:spcAft>
              <a:buSzPct val="120000"/>
            </a:pPr>
            <a:r>
              <a:rPr lang="en-US" sz="2800" dirty="0"/>
              <a:t>Authentication over a network, the Internet, or a communications link is more complex</a:t>
            </a:r>
          </a:p>
          <a:p>
            <a:pPr marL="342900" lvl="1" indent="-342900">
              <a:lnSpc>
                <a:spcPct val="90000"/>
              </a:lnSpc>
              <a:buSzPct val="120000"/>
              <a:buFont typeface="Arial" pitchFamily="34" charset="0"/>
              <a:buChar char="•"/>
            </a:pPr>
            <a:r>
              <a:rPr lang="en-US" sz="2800" dirty="0"/>
              <a:t>Additional security threats such as:</a:t>
            </a:r>
          </a:p>
          <a:p>
            <a:pPr marL="1028700" lvl="3" indent="-342900" eaLnBrk="1" hangingPunct="1">
              <a:lnSpc>
                <a:spcPct val="90000"/>
              </a:lnSpc>
              <a:spcBef>
                <a:spcPts val="2000"/>
              </a:spcBef>
              <a:spcAft>
                <a:spcPts val="1800"/>
              </a:spcAft>
            </a:pPr>
            <a:r>
              <a:rPr lang="en-US" sz="2400" dirty="0"/>
              <a:t>Eavesdropping, capturing a password, replaying an authentication sequence that has been observed</a:t>
            </a:r>
          </a:p>
          <a:p>
            <a:pPr eaLnBrk="1" hangingPunct="1">
              <a:lnSpc>
                <a:spcPct val="90000"/>
              </a:lnSpc>
              <a:buSzPct val="120000"/>
            </a:pPr>
            <a:r>
              <a:rPr lang="en-US" sz="2800" dirty="0"/>
              <a:t>Generally rely on some form of a challenge-response protocol to counter threats</a:t>
            </a:r>
          </a:p>
        </p:txBody>
      </p:sp>
      <p:pic>
        <p:nvPicPr>
          <p:cNvPr id="5" name="Picture 4"/>
          <p:cNvPicPr>
            <a:picLocks noChangeAspect="1"/>
          </p:cNvPicPr>
          <p:nvPr/>
        </p:nvPicPr>
        <p:blipFill>
          <a:blip r:embed="rId3"/>
          <a:stretch>
            <a:fillRect/>
          </a:stretch>
        </p:blipFill>
        <p:spPr>
          <a:xfrm rot="21262125">
            <a:off x="7413795" y="5023198"/>
            <a:ext cx="1216267" cy="1216267"/>
          </a:xfrm>
          <a:prstGeom prst="rect">
            <a:avLst/>
          </a:prstGeom>
          <a:scene3d>
            <a:camera prst="orthographicFront">
              <a:rot lat="0" lon="10799978" rev="0"/>
            </a:camera>
            <a:lightRig rig="threePt" dir="t"/>
          </a:scene3d>
        </p:spPr>
      </p:pic>
      <p:pic>
        <p:nvPicPr>
          <p:cNvPr id="6" name="Picture 5"/>
          <p:cNvPicPr>
            <a:picLocks noChangeAspect="1"/>
          </p:cNvPicPr>
          <p:nvPr/>
        </p:nvPicPr>
        <p:blipFill>
          <a:blip r:embed="rId4">
            <a:alphaModFix amt="85000"/>
          </a:blip>
          <a:stretch>
            <a:fillRect/>
          </a:stretch>
        </p:blipFill>
        <p:spPr>
          <a:xfrm>
            <a:off x="2602149" y="5658968"/>
            <a:ext cx="1117600" cy="1062507"/>
          </a:xfrm>
          <a:prstGeom prst="rect">
            <a:avLst/>
          </a:prstGeom>
          <a:effectLst>
            <a:innerShdw blurRad="63500" dist="50800" dir="240000">
              <a:srgbClr val="000000">
                <a:alpha val="50000"/>
              </a:srgbClr>
            </a:innerShdw>
            <a:reflection stA="50000" endPos="75000" dist="12700" dir="5400000" sy="-100000" algn="bl"/>
            <a:softEdge rad="38100"/>
          </a:effectLst>
          <a:scene3d>
            <a:camera prst="orthographicFront">
              <a:rot lat="0" lon="12299979" rev="0"/>
            </a:camera>
            <a:lightRig rig="threePt" dir="t"/>
          </a:scene3d>
        </p:spPr>
      </p:pic>
      <p:pic>
        <p:nvPicPr>
          <p:cNvPr id="7" name="Picture 6"/>
          <p:cNvPicPr>
            <a:picLocks noChangeAspect="1"/>
          </p:cNvPicPr>
          <p:nvPr/>
        </p:nvPicPr>
        <p:blipFill>
          <a:blip r:embed="rId5"/>
          <a:stretch>
            <a:fillRect/>
          </a:stretch>
        </p:blipFill>
        <p:spPr>
          <a:xfrm>
            <a:off x="-22582" y="5136416"/>
            <a:ext cx="2128010" cy="1567656"/>
          </a:xfrm>
          <a:prstGeom prst="rect">
            <a:avLst/>
          </a:prstGeom>
          <a:effectLst>
            <a:softEdge rad="25400"/>
          </a:effectLst>
        </p:spPr>
      </p:pic>
      <p:sp>
        <p:nvSpPr>
          <p:cNvPr id="2" name="Footer Placeholder 1"/>
          <p:cNvSpPr>
            <a:spLocks noGrp="1"/>
          </p:cNvSpPr>
          <p:nvPr>
            <p:ph type="ftr" sz="quarter" idx="11"/>
          </p:nvPr>
        </p:nvSpPr>
        <p:spPr>
          <a:xfrm>
            <a:off x="107504" y="6469872"/>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77</a:t>
            </a:fld>
            <a:endParaRPr lang="en-US" dirty="0"/>
          </a:p>
        </p:txBody>
      </p:sp>
    </p:spTree>
    <p:extLst>
      <p:ext uri="{BB962C8B-B14F-4D97-AF65-F5344CB8AC3E}">
        <p14:creationId xmlns:p14="http://schemas.microsoft.com/office/powerpoint/2010/main" val="91752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956" y="28101"/>
            <a:ext cx="5299364" cy="6858000"/>
          </a:xfrm>
          <a:prstGeom prst="rect">
            <a:avLst/>
          </a:prstGeom>
          <a:noFill/>
        </p:spPr>
      </p:pic>
      <p:sp>
        <p:nvSpPr>
          <p:cNvPr id="2" name="Footer Placeholder 1"/>
          <p:cNvSpPr>
            <a:spLocks noGrp="1"/>
          </p:cNvSpPr>
          <p:nvPr>
            <p:ph type="ftr" sz="quarter" idx="11"/>
          </p:nvPr>
        </p:nvSpPr>
        <p:spPr>
          <a:xfrm>
            <a:off x="0" y="6492875"/>
            <a:ext cx="2847975" cy="365125"/>
          </a:xfrm>
        </p:spPr>
        <p:txBody>
          <a:bodyPr/>
          <a:lstStyle/>
          <a:p>
            <a:r>
              <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rPr>
              <a:t>© 2016 Pearson Education, Inc., Hoboken, NJ.  All rights reserved.</a:t>
            </a:r>
          </a:p>
        </p:txBody>
      </p:sp>
      <p:sp>
        <p:nvSpPr>
          <p:cNvPr id="4" name="Slide Number Placeholder 3"/>
          <p:cNvSpPr>
            <a:spLocks noGrp="1"/>
          </p:cNvSpPr>
          <p:nvPr>
            <p:ph type="sldNum" sz="quarter" idx="12"/>
          </p:nvPr>
        </p:nvSpPr>
        <p:spPr/>
        <p:txBody>
          <a:bodyPr/>
          <a:lstStyle/>
          <a:p>
            <a:fld id="{5F36C9FC-DA22-1F47-8722-58727A1D436E}" type="slidenum">
              <a:rPr lang="en-US" smtClean="0"/>
              <a:pPr/>
              <a:t>78</a:t>
            </a:fld>
            <a:endParaRPr lang="en-US" dirty="0"/>
          </a:p>
        </p:txBody>
      </p:sp>
    </p:spTree>
    <p:extLst>
      <p:ext uri="{BB962C8B-B14F-4D97-AF65-F5344CB8AC3E}">
        <p14:creationId xmlns:p14="http://schemas.microsoft.com/office/powerpoint/2010/main" val="3513576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Box 7"/>
          <p:cNvSpPr txBox="1">
            <a:spLocks noChangeArrowheads="1"/>
          </p:cNvSpPr>
          <p:nvPr/>
        </p:nvSpPr>
        <p:spPr bwMode="auto">
          <a:xfrm>
            <a:off x="0" y="0"/>
            <a:ext cx="5257800" cy="369888"/>
          </a:xfrm>
          <a:prstGeom prst="rect">
            <a:avLst/>
          </a:prstGeom>
          <a:noFill/>
          <a:ln w="9525">
            <a:noFill/>
            <a:miter lim="800000"/>
            <a:headEnd/>
            <a:tailEnd/>
          </a:ln>
        </p:spPr>
        <p:txBody>
          <a:bodyPr>
            <a:prstTxWarp prst="textNoShape">
              <a:avLst/>
            </a:prstTxWarp>
            <a:spAutoFit/>
          </a:bodyPr>
          <a:lstStyle/>
          <a:p>
            <a:endParaRPr lang="en-US" dirty="0"/>
          </a:p>
        </p:txBody>
      </p:sp>
      <p:sp>
        <p:nvSpPr>
          <p:cNvPr id="84996" name="TextBox 13"/>
          <p:cNvSpPr txBox="1">
            <a:spLocks noChangeArrowheads="1"/>
          </p:cNvSpPr>
          <p:nvPr/>
        </p:nvSpPr>
        <p:spPr bwMode="auto">
          <a:xfrm>
            <a:off x="449263" y="5824538"/>
            <a:ext cx="184150" cy="368300"/>
          </a:xfrm>
          <a:prstGeom prst="rect">
            <a:avLst/>
          </a:prstGeom>
          <a:noFill/>
          <a:ln w="9525">
            <a:noFill/>
            <a:miter lim="800000"/>
            <a:headEnd/>
            <a:tailEnd/>
          </a:ln>
        </p:spPr>
        <p:txBody>
          <a:bodyPr wrap="none">
            <a:prstTxWarp prst="textNoShape">
              <a:avLst/>
            </a:prstTxWarp>
            <a:spAutoFit/>
          </a:bodyPr>
          <a:lstStyle/>
          <a:p>
            <a:endParaRPr lang="en-US" dirty="0"/>
          </a:p>
        </p:txBody>
      </p:sp>
      <p:sp>
        <p:nvSpPr>
          <p:cNvPr id="2" name="TextBox 1"/>
          <p:cNvSpPr txBox="1"/>
          <p:nvPr/>
        </p:nvSpPr>
        <p:spPr>
          <a:xfrm>
            <a:off x="5129421" y="764704"/>
            <a:ext cx="3975832" cy="2123658"/>
          </a:xfrm>
          <a:prstGeom prst="rect">
            <a:avLst/>
          </a:prstGeom>
          <a:noFill/>
        </p:spPr>
        <p:txBody>
          <a:bodyPr wrap="square" rtlCol="0">
            <a:spAutoFit/>
          </a:bodyPr>
          <a:lstStyle/>
          <a:p>
            <a:pPr algn="ctr"/>
            <a:r>
              <a:rPr lang="en-US" sz="3200" b="1" dirty="0">
                <a:latin typeface="+mn-lt"/>
                <a:ea typeface="+mj-ea"/>
                <a:cs typeface="+mj-cs"/>
              </a:rPr>
              <a:t>Table 3.4  </a:t>
            </a:r>
          </a:p>
          <a:p>
            <a:pPr algn="ctr"/>
            <a:endParaRPr lang="en-US" sz="2800" dirty="0">
              <a:latin typeface="+mn-lt"/>
              <a:ea typeface="+mj-ea"/>
              <a:cs typeface="+mj-cs"/>
            </a:endParaRPr>
          </a:p>
          <a:p>
            <a:pPr algn="ctr"/>
            <a:r>
              <a:rPr lang="en-US" sz="2400" dirty="0">
                <a:latin typeface="+mn-lt"/>
                <a:ea typeface="+mj-ea"/>
                <a:cs typeface="+mj-cs"/>
              </a:rPr>
              <a:t>Some Potential Attacks, </a:t>
            </a:r>
          </a:p>
          <a:p>
            <a:pPr algn="ctr"/>
            <a:r>
              <a:rPr lang="en-US" sz="2400" dirty="0">
                <a:latin typeface="+mn-lt"/>
                <a:ea typeface="+mj-ea"/>
                <a:cs typeface="+mj-cs"/>
              </a:rPr>
              <a:t>Susceptible Authenticators, </a:t>
            </a:r>
          </a:p>
          <a:p>
            <a:pPr algn="ctr"/>
            <a:r>
              <a:rPr lang="en-US" sz="2400" dirty="0">
                <a:latin typeface="+mn-lt"/>
                <a:ea typeface="+mj-ea"/>
                <a:cs typeface="+mj-cs"/>
              </a:rPr>
              <a:t>and Typical Defenses </a:t>
            </a:r>
          </a:p>
        </p:txBody>
      </p:sp>
      <p:graphicFrame>
        <p:nvGraphicFramePr>
          <p:cNvPr id="6" name="Object 5"/>
          <p:cNvGraphicFramePr>
            <a:graphicFrameLocks noChangeAspect="1"/>
          </p:cNvGraphicFramePr>
          <p:nvPr>
            <p:extLst/>
          </p:nvPr>
        </p:nvGraphicFramePr>
        <p:xfrm>
          <a:off x="54471" y="86342"/>
          <a:ext cx="5148858" cy="6858000"/>
        </p:xfrm>
        <a:graphic>
          <a:graphicData uri="http://schemas.openxmlformats.org/presentationml/2006/ole">
            <mc:AlternateContent xmlns:mc="http://schemas.openxmlformats.org/markup-compatibility/2006">
              <mc:Choice xmlns:v="urn:schemas-microsoft-com:vml" Requires="v">
                <p:oleObj spid="_x0000_s1027" name="Document" r:id="rId4" imgW="6083300" imgH="8102600" progId="Word.Document.12">
                  <p:embed/>
                </p:oleObj>
              </mc:Choice>
              <mc:Fallback>
                <p:oleObj name="Document" r:id="rId4" imgW="6083300" imgH="8102600" progId="Word.Document.12">
                  <p:embed/>
                  <p:pic>
                    <p:nvPicPr>
                      <p:cNvPr id="6" name="Object 5"/>
                      <p:cNvPicPr/>
                      <p:nvPr/>
                    </p:nvPicPr>
                    <p:blipFill>
                      <a:blip r:embed="rId5"/>
                      <a:stretch>
                        <a:fillRect/>
                      </a:stretch>
                    </p:blipFill>
                    <p:spPr>
                      <a:xfrm>
                        <a:off x="54471" y="86342"/>
                        <a:ext cx="5148858" cy="6858000"/>
                      </a:xfrm>
                      <a:prstGeom prst="rect">
                        <a:avLst/>
                      </a:prstGeom>
                    </p:spPr>
                  </p:pic>
                </p:oleObj>
              </mc:Fallback>
            </mc:AlternateContent>
          </a:graphicData>
        </a:graphic>
      </p:graphicFrame>
      <p:sp useBgFill="1">
        <p:nvSpPr>
          <p:cNvPr id="12" name="TextBox 11"/>
          <p:cNvSpPr txBox="1"/>
          <p:nvPr/>
        </p:nvSpPr>
        <p:spPr>
          <a:xfrm>
            <a:off x="0" y="6673334"/>
            <a:ext cx="9144000" cy="369332"/>
          </a:xfrm>
          <a:prstGeom prst="rect">
            <a:avLst/>
          </a:prstGeom>
        </p:spPr>
        <p:txBody>
          <a:bodyPr wrap="square" rtlCol="0">
            <a:spAutoFit/>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79</a:t>
            </a:fld>
            <a:endParaRPr lang="en-US" dirty="0"/>
          </a:p>
        </p:txBody>
      </p:sp>
    </p:spTree>
    <p:extLst>
      <p:ext uri="{BB962C8B-B14F-4D97-AF65-F5344CB8AC3E}">
        <p14:creationId xmlns:p14="http://schemas.microsoft.com/office/powerpoint/2010/main" val="1555384801"/>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gure 1.1 for version 3.pdf"/>
          <p:cNvPicPr>
            <a:picLocks noChangeAspect="1"/>
          </p:cNvPicPr>
          <p:nvPr/>
        </p:nvPicPr>
        <p:blipFill rotWithShape="1">
          <a:blip r:embed="rId3">
            <a:extLst>
              <a:ext uri="{28A0092B-C50C-407E-A947-70E740481C1C}">
                <a14:useLocalDpi xmlns:a14="http://schemas.microsoft.com/office/drawing/2010/main" val="0"/>
              </a:ext>
            </a:extLst>
          </a:blip>
          <a:srcRect l="7618" t="22308" r="13245" b="29172"/>
          <a:stretch/>
        </p:blipFill>
        <p:spPr>
          <a:xfrm>
            <a:off x="755576" y="260648"/>
            <a:ext cx="7995605" cy="6364224"/>
          </a:xfrm>
          <a:prstGeom prst="rect">
            <a:avLst/>
          </a:prstGeom>
          <a:solidFill>
            <a:schemeClr val="tx1"/>
          </a:solidFill>
        </p:spPr>
      </p:pic>
      <p:sp>
        <p:nvSpPr>
          <p:cNvPr id="2" name="Footer Placeholder 1"/>
          <p:cNvSpPr>
            <a:spLocks noGrp="1"/>
          </p:cNvSpPr>
          <p:nvPr>
            <p:ph type="ftr" sz="quarter" idx="11"/>
          </p:nvPr>
        </p:nvSpPr>
        <p:spPr>
          <a:xfrm>
            <a:off x="0" y="6520259"/>
            <a:ext cx="5868143"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a:xfrm>
            <a:off x="8388424" y="6361255"/>
            <a:ext cx="490461" cy="365125"/>
          </a:xfrm>
        </p:spPr>
        <p:txBody>
          <a:bodyPr/>
          <a:lstStyle/>
          <a:p>
            <a:fld id="{4711BA6F-B221-4442-B3E0-4DE91DDD2916}" type="slidenum">
              <a:rPr lang="en-US" smtClean="0"/>
              <a:pPr/>
              <a:t>8</a:t>
            </a:fld>
            <a:endParaRPr lang="en-US" dirty="0"/>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088751244"/>
              </p:ext>
            </p:extLst>
          </p:nvPr>
        </p:nvGraphicFramePr>
        <p:xfrm>
          <a:off x="0" y="0"/>
          <a:ext cx="88392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kumimoji="0" lang="en-US" sz="1200" b="0" i="0" u="none" strike="noStrike" kern="1200" cap="none" spc="0" normalizeH="0" baseline="0" noProof="0">
                <a:ln>
                  <a:noFill/>
                </a:ln>
                <a:solidFill>
                  <a:prstClr val="black"/>
                </a:solidFill>
                <a:effectLst/>
                <a:uLnTx/>
                <a:uFillTx/>
                <a:latin typeface="Century Gothic" pitchFamily="34" charset="0"/>
                <a:ea typeface="+mn-ea"/>
                <a:cs typeface="+mn-cs"/>
              </a:rPr>
              <a:t>© 2016 Pearson Education, Inc., Hoboken, NJ.  All rights reserved.</a:t>
            </a:r>
            <a:endParaRPr kumimoji="0" lang="en-US" sz="1200"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3" name="Slide Number Placeholder 2"/>
          <p:cNvSpPr>
            <a:spLocks noGrp="1"/>
          </p:cNvSpPr>
          <p:nvPr>
            <p:ph type="sldNum" sz="quarter" idx="12"/>
          </p:nvPr>
        </p:nvSpPr>
        <p:spPr/>
        <p:txBody>
          <a:bodyPr/>
          <a:lstStyle/>
          <a:p>
            <a:fld id="{4711BA6F-B221-4442-B3E0-4DE91DDD2916}" type="slidenum">
              <a:rPr lang="en-US" smtClean="0"/>
              <a:pPr/>
              <a:t>80</a:t>
            </a:fld>
            <a:endParaRPr lang="en-US" dirty="0"/>
          </a:p>
        </p:txBody>
      </p:sp>
    </p:spTree>
    <p:extLst>
      <p:ext uri="{BB962C8B-B14F-4D97-AF65-F5344CB8AC3E}">
        <p14:creationId xmlns:p14="http://schemas.microsoft.com/office/powerpoint/2010/main" val="1771317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970" t="9131" r="-4771" b="18920"/>
          <a:stretch/>
        </p:blipFill>
        <p:spPr>
          <a:xfrm>
            <a:off x="1135333" y="134706"/>
            <a:ext cx="7326537" cy="6571749"/>
          </a:xfrm>
          <a:prstGeom prst="rect">
            <a:avLst/>
          </a:prstGeom>
          <a:noFill/>
        </p:spPr>
      </p:pic>
      <p:sp>
        <p:nvSpPr>
          <p:cNvPr id="4" name="Slide Number Placeholder 3"/>
          <p:cNvSpPr>
            <a:spLocks noGrp="1"/>
          </p:cNvSpPr>
          <p:nvPr>
            <p:ph type="sldNum" sz="quarter" idx="12"/>
          </p:nvPr>
        </p:nvSpPr>
        <p:spPr/>
        <p:txBody>
          <a:bodyPr/>
          <a:lstStyle/>
          <a:p>
            <a:fld id="{F842B32E-5D81-2D4F-8CC9-49749ECC7299}" type="slidenum">
              <a:rPr lang="en-US" smtClean="0"/>
              <a:pPr/>
              <a:t>81</a:t>
            </a:fld>
            <a:endParaRPr lang="en-US" dirty="0"/>
          </a:p>
        </p:txBody>
      </p:sp>
    </p:spTree>
    <p:extLst>
      <p:ext uri="{BB962C8B-B14F-4D97-AF65-F5344CB8AC3E}">
        <p14:creationId xmlns:p14="http://schemas.microsoft.com/office/powerpoint/2010/main" val="261333489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orient="vert" idx="4294967295"/>
          </p:nvPr>
        </p:nvSpPr>
        <p:spPr>
          <a:xfrm>
            <a:off x="6300192" y="1412776"/>
            <a:ext cx="2376264" cy="2849502"/>
          </a:xfrm>
        </p:spPr>
        <p:txBody>
          <a:bodyPr wrap="square" numCol="1" anchorCtr="0" compatLnSpc="1">
            <a:prstTxWarp prst="textNoShape">
              <a:avLst/>
            </a:prstTxWarp>
          </a:bodyPr>
          <a:lstStyle/>
          <a:p>
            <a:pPr eaLnBrk="1" hangingPunct="1"/>
            <a:r>
              <a:rPr lang="en-US" sz="3200" dirty="0"/>
              <a:t>Case Study: </a:t>
            </a:r>
            <a:br>
              <a:rPr lang="en-US" sz="3200" dirty="0"/>
            </a:br>
            <a:r>
              <a:rPr lang="en-US" sz="3200" dirty="0"/>
              <a:t>ATM Security Problems</a:t>
            </a:r>
          </a:p>
        </p:txBody>
      </p:sp>
      <p:pic>
        <p:nvPicPr>
          <p:cNvPr id="91139" name="Picture 4" descr="f12.pdf"/>
          <p:cNvPicPr>
            <a:picLocks noChangeAspect="1"/>
          </p:cNvPicPr>
          <p:nvPr/>
        </p:nvPicPr>
        <p:blipFill>
          <a:blip r:embed="rId3"/>
          <a:srcRect l="5882" t="13635" r="1176" b="7272"/>
          <a:stretch>
            <a:fillRect/>
          </a:stretch>
        </p:blipFill>
        <p:spPr bwMode="auto">
          <a:xfrm>
            <a:off x="251520" y="140135"/>
            <a:ext cx="6048672" cy="6660751"/>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711BA6F-B221-4442-B3E0-4DE91DDD2916}" type="slidenum">
              <a:rPr lang="en-US" smtClean="0"/>
              <a:pPr/>
              <a:t>82</a:t>
            </a:fld>
            <a:endParaRPr lang="en-US" dirty="0"/>
          </a:p>
        </p:txBody>
      </p:sp>
    </p:spTree>
    <p:extLst>
      <p:ext uri="{BB962C8B-B14F-4D97-AF65-F5344CB8AC3E}">
        <p14:creationId xmlns:p14="http://schemas.microsoft.com/office/powerpoint/2010/main" val="1329453003"/>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4</a:t>
            </a:r>
          </a:p>
        </p:txBody>
      </p:sp>
      <p:sp>
        <p:nvSpPr>
          <p:cNvPr id="13" name="Subtitle 12"/>
          <p:cNvSpPr>
            <a:spLocks noGrp="1"/>
          </p:cNvSpPr>
          <p:nvPr>
            <p:ph type="subTitle" idx="1"/>
          </p:nvPr>
        </p:nvSpPr>
        <p:spPr/>
        <p:txBody>
          <a:bodyPr>
            <a:normAutofit/>
          </a:bodyPr>
          <a:lstStyle/>
          <a:p>
            <a:pPr algn="ctr"/>
            <a:r>
              <a:rPr lang="en-US" sz="3200" dirty="0"/>
              <a:t>Access Control</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lang="en-US"/>
              <a:t>2016 Pearson Education, Inc., Hoboken, NJ.  All rights reserved.</a:t>
            </a:r>
            <a:endParaRPr lang="en-US" dirty="0"/>
          </a:p>
        </p:txBody>
      </p:sp>
      <p:sp>
        <p:nvSpPr>
          <p:cNvPr id="4" name="Slide Number Placeholder 3"/>
          <p:cNvSpPr>
            <a:spLocks noGrp="1"/>
          </p:cNvSpPr>
          <p:nvPr>
            <p:ph type="sldNum" sz="quarter" idx="11"/>
          </p:nvPr>
        </p:nvSpPr>
        <p:spPr/>
        <p:txBody>
          <a:bodyPr/>
          <a:lstStyle/>
          <a:p>
            <a:fld id="{006B9344-A600-C44C-BFF3-F262E2EAB853}" type="slidenum">
              <a:rPr lang="en-US" smtClean="0"/>
              <a:pPr/>
              <a:t>83</a:t>
            </a:fld>
            <a:endParaRPr lang="en-US" dirty="0"/>
          </a:p>
        </p:txBody>
      </p:sp>
    </p:spTree>
    <p:extLst>
      <p:ext uri="{BB962C8B-B14F-4D97-AF65-F5344CB8AC3E}">
        <p14:creationId xmlns:p14="http://schemas.microsoft.com/office/powerpoint/2010/main" val="2508716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0"/>
            <a:ext cx="8229600" cy="1340768"/>
          </a:xfrm>
        </p:spPr>
        <p:txBody>
          <a:bodyPr/>
          <a:lstStyle/>
          <a:p>
            <a:pPr eaLnBrk="1" fontAlgn="auto" hangingPunct="1">
              <a:spcAft>
                <a:spcPts val="0"/>
              </a:spcAft>
              <a:defRPr/>
            </a:pPr>
            <a:r>
              <a:rPr lang="en-GB" dirty="0"/>
              <a:t>Access Control Principles</a:t>
            </a:r>
            <a:endParaRPr lang="en-AU" dirty="0"/>
          </a:p>
        </p:txBody>
      </p:sp>
      <p:sp>
        <p:nvSpPr>
          <p:cNvPr id="200707" name="Rectangle 3"/>
          <p:cNvSpPr>
            <a:spLocks noGrp="1" noChangeArrowheads="1"/>
          </p:cNvSpPr>
          <p:nvPr>
            <p:ph idx="1"/>
          </p:nvPr>
        </p:nvSpPr>
        <p:spPr>
          <a:xfrm>
            <a:off x="323528" y="1988840"/>
            <a:ext cx="8153400" cy="4038600"/>
          </a:xfrm>
        </p:spPr>
        <p:txBody>
          <a:bodyPr/>
          <a:lstStyle/>
          <a:p>
            <a:pPr marL="1588" indent="-1588"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rPr>
              <a:t>	</a:t>
            </a:r>
            <a:r>
              <a:rPr lang="en-US" sz="3200" b="1" dirty="0"/>
              <a:t>RFC 4949 defines computer security as:</a:t>
            </a:r>
          </a:p>
          <a:p>
            <a:pPr eaLnBrk="1" fontAlgn="auto" hangingPunct="1">
              <a:spcBef>
                <a:spcPts val="200"/>
              </a:spcBef>
              <a:spcAft>
                <a:spcPts val="0"/>
              </a:spcAft>
              <a:buFont typeface="Wingdings" pitchFamily="-107" charset="2"/>
              <a:buNone/>
              <a:defRPr/>
            </a:pPr>
            <a:endParaRPr lang="en-US" sz="1600" dirty="0"/>
          </a:p>
          <a:p>
            <a:pPr eaLnBrk="1" fontAlgn="auto" hangingPunct="1">
              <a:spcAft>
                <a:spcPts val="0"/>
              </a:spcAft>
              <a:buFont typeface="Wingdings" pitchFamily="-107" charset="2"/>
              <a:buNone/>
              <a:defRPr/>
            </a:pPr>
            <a:r>
              <a:rPr lang="en-US" sz="3200" dirty="0"/>
              <a:t>“Measures that implement and assure security services in a computer system, particularly those that assure access control service.”</a:t>
            </a:r>
            <a:endParaRPr lang="en-AU" sz="32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995936" y="4502757"/>
            <a:ext cx="2376264" cy="2036155"/>
          </a:xfrm>
          <a:prstGeom prst="round1Rect">
            <a:avLst/>
          </a:prstGeom>
          <a:effectLst>
            <a:softEdge rad="127000"/>
          </a:effectLst>
        </p:spPr>
      </p:pic>
      <p:sp>
        <p:nvSpPr>
          <p:cNvPr id="2" name="Footer Placeholder 1"/>
          <p:cNvSpPr>
            <a:spLocks noGrp="1"/>
          </p:cNvSpPr>
          <p:nvPr>
            <p:ph type="ftr" sz="quarter" idx="11"/>
          </p:nvPr>
        </p:nvSpPr>
        <p:spPr/>
        <p:txBody>
          <a:bodyPr/>
          <a:lstStyle/>
          <a:p>
            <a:r>
              <a:rPr lang="en-US">
                <a:solidFill>
                  <a:prstClr val="white">
                    <a:lumMod val="65000"/>
                    <a:lumOff val="35000"/>
                  </a:prstClr>
                </a:solidFill>
              </a:rPr>
              <a:t>2016 Pearson Education, Inc., Hoboken, NJ.  All rights reserved.</a:t>
            </a:r>
            <a:endParaRPr lang="en-US" dirty="0">
              <a:solidFill>
                <a:prstClr val="white">
                  <a:lumMod val="65000"/>
                  <a:lumOff val="35000"/>
                </a:prstClr>
              </a:solidFill>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pPr/>
              <a:t>84</a:t>
            </a:fld>
            <a:endParaRPr lang="en-US" dirty="0"/>
          </a:p>
        </p:txBody>
      </p:sp>
    </p:spTree>
    <p:extLst>
      <p:ext uri="{BB962C8B-B14F-4D97-AF65-F5344CB8AC3E}">
        <p14:creationId xmlns:p14="http://schemas.microsoft.com/office/powerpoint/2010/main" val="1963320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l="3339" t="2168" r="4234" b="4567"/>
          <a:stretch/>
        </p:blipFill>
        <p:spPr>
          <a:xfrm>
            <a:off x="423306" y="-22083"/>
            <a:ext cx="8397165" cy="6547427"/>
          </a:xfrm>
          <a:prstGeom prst="rect">
            <a:avLst/>
          </a:prstGeom>
          <a:solidFill>
            <a:schemeClr val="tx1"/>
          </a:solidFill>
        </p:spPr>
      </p:pic>
      <p:sp>
        <p:nvSpPr>
          <p:cNvPr id="3" name="Footer Placeholder 2"/>
          <p:cNvSpPr>
            <a:spLocks noGrp="1"/>
          </p:cNvSpPr>
          <p:nvPr>
            <p:ph type="ftr" sz="quarter" idx="11"/>
          </p:nvPr>
        </p:nvSpPr>
        <p:spPr>
          <a:xfrm>
            <a:off x="195611" y="6489368"/>
            <a:ext cx="2847975" cy="365125"/>
          </a:xfrm>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85</a:t>
            </a:fld>
            <a:endParaRPr lang="en-US" dirty="0"/>
          </a:p>
        </p:txBody>
      </p:sp>
    </p:spTree>
    <p:extLst>
      <p:ext uri="{BB962C8B-B14F-4D97-AF65-F5344CB8AC3E}">
        <p14:creationId xmlns:p14="http://schemas.microsoft.com/office/powerpoint/2010/main" val="4034161559"/>
      </p:ext>
    </p:extLst>
  </p:cSld>
  <p:clrMapOvr>
    <a:masterClrMapping/>
  </p:clrMapOvr>
  <p:transition spd="med">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44624"/>
            <a:ext cx="8229600" cy="861690"/>
          </a:xfrm>
        </p:spPr>
        <p:txBody>
          <a:bodyPr wrap="square" numCol="1" anchorCtr="0" compatLnSpc="1">
            <a:prstTxWarp prst="textNoShape">
              <a:avLst/>
            </a:prstTxWarp>
          </a:bodyPr>
          <a:lstStyle/>
          <a:p>
            <a:pPr eaLnBrk="1" hangingPunct="1">
              <a:defRPr/>
            </a:pPr>
            <a:r>
              <a:rPr kumimoji="1" lang="en-GB" dirty="0">
                <a:effectLst>
                  <a:outerShdw blurRad="38100" dist="38100" dir="2700000" algn="tl">
                    <a:srgbClr val="0064E2"/>
                  </a:outerShdw>
                </a:effectLst>
              </a:rPr>
              <a:t>   </a:t>
            </a:r>
            <a:r>
              <a:rPr lang="en-GB" dirty="0"/>
              <a:t>Access Control Policies</a:t>
            </a:r>
            <a:endParaRPr lang="en-US" dirty="0"/>
          </a:p>
        </p:txBody>
      </p:sp>
      <p:sp>
        <p:nvSpPr>
          <p:cNvPr id="2" name="Content Placeholder 1"/>
          <p:cNvSpPr>
            <a:spLocks noGrp="1"/>
          </p:cNvSpPr>
          <p:nvPr>
            <p:ph sz="half" idx="2"/>
          </p:nvPr>
        </p:nvSpPr>
        <p:spPr>
          <a:xfrm>
            <a:off x="4648200" y="1124744"/>
            <a:ext cx="4038600" cy="5400600"/>
          </a:xfrm>
        </p:spPr>
        <p:txBody>
          <a:bodyPr>
            <a:noAutofit/>
          </a:bodyPr>
          <a:lstStyle/>
          <a:p>
            <a:r>
              <a:rPr lang="en-US" sz="2800" dirty="0"/>
              <a:t>Role-based access control (RBAC)</a:t>
            </a:r>
          </a:p>
          <a:p>
            <a:pPr lvl="1"/>
            <a:r>
              <a:rPr lang="en-US" sz="1800" dirty="0"/>
              <a:t>Controls access based on the roles that users have within the system and on rules stating what accesses are allowed to users in given roles</a:t>
            </a:r>
          </a:p>
          <a:p>
            <a:r>
              <a:rPr lang="en-US" sz="2800" dirty="0"/>
              <a:t>Attribute-based access control (ABAC)</a:t>
            </a:r>
          </a:p>
          <a:p>
            <a:pPr lvl="1"/>
            <a:r>
              <a:rPr lang="en-US" sz="1800" dirty="0"/>
              <a:t>Controls access based on attributes of the user, the resource to be accessed, and current environmental conditions</a:t>
            </a:r>
          </a:p>
        </p:txBody>
      </p:sp>
      <p:sp>
        <p:nvSpPr>
          <p:cNvPr id="3" name="Content Placeholder 2"/>
          <p:cNvSpPr>
            <a:spLocks noGrp="1"/>
          </p:cNvSpPr>
          <p:nvPr>
            <p:ph sz="quarter" idx="13"/>
          </p:nvPr>
        </p:nvSpPr>
        <p:spPr>
          <a:xfrm>
            <a:off x="365760" y="1124744"/>
            <a:ext cx="4041648" cy="4968552"/>
          </a:xfrm>
        </p:spPr>
        <p:txBody>
          <a:bodyPr>
            <a:noAutofit/>
          </a:bodyPr>
          <a:lstStyle/>
          <a:p>
            <a:r>
              <a:rPr lang="en-US" sz="2800" dirty="0"/>
              <a:t>Discretionary access control (DAC)</a:t>
            </a:r>
          </a:p>
          <a:p>
            <a:pPr lvl="1"/>
            <a:r>
              <a:rPr lang="en-US" sz="1800" dirty="0"/>
              <a:t>Controls access based on the identity of the requestor and on access rules (authorizations) stating what requestors are (or are not) allowed to do</a:t>
            </a:r>
          </a:p>
          <a:p>
            <a:r>
              <a:rPr lang="en-US" sz="2800" dirty="0"/>
              <a:t>Mandatory access control (MAC)</a:t>
            </a:r>
          </a:p>
          <a:p>
            <a:pPr lvl="1"/>
            <a:r>
              <a:rPr lang="en-US" sz="1800" dirty="0"/>
              <a:t>Controls access based on comparing security labels with security clearances </a:t>
            </a:r>
          </a:p>
        </p:txBody>
      </p:sp>
      <p:sp>
        <p:nvSpPr>
          <p:cNvPr id="4" name="Footer Placeholder 3"/>
          <p:cNvSpPr>
            <a:spLocks noGrp="1"/>
          </p:cNvSpPr>
          <p:nvPr>
            <p:ph type="ftr" sz="quarter" idx="11"/>
          </p:nvPr>
        </p:nvSpPr>
        <p:spPr/>
        <p:txBody>
          <a:bodyPr/>
          <a:lstStyle/>
          <a:p>
            <a:r>
              <a:rPr lang="en-US" dirty="0"/>
              <a:t>2016 Pearson Education, Inc., Hoboken, NJ.  All rights reserved.</a:t>
            </a:r>
          </a:p>
        </p:txBody>
      </p:sp>
      <p:sp>
        <p:nvSpPr>
          <p:cNvPr id="5" name="Slide Number Placeholder 4"/>
          <p:cNvSpPr>
            <a:spLocks noGrp="1"/>
          </p:cNvSpPr>
          <p:nvPr>
            <p:ph type="sldNum" sz="quarter" idx="12"/>
          </p:nvPr>
        </p:nvSpPr>
        <p:spPr/>
        <p:txBody>
          <a:bodyPr/>
          <a:lstStyle/>
          <a:p>
            <a:fld id="{6D5DF91A-7C92-3743-8A2E-356816C55239}" type="slidenum">
              <a:rPr lang="en-US" smtClean="0"/>
              <a:pPr/>
              <a:t>86</a:t>
            </a:fld>
            <a:endParaRPr lang="en-US" dirty="0"/>
          </a:p>
        </p:txBody>
      </p:sp>
    </p:spTree>
    <p:extLst>
      <p:ext uri="{BB962C8B-B14F-4D97-AF65-F5344CB8AC3E}">
        <p14:creationId xmlns:p14="http://schemas.microsoft.com/office/powerpoint/2010/main" val="2828141832"/>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44624"/>
            <a:ext cx="8229600" cy="1384176"/>
          </a:xfrm>
        </p:spPr>
        <p:txBody>
          <a:bodyPr>
            <a:normAutofit fontScale="90000"/>
          </a:bodyPr>
          <a:lstStyle/>
          <a:p>
            <a:pPr algn="ctr" eaLnBrk="1" fontAlgn="auto" hangingPunct="1">
              <a:lnSpc>
                <a:spcPct val="100000"/>
              </a:lnSpc>
              <a:spcAft>
                <a:spcPts val="0"/>
              </a:spcAft>
              <a:defRPr/>
            </a:pPr>
            <a:r>
              <a:rPr lang="en-GB" sz="4400" dirty="0">
                <a:solidFill>
                  <a:srgbClr val="FF0000"/>
                </a:solidFill>
              </a:rPr>
              <a:t>Subjects, Objects, and</a:t>
            </a:r>
            <a:br>
              <a:rPr lang="en-GB" sz="4400" dirty="0">
                <a:solidFill>
                  <a:srgbClr val="FF0000"/>
                </a:solidFill>
              </a:rPr>
            </a:br>
            <a:r>
              <a:rPr lang="en-GB" sz="4400" dirty="0">
                <a:solidFill>
                  <a:srgbClr val="FF0000"/>
                </a:solidFill>
              </a:rPr>
              <a:t>Access Rights</a:t>
            </a:r>
            <a:endParaRPr lang="en-US" sz="4400" dirty="0">
              <a:solidFill>
                <a:srgbClr val="FF0000"/>
              </a:solidFill>
            </a:endParaRPr>
          </a:p>
        </p:txBody>
      </p:sp>
      <p:graphicFrame>
        <p:nvGraphicFramePr>
          <p:cNvPr id="5" name="Content Placeholder 4"/>
          <p:cNvGraphicFramePr>
            <a:graphicFrameLocks noGrp="1"/>
          </p:cNvGraphicFramePr>
          <p:nvPr>
            <p:ph idx="1"/>
            <p:extLst/>
          </p:nvPr>
        </p:nvGraphicFramePr>
        <p:xfrm>
          <a:off x="179512" y="1484784"/>
          <a:ext cx="8842895"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8460432" y="6376243"/>
            <a:ext cx="561975" cy="365125"/>
          </a:xfrm>
        </p:spPr>
        <p:txBody>
          <a:bodyPr/>
          <a:lstStyle/>
          <a:p>
            <a:fld id="{5F36C9FC-DA22-1F47-8722-58727A1D436E}" type="slidenum">
              <a:rPr lang="en-US" smtClean="0"/>
              <a:pPr/>
              <a:t>87</a:t>
            </a:fld>
            <a:endParaRPr lang="en-US" dirty="0"/>
          </a:p>
        </p:txBody>
      </p:sp>
    </p:spTree>
    <p:extLst>
      <p:ext uri="{BB962C8B-B14F-4D97-AF65-F5344CB8AC3E}">
        <p14:creationId xmlns:p14="http://schemas.microsoft.com/office/powerpoint/2010/main" val="4056813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400" dirty="0">
                <a:effectLst/>
              </a:rPr>
              <a:t>Discretionary </a:t>
            </a:r>
            <a:r>
              <a:rPr kumimoji="1" lang="en-GB" sz="4400" dirty="0">
                <a:effectLst/>
              </a:rPr>
              <a:t>Access Control (DAC) </a:t>
            </a:r>
            <a:endParaRPr kumimoji="1" lang="en-US" sz="4400" dirty="0">
              <a:effectLst/>
            </a:endParaRPr>
          </a:p>
        </p:txBody>
      </p:sp>
      <p:sp>
        <p:nvSpPr>
          <p:cNvPr id="225283" name="Rectangle 3"/>
          <p:cNvSpPr>
            <a:spLocks noGrp="1" noChangeArrowheads="1"/>
          </p:cNvSpPr>
          <p:nvPr>
            <p:ph idx="1"/>
          </p:nvPr>
        </p:nvSpPr>
        <p:spPr>
          <a:xfrm>
            <a:off x="457200" y="1772816"/>
            <a:ext cx="8229600" cy="4495800"/>
          </a:xfrm>
        </p:spPr>
        <p:txBody>
          <a:bodyPr wrap="square" numCol="1" anchor="t" anchorCtr="0" compatLnSpc="1">
            <a:prstTxWarp prst="textNoShape">
              <a:avLst/>
            </a:prstTxWarp>
            <a:normAutofit/>
          </a:bodyPr>
          <a:lstStyle/>
          <a:p>
            <a:pPr eaLnBrk="1" hangingPunct="1">
              <a:buSzPct val="120000"/>
              <a:defRPr/>
            </a:pPr>
            <a:r>
              <a:rPr lang="en-US" sz="2800" dirty="0"/>
              <a:t>Scheme in which an entity may enable another entity to access some resource</a:t>
            </a:r>
          </a:p>
          <a:p>
            <a:pPr marL="342900" lvl="1" indent="-342900">
              <a:buSzPct val="120000"/>
              <a:buFont typeface="Arial" pitchFamily="34" charset="0"/>
              <a:buChar char="•"/>
              <a:defRPr/>
            </a:pPr>
            <a:r>
              <a:rPr lang="en-US" sz="2800" dirty="0"/>
              <a:t>Often provided using an access matrix</a:t>
            </a:r>
          </a:p>
          <a:p>
            <a:pPr marL="1028700" lvl="3" indent="-342900" eaLnBrk="1" hangingPunct="1">
              <a:defRPr/>
            </a:pPr>
            <a:r>
              <a:rPr lang="en-US" sz="2400" dirty="0"/>
              <a:t>One dimension consists of identified subjects that may attempt data access to the resources</a:t>
            </a:r>
          </a:p>
          <a:p>
            <a:pPr marL="1028700" lvl="3" indent="-342900" eaLnBrk="1" hangingPunct="1">
              <a:defRPr/>
            </a:pPr>
            <a:r>
              <a:rPr lang="en-US" sz="2400" dirty="0"/>
              <a:t>The other dimension lists the objects that may be accessed</a:t>
            </a:r>
          </a:p>
          <a:p>
            <a:pPr marL="342900" lvl="1" indent="-342900">
              <a:buSzPct val="120000"/>
              <a:buFont typeface="Arial" pitchFamily="34" charset="0"/>
              <a:buChar char="•"/>
              <a:defRPr/>
            </a:pPr>
            <a:r>
              <a:rPr lang="en-US" sz="2800" dirty="0"/>
              <a:t>Each entry in the matrix indicates the access rights of a particular subject for a particular object</a:t>
            </a:r>
          </a:p>
        </p:txBody>
      </p:sp>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88</a:t>
            </a:fld>
            <a:endParaRPr lang="en-US" dirty="0"/>
          </a:p>
        </p:txBody>
      </p:sp>
    </p:spTree>
    <p:extLst>
      <p:ext uri="{BB962C8B-B14F-4D97-AF65-F5344CB8AC3E}">
        <p14:creationId xmlns:p14="http://schemas.microsoft.com/office/powerpoint/2010/main" val="2606188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782017" y="332656"/>
            <a:ext cx="8229600" cy="744872"/>
          </a:xfrm>
        </p:spPr>
        <p:txBody>
          <a:bodyPr wrap="square" numCol="1" anchorCtr="0" compatLnSpc="1">
            <a:prstTxWarp prst="textNoShape">
              <a:avLst/>
            </a:prstTxWarp>
          </a:bodyPr>
          <a:lstStyle/>
          <a:p>
            <a:pPr eaLnBrk="1" hangingPunct="1">
              <a:defRPr/>
            </a:pPr>
            <a:r>
              <a:rPr lang="en-US" dirty="0">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705817" y="1202339"/>
            <a:ext cx="8305800" cy="5029200"/>
          </a:xfrm>
        </p:spPr>
        <p:txBody>
          <a:bodyPr wrap="square" numCol="1" anchor="t" anchorCtr="0" compatLnSpc="1">
            <a:prstTxWarp prst="textNoShape">
              <a:avLst/>
            </a:prstTxWarp>
            <a:noAutofit/>
          </a:bodyPr>
          <a:lstStyle/>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Set of objects together with access rights to those objects</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More flexibility when associating capabilities with protection domains</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In terms of the access matrix, a row defines a protection domain</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User can spawn processes with a subset of the access rights of the user</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Association between a process and a domain can be static or dynamic</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In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a typeface="ＭＳ Ｐゴシック" pitchFamily="-1" charset="-128"/>
                <a:cs typeface="ＭＳ Ｐゴシック" pitchFamily="-1" charset="-128"/>
              </a:rPr>
              <a:t>In kernel mode privileged instructions may be executed and protected areas of memory may be accessed</a:t>
            </a:r>
          </a:p>
          <a:p>
            <a:pPr eaLnBrk="1" hangingPunct="1">
              <a:lnSpc>
                <a:spcPct val="90000"/>
              </a:lnSpc>
              <a:buFont typeface="Wingdings" pitchFamily="-1" charset="2"/>
              <a:buNone/>
              <a:defRPr/>
            </a:pPr>
            <a:endParaRPr lang="en-US" sz="2200" dirty="0">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2200" dirty="0">
              <a:ea typeface="ＭＳ Ｐゴシック" pitchFamily="-1" charset="-128"/>
            </a:endParaRPr>
          </a:p>
        </p:txBody>
      </p:sp>
      <p:pic>
        <p:nvPicPr>
          <p:cNvPr id="46084" name="Picture 13"/>
          <p:cNvPicPr>
            <a:picLocks noChangeAspect="1"/>
          </p:cNvPicPr>
          <p:nvPr/>
        </p:nvPicPr>
        <p:blipFill>
          <a:blip r:embed="rId3"/>
          <a:srcRect/>
          <a:stretch>
            <a:fillRect/>
          </a:stretch>
        </p:blipFill>
        <p:spPr bwMode="auto">
          <a:xfrm>
            <a:off x="107504" y="36352"/>
            <a:ext cx="914400" cy="16510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89</a:t>
            </a:fld>
            <a:endParaRPr lang="en-US" dirty="0"/>
          </a:p>
        </p:txBody>
      </p:sp>
    </p:spTree>
    <p:extLst>
      <p:ext uri="{BB962C8B-B14F-4D97-AF65-F5344CB8AC3E}">
        <p14:creationId xmlns:p14="http://schemas.microsoft.com/office/powerpoint/2010/main" val="8497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en-US" dirty="0">
                <a:effectLst/>
              </a:rPr>
              <a:t>Vulnerabilities, Threats </a:t>
            </a:r>
            <a:br>
              <a:rPr lang="en-US" dirty="0">
                <a:effectLst/>
              </a:rPr>
            </a:br>
            <a:r>
              <a:rPr lang="en-US" dirty="0">
                <a:effectLst/>
              </a:rPr>
              <a:t>and Attacks</a:t>
            </a:r>
          </a:p>
        </p:txBody>
      </p:sp>
      <p:sp>
        <p:nvSpPr>
          <p:cNvPr id="215043" name="Rectangle 3"/>
          <p:cNvSpPr>
            <a:spLocks noGrp="1" noChangeArrowheads="1"/>
          </p:cNvSpPr>
          <p:nvPr>
            <p:ph idx="1"/>
          </p:nvPr>
        </p:nvSpPr>
        <p:spPr>
          <a:xfrm>
            <a:off x="467544" y="1905000"/>
            <a:ext cx="8229600" cy="4953000"/>
          </a:xfrm>
        </p:spPr>
        <p:txBody>
          <a:bodyPr>
            <a:normAutofit/>
          </a:bodyPr>
          <a:lstStyle/>
          <a:p>
            <a:pPr>
              <a:buClr>
                <a:schemeClr val="accent3">
                  <a:lumMod val="60000"/>
                  <a:lumOff val="40000"/>
                </a:schemeClr>
              </a:buClr>
              <a:buSzPct val="130000"/>
            </a:pPr>
            <a:r>
              <a:rPr lang="en-US" sz="2595" dirty="0"/>
              <a:t>Categories of vulnerabilities</a:t>
            </a:r>
          </a:p>
          <a:p>
            <a:pPr lvl="2"/>
            <a:r>
              <a:rPr lang="en-US" dirty="0"/>
              <a:t>Corrupted (loss of integrity)</a:t>
            </a:r>
          </a:p>
          <a:p>
            <a:pPr lvl="2"/>
            <a:r>
              <a:rPr lang="en-US" dirty="0"/>
              <a:t>Leaky (loss of confidentiality)</a:t>
            </a:r>
          </a:p>
          <a:p>
            <a:pPr lvl="2"/>
            <a:r>
              <a:rPr lang="en-US" dirty="0"/>
              <a:t>Unavailable or very slow (loss of availability)</a:t>
            </a:r>
          </a:p>
          <a:p>
            <a:pPr marL="342900" lvl="1" indent="-342900">
              <a:buClr>
                <a:schemeClr val="accent3">
                  <a:lumMod val="60000"/>
                  <a:lumOff val="40000"/>
                </a:schemeClr>
              </a:buClr>
              <a:buSzPct val="130000"/>
              <a:buFont typeface="Arial" pitchFamily="34" charset="0"/>
              <a:buChar char="•"/>
            </a:pPr>
            <a:r>
              <a:rPr lang="en-US" sz="2595" dirty="0"/>
              <a:t>Threats</a:t>
            </a:r>
          </a:p>
          <a:p>
            <a:pPr lvl="2"/>
            <a:r>
              <a:rPr lang="en-US" dirty="0"/>
              <a:t>Capable of exploiting vulnerabilities</a:t>
            </a:r>
          </a:p>
          <a:p>
            <a:pPr lvl="2"/>
            <a:r>
              <a:rPr lang="en-US" dirty="0"/>
              <a:t>Represent potential security harm to an asset</a:t>
            </a:r>
          </a:p>
          <a:p>
            <a:pPr marL="342900" lvl="1" indent="-342900">
              <a:buClr>
                <a:schemeClr val="accent3">
                  <a:lumMod val="60000"/>
                  <a:lumOff val="40000"/>
                </a:schemeClr>
              </a:buClr>
              <a:buSzPct val="130000"/>
              <a:buFont typeface="Arial" pitchFamily="34" charset="0"/>
              <a:buChar char="•"/>
            </a:pPr>
            <a:r>
              <a:rPr lang="en-US" sz="2595" dirty="0"/>
              <a:t>Attacks (threats carried out)</a:t>
            </a:r>
          </a:p>
          <a:p>
            <a:pPr lvl="2"/>
            <a:r>
              <a:rPr lang="en-US" dirty="0"/>
              <a:t>Passive – attempt to learn or make use of information from the system 	    that does not affect system resources</a:t>
            </a:r>
          </a:p>
          <a:p>
            <a:pPr lvl="2"/>
            <a:r>
              <a:rPr lang="en-US" dirty="0"/>
              <a:t>Active – attempt to alter system resources or affect their operation</a:t>
            </a:r>
          </a:p>
          <a:p>
            <a:pPr lvl="2"/>
            <a:r>
              <a:rPr lang="en-US" dirty="0"/>
              <a:t>Insider – initiated by an entity inside the security parameter</a:t>
            </a:r>
          </a:p>
          <a:p>
            <a:pPr lvl="2"/>
            <a:r>
              <a:rPr lang="en-US" dirty="0"/>
              <a:t>Outsider – initiated from outside the perimeter</a:t>
            </a:r>
          </a:p>
        </p:txBody>
      </p:sp>
      <p:pic>
        <p:nvPicPr>
          <p:cNvPr id="5" name="Picture 4"/>
          <p:cNvPicPr>
            <a:picLocks noChangeAspect="1"/>
          </p:cNvPicPr>
          <p:nvPr/>
        </p:nvPicPr>
        <p:blipFill>
          <a:blip r:embed="rId3"/>
          <a:stretch>
            <a:fillRect/>
          </a:stretch>
        </p:blipFill>
        <p:spPr>
          <a:xfrm>
            <a:off x="6444208" y="2204864"/>
            <a:ext cx="2411760" cy="1767983"/>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a:xfrm>
            <a:off x="8358103" y="6354931"/>
            <a:ext cx="418453" cy="365124"/>
          </a:xfrm>
        </p:spPr>
        <p:txBody>
          <a:bodyPr/>
          <a:lstStyle/>
          <a:p>
            <a:fld id="{5F36C9FC-DA22-1F47-8722-58727A1D436E}" type="slidenum">
              <a:rPr lang="en-US" smtClean="0"/>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30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15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 calcmode="lin" valueType="num">
                                      <p:cBhvr additive="base">
                                        <p:cTn id="11" dur="30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150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 calcmode="lin" valueType="num">
                                      <p:cBhvr additive="base">
                                        <p:cTn id="15" dur="3000" fill="hold"/>
                                        <p:tgtEl>
                                          <p:spTgt spid="21504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2150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anim calcmode="lin" valueType="num">
                                      <p:cBhvr additive="base">
                                        <p:cTn id="19" dur="3000" fill="hold"/>
                                        <p:tgtEl>
                                          <p:spTgt spid="215043">
                                            <p:txEl>
                                              <p:pRg st="3" end="3"/>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150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 calcmode="lin" valueType="num">
                                      <p:cBhvr additive="base">
                                        <p:cTn id="23" dur="3000" fill="hold"/>
                                        <p:tgtEl>
                                          <p:spTgt spid="215043">
                                            <p:txEl>
                                              <p:pRg st="4" end="4"/>
                                            </p:txEl>
                                          </p:spTgt>
                                        </p:tgtEl>
                                        <p:attrNameLst>
                                          <p:attrName>ppt_x</p:attrName>
                                        </p:attrNameLst>
                                      </p:cBhvr>
                                      <p:tavLst>
                                        <p:tav tm="0">
                                          <p:val>
                                            <p:strVal val="#ppt_x"/>
                                          </p:val>
                                        </p:tav>
                                        <p:tav tm="100000">
                                          <p:val>
                                            <p:strVal val="#ppt_x"/>
                                          </p:val>
                                        </p:tav>
                                      </p:tavLst>
                                    </p:anim>
                                    <p:anim calcmode="lin" valueType="num">
                                      <p:cBhvr additive="base">
                                        <p:cTn id="24" dur="3000" fill="hold"/>
                                        <p:tgtEl>
                                          <p:spTgt spid="21504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anim calcmode="lin" valueType="num">
                                      <p:cBhvr additive="base">
                                        <p:cTn id="27" dur="3000" fill="hold"/>
                                        <p:tgtEl>
                                          <p:spTgt spid="215043">
                                            <p:txEl>
                                              <p:pRg st="5" end="5"/>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21504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anim calcmode="lin" valueType="num">
                                      <p:cBhvr additive="base">
                                        <p:cTn id="31" dur="3000" fill="hold"/>
                                        <p:tgtEl>
                                          <p:spTgt spid="215043">
                                            <p:txEl>
                                              <p:pRg st="6" end="6"/>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21504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anim calcmode="lin" valueType="num">
                                      <p:cBhvr additive="base">
                                        <p:cTn id="35" dur="3000" fill="hold"/>
                                        <p:tgtEl>
                                          <p:spTgt spid="215043">
                                            <p:txEl>
                                              <p:pRg st="7" end="7"/>
                                            </p:txEl>
                                          </p:spTgt>
                                        </p:tgtEl>
                                        <p:attrNameLst>
                                          <p:attrName>ppt_x</p:attrName>
                                        </p:attrNameLst>
                                      </p:cBhvr>
                                      <p:tavLst>
                                        <p:tav tm="0">
                                          <p:val>
                                            <p:strVal val="#ppt_x"/>
                                          </p:val>
                                        </p:tav>
                                        <p:tav tm="100000">
                                          <p:val>
                                            <p:strVal val="#ppt_x"/>
                                          </p:val>
                                        </p:tav>
                                      </p:tavLst>
                                    </p:anim>
                                    <p:anim calcmode="lin" valueType="num">
                                      <p:cBhvr additive="base">
                                        <p:cTn id="36" dur="3000" fill="hold"/>
                                        <p:tgtEl>
                                          <p:spTgt spid="21504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215043">
                                            <p:txEl>
                                              <p:pRg st="8" end="8"/>
                                            </p:txEl>
                                          </p:spTgt>
                                        </p:tgtEl>
                                        <p:attrNameLst>
                                          <p:attrName>style.visibility</p:attrName>
                                        </p:attrNameLst>
                                      </p:cBhvr>
                                      <p:to>
                                        <p:strVal val="visible"/>
                                      </p:to>
                                    </p:set>
                                    <p:anim calcmode="lin" valueType="num">
                                      <p:cBhvr additive="base">
                                        <p:cTn id="39" dur="3000" fill="hold"/>
                                        <p:tgtEl>
                                          <p:spTgt spid="215043">
                                            <p:txEl>
                                              <p:pRg st="8" end="8"/>
                                            </p:txEl>
                                          </p:spTgt>
                                        </p:tgtEl>
                                        <p:attrNameLst>
                                          <p:attrName>ppt_x</p:attrName>
                                        </p:attrNameLst>
                                      </p:cBhvr>
                                      <p:tavLst>
                                        <p:tav tm="0">
                                          <p:val>
                                            <p:strVal val="#ppt_x"/>
                                          </p:val>
                                        </p:tav>
                                        <p:tav tm="100000">
                                          <p:val>
                                            <p:strVal val="#ppt_x"/>
                                          </p:val>
                                        </p:tav>
                                      </p:tavLst>
                                    </p:anim>
                                    <p:anim calcmode="lin" valueType="num">
                                      <p:cBhvr additive="base">
                                        <p:cTn id="40" dur="3000" fill="hold"/>
                                        <p:tgtEl>
                                          <p:spTgt spid="21504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215043">
                                            <p:txEl>
                                              <p:pRg st="9" end="9"/>
                                            </p:txEl>
                                          </p:spTgt>
                                        </p:tgtEl>
                                        <p:attrNameLst>
                                          <p:attrName>style.visibility</p:attrName>
                                        </p:attrNameLst>
                                      </p:cBhvr>
                                      <p:to>
                                        <p:strVal val="visible"/>
                                      </p:to>
                                    </p:set>
                                    <p:anim calcmode="lin" valueType="num">
                                      <p:cBhvr additive="base">
                                        <p:cTn id="43" dur="3000" fill="hold"/>
                                        <p:tgtEl>
                                          <p:spTgt spid="215043">
                                            <p:txEl>
                                              <p:pRg st="9" end="9"/>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21504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215043">
                                            <p:txEl>
                                              <p:pRg st="10" end="10"/>
                                            </p:txEl>
                                          </p:spTgt>
                                        </p:tgtEl>
                                        <p:attrNameLst>
                                          <p:attrName>style.visibility</p:attrName>
                                        </p:attrNameLst>
                                      </p:cBhvr>
                                      <p:to>
                                        <p:strVal val="visible"/>
                                      </p:to>
                                    </p:set>
                                    <p:anim calcmode="lin" valueType="num">
                                      <p:cBhvr additive="base">
                                        <p:cTn id="47" dur="3000" fill="hold"/>
                                        <p:tgtEl>
                                          <p:spTgt spid="215043">
                                            <p:txEl>
                                              <p:pRg st="10" end="10"/>
                                            </p:txEl>
                                          </p:spTgt>
                                        </p:tgtEl>
                                        <p:attrNameLst>
                                          <p:attrName>ppt_x</p:attrName>
                                        </p:attrNameLst>
                                      </p:cBhvr>
                                      <p:tavLst>
                                        <p:tav tm="0">
                                          <p:val>
                                            <p:strVal val="#ppt_x"/>
                                          </p:val>
                                        </p:tav>
                                        <p:tav tm="100000">
                                          <p:val>
                                            <p:strVal val="#ppt_x"/>
                                          </p:val>
                                        </p:tav>
                                      </p:tavLst>
                                    </p:anim>
                                    <p:anim calcmode="lin" valueType="num">
                                      <p:cBhvr additive="base">
                                        <p:cTn id="48" dur="3000" fill="hold"/>
                                        <p:tgtEl>
                                          <p:spTgt spid="21504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215043">
                                            <p:txEl>
                                              <p:pRg st="11" end="11"/>
                                            </p:txEl>
                                          </p:spTgt>
                                        </p:tgtEl>
                                        <p:attrNameLst>
                                          <p:attrName>style.visibility</p:attrName>
                                        </p:attrNameLst>
                                      </p:cBhvr>
                                      <p:to>
                                        <p:strVal val="visible"/>
                                      </p:to>
                                    </p:set>
                                    <p:anim calcmode="lin" valueType="num">
                                      <p:cBhvr additive="base">
                                        <p:cTn id="51" dur="3000" fill="hold"/>
                                        <p:tgtEl>
                                          <p:spTgt spid="215043">
                                            <p:txEl>
                                              <p:pRg st="11" end="11"/>
                                            </p:txEl>
                                          </p:spTgt>
                                        </p:tgtEl>
                                        <p:attrNameLst>
                                          <p:attrName>ppt_x</p:attrName>
                                        </p:attrNameLst>
                                      </p:cBhvr>
                                      <p:tavLst>
                                        <p:tav tm="0">
                                          <p:val>
                                            <p:strVal val="#ppt_x"/>
                                          </p:val>
                                        </p:tav>
                                        <p:tav tm="100000">
                                          <p:val>
                                            <p:strVal val="#ppt_x"/>
                                          </p:val>
                                        </p:tav>
                                      </p:tavLst>
                                    </p:anim>
                                    <p:anim calcmode="lin" valueType="num">
                                      <p:cBhvr additive="base">
                                        <p:cTn id="52" dur="3000" fill="hold"/>
                                        <p:tgtEl>
                                          <p:spTgt spid="21504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321965"/>
            <a:ext cx="8229600" cy="899120"/>
          </a:xfrm>
        </p:spPr>
        <p:txBody>
          <a:bodyPr wrap="square" numCol="1" anchorCtr="0" compatLnSpc="1">
            <a:prstTxWarp prst="textNoShape">
              <a:avLst/>
            </a:prstTxWarp>
          </a:bodyPr>
          <a:lstStyle/>
          <a:p>
            <a:pPr eaLnBrk="1" hangingPunct="1">
              <a:defRPr/>
            </a:pPr>
            <a:r>
              <a:rPr lang="en-US" dirty="0">
                <a:solidFill>
                  <a:srgbClr val="FF0000"/>
                </a:solidFill>
                <a:ea typeface="ＭＳ Ｐゴシック" pitchFamily="-1" charset="-128"/>
                <a:cs typeface="ＭＳ Ｐゴシック" pitchFamily="-1" charset="-128"/>
              </a:rPr>
              <a:t>UNIX File </a:t>
            </a:r>
            <a:r>
              <a:rPr kumimoji="1" lang="en-GB" dirty="0">
                <a:solidFill>
                  <a:srgbClr val="FF0000"/>
                </a:solidFill>
                <a:ea typeface="ＭＳ Ｐゴシック" pitchFamily="-1" charset="-128"/>
                <a:cs typeface="ＭＳ Ｐゴシック" pitchFamily="-1" charset="-128"/>
              </a:rPr>
              <a:t>Access Control</a:t>
            </a:r>
            <a:endParaRPr kumimoji="1" lang="en-US" dirty="0">
              <a:solidFill>
                <a:srgbClr val="FF0000"/>
              </a:solidFill>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nvPr>
        </p:nvGraphicFramePr>
        <p:xfrm>
          <a:off x="481396" y="1221085"/>
          <a:ext cx="8411083"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Footer Placeholder 1"/>
          <p:cNvSpPr>
            <a:spLocks noGrp="1"/>
          </p:cNvSpPr>
          <p:nvPr>
            <p:ph type="ftr" sz="quarter" idx="11"/>
          </p:nvPr>
        </p:nvSpPr>
        <p:spPr/>
        <p:txBody>
          <a:bodyPr/>
          <a:lstStyle/>
          <a:p>
            <a:r>
              <a:rPr lang="en-US"/>
              <a:t>2016 Pearson Education, Inc., Hoboken, NJ.  All rights reserved.</a:t>
            </a:r>
            <a:endParaRPr lang="en-US" dirty="0"/>
          </a:p>
        </p:txBody>
      </p:sp>
      <p:sp>
        <p:nvSpPr>
          <p:cNvPr id="3" name="Slide Number Placeholder 2"/>
          <p:cNvSpPr>
            <a:spLocks noGrp="1"/>
          </p:cNvSpPr>
          <p:nvPr>
            <p:ph type="sldNum" sz="quarter" idx="12"/>
          </p:nvPr>
        </p:nvSpPr>
        <p:spPr/>
        <p:txBody>
          <a:bodyPr/>
          <a:lstStyle/>
          <a:p>
            <a:fld id="{5F36C9FC-DA22-1F47-8722-58727A1D436E}" type="slidenum">
              <a:rPr lang="en-US" smtClean="0"/>
              <a:pPr/>
              <a:t>90</a:t>
            </a:fld>
            <a:endParaRPr lang="en-US" dirty="0"/>
          </a:p>
        </p:txBody>
      </p:sp>
    </p:spTree>
    <p:extLst>
      <p:ext uri="{BB962C8B-B14F-4D97-AF65-F5344CB8AC3E}">
        <p14:creationId xmlns:p14="http://schemas.microsoft.com/office/powerpoint/2010/main" val="854674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96044" y="332090"/>
            <a:ext cx="7716316" cy="969457"/>
          </a:xfrm>
        </p:spPr>
        <p:txBody>
          <a:bodyPr>
            <a:noAutofit/>
          </a:bodyPr>
          <a:lstStyle/>
          <a:p>
            <a:pPr eaLnBrk="1" fontAlgn="auto" hangingPunct="1">
              <a:spcAft>
                <a:spcPts val="0"/>
              </a:spcAft>
              <a:defRPr/>
            </a:pPr>
            <a:r>
              <a:rPr lang="en-US" sz="4400" b="1" dirty="0">
                <a:solidFill>
                  <a:srgbClr val="FF0000"/>
                </a:solidFill>
                <a:effectLst/>
                <a:ea typeface="+mj-ea"/>
                <a:cs typeface="+mj-cs"/>
              </a:rPr>
              <a:t>UNIX File </a:t>
            </a:r>
            <a:r>
              <a:rPr kumimoji="1" lang="en-GB" sz="4400" b="1" dirty="0">
                <a:solidFill>
                  <a:srgbClr val="FF0000"/>
                </a:solidFill>
                <a:effectLst/>
                <a:ea typeface="+mj-ea"/>
                <a:cs typeface="+mj-cs"/>
              </a:rPr>
              <a:t>Access Control</a:t>
            </a:r>
            <a:endParaRPr kumimoji="1" lang="en-US" sz="4400" b="1" dirty="0">
              <a:solidFill>
                <a:srgbClr val="FF0000"/>
              </a:solidFill>
              <a:effectLst/>
              <a:ea typeface="+mj-ea"/>
              <a:cs typeface="+mj-cs"/>
            </a:endParaRPr>
          </a:p>
        </p:txBody>
      </p:sp>
      <p:sp>
        <p:nvSpPr>
          <p:cNvPr id="5" name="Text Placeholder 4"/>
          <p:cNvSpPr>
            <a:spLocks noGrp="1"/>
          </p:cNvSpPr>
          <p:nvPr>
            <p:ph type="body" sz="half" idx="2"/>
          </p:nvPr>
        </p:nvSpPr>
        <p:spPr>
          <a:xfrm>
            <a:off x="323528" y="1340768"/>
            <a:ext cx="4392488" cy="4752528"/>
          </a:xfrm>
        </p:spPr>
        <p:txBody>
          <a:bodyPr>
            <a:noAutofit/>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2000" dirty="0"/>
              <a:t>Unique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2000" dirty="0"/>
              <a:t>Member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2000" dirty="0"/>
              <a:t>Belongs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2000" dirty="0"/>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1800" dirty="0"/>
              <a:t>Specify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1800" dirty="0"/>
              <a:t>The owner ID, group ID, and protection bits are part of the file’s inode</a:t>
            </a:r>
          </a:p>
          <a:p>
            <a:pPr algn="l" eaLnBrk="1" hangingPunct="1">
              <a:buFont typeface="Arial"/>
              <a:buChar char="•"/>
              <a:defRPr/>
            </a:pPr>
            <a:endParaRPr lang="en-US" sz="1000"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57956"/>
          <a:stretch/>
        </p:blipFill>
        <p:spPr>
          <a:xfrm>
            <a:off x="4139952" y="1474195"/>
            <a:ext cx="4809757" cy="3240361"/>
          </a:xfrm>
          <a:prstGeom prst="rect">
            <a:avLst/>
          </a:prstGeom>
          <a:solidFill>
            <a:schemeClr val="tx1"/>
          </a:solidFill>
        </p:spPr>
      </p:pic>
      <p:sp>
        <p:nvSpPr>
          <p:cNvPr id="2" name="Footer Placeholder 1"/>
          <p:cNvSpPr>
            <a:spLocks noGrp="1"/>
          </p:cNvSpPr>
          <p:nvPr>
            <p:ph type="ftr" sz="quarter" idx="11"/>
          </p:nvPr>
        </p:nvSpPr>
        <p:spPr/>
        <p:txBody>
          <a:bodyPr/>
          <a:lstStyle/>
          <a:p>
            <a:r>
              <a:rPr lang="en-US"/>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FFC3DB47-CF9E-3940-A66D-FFE81C46DA24}" type="slidenum">
              <a:rPr lang="en-US" smtClean="0"/>
              <a:pPr/>
              <a:t>91</a:t>
            </a:fld>
            <a:endParaRPr lang="en-US" dirty="0"/>
          </a:p>
        </p:txBody>
      </p:sp>
    </p:spTree>
    <p:extLst>
      <p:ext uri="{BB962C8B-B14F-4D97-AF65-F5344CB8AC3E}">
        <p14:creationId xmlns:p14="http://schemas.microsoft.com/office/powerpoint/2010/main" val="215201248"/>
      </p:ext>
    </p:extLst>
  </p:cSld>
  <p:clrMapOvr>
    <a:masterClrMapping/>
  </p:clrMapOvr>
  <p:transition spd="med">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66167" y="381472"/>
            <a:ext cx="8229600" cy="887437"/>
          </a:xfrm>
        </p:spPr>
        <p:txBody>
          <a:bodyPr>
            <a:noAutofit/>
          </a:bodyPr>
          <a:lstStyle/>
          <a:p>
            <a:pPr eaLnBrk="1" fontAlgn="auto" hangingPunct="1">
              <a:spcAft>
                <a:spcPts val="0"/>
              </a:spcAft>
              <a:defRPr/>
            </a:pPr>
            <a:r>
              <a:rPr lang="en-US" sz="3600" dirty="0">
                <a:solidFill>
                  <a:srgbClr val="FF0000"/>
                </a:solidFill>
                <a:ea typeface="+mj-ea"/>
                <a:cs typeface="+mj-cs"/>
              </a:rPr>
              <a:t>Traditional UNIX File </a:t>
            </a:r>
            <a:r>
              <a:rPr kumimoji="1" lang="en-GB" sz="3600" dirty="0">
                <a:solidFill>
                  <a:srgbClr val="FF0000"/>
                </a:solidFill>
                <a:ea typeface="+mj-ea"/>
                <a:cs typeface="+mj-cs"/>
              </a:rPr>
              <a:t>Access Control</a:t>
            </a:r>
            <a:endParaRPr kumimoji="1" lang="en-US" sz="3600" dirty="0">
              <a:solidFill>
                <a:srgbClr val="FF0000"/>
              </a:solidFill>
              <a:ea typeface="+mj-ea"/>
              <a:cs typeface="+mj-cs"/>
            </a:endParaRPr>
          </a:p>
        </p:txBody>
      </p:sp>
      <p:sp>
        <p:nvSpPr>
          <p:cNvPr id="235523" name="Rectangle 3"/>
          <p:cNvSpPr>
            <a:spLocks noGrp="1" noChangeArrowheads="1"/>
          </p:cNvSpPr>
          <p:nvPr>
            <p:ph idx="1"/>
          </p:nvPr>
        </p:nvSpPr>
        <p:spPr>
          <a:xfrm>
            <a:off x="466167" y="1412850"/>
            <a:ext cx="8229600" cy="4799558"/>
          </a:xfrm>
        </p:spPr>
        <p:txBody>
          <a:bodyPr wrap="square" numCol="1" anchor="t" anchorCtr="0" compatLnSpc="1">
            <a:prstTxWarp prst="textNoShape">
              <a:avLst/>
            </a:prstTxWarp>
            <a:noAutofit/>
          </a:bodyPr>
          <a:lstStyle/>
          <a:p>
            <a:pPr eaLnBrk="1" hangingPunct="1">
              <a:spcBef>
                <a:spcPts val="0"/>
              </a:spcBef>
              <a:buSzPct val="70000"/>
              <a:buFont typeface="Wingdings" pitchFamily="-1" charset="2"/>
              <a:buChar char=""/>
              <a:defRPr/>
            </a:pPr>
            <a:r>
              <a:rPr lang="en-US" dirty="0">
                <a:ea typeface="ＭＳ Ｐゴシック" pitchFamily="-1" charset="-128"/>
                <a:cs typeface="ＭＳ Ｐゴシック" pitchFamily="-1" charset="-128"/>
              </a:rPr>
              <a:t>“Set user ID”(SetUID)</a:t>
            </a:r>
            <a:endParaRPr lang="en-US" sz="2000" dirty="0">
              <a:ea typeface="ＭＳ Ｐゴシック" pitchFamily="-1" charset="-128"/>
              <a:cs typeface="ＭＳ Ｐゴシック" pitchFamily="-1" charset="-128"/>
            </a:endParaRPr>
          </a:p>
          <a:p>
            <a:pPr eaLnBrk="1" hangingPunct="1">
              <a:spcBef>
                <a:spcPts val="0"/>
              </a:spcBef>
              <a:buSzPct val="70000"/>
              <a:buFont typeface="Wingdings" pitchFamily="-1" charset="2"/>
              <a:buChar char=""/>
              <a:defRPr/>
            </a:pPr>
            <a:r>
              <a:rPr lang="en-US" dirty="0">
                <a:ea typeface="ＭＳ Ｐゴシック" pitchFamily="-1" charset="-128"/>
                <a:cs typeface="ＭＳ Ｐゴシック" pitchFamily="-1" charset="-128"/>
              </a:rPr>
              <a:t> “Set group ID”(SetGID)</a:t>
            </a:r>
          </a:p>
          <a:p>
            <a:pPr lvl="1" eaLnBrk="1" hangingPunct="1">
              <a:spcBef>
                <a:spcPts val="0"/>
              </a:spcBef>
              <a:buSzPct val="70000"/>
              <a:defRPr/>
            </a:pPr>
            <a:r>
              <a:rPr lang="en-US" sz="2000" dirty="0"/>
              <a:t>System temporarily uses rights of the file owner/group in addition to the real user’s rights when making access control decisions</a:t>
            </a:r>
          </a:p>
          <a:p>
            <a:pPr lvl="1" eaLnBrk="1" hangingPunct="1">
              <a:spcBef>
                <a:spcPts val="0"/>
              </a:spcBef>
              <a:buSzPct val="70000"/>
              <a:defRPr/>
            </a:pPr>
            <a:r>
              <a:rPr lang="en-US" sz="2000" dirty="0"/>
              <a:t>Enables privileged programs to access files/resources not generally accessible</a:t>
            </a:r>
          </a:p>
          <a:p>
            <a:pPr eaLnBrk="1" hangingPunct="1">
              <a:spcBef>
                <a:spcPts val="0"/>
              </a:spcBef>
              <a:buSzPct val="70000"/>
              <a:buFont typeface="Wingdings" pitchFamily="-1" charset="2"/>
              <a:buChar char=""/>
              <a:defRPr/>
            </a:pPr>
            <a:r>
              <a:rPr lang="en-US" dirty="0">
                <a:ea typeface="ＭＳ Ｐゴシック" pitchFamily="-1" charset="-128"/>
                <a:cs typeface="ＭＳ Ｐゴシック" pitchFamily="-1" charset="-128"/>
              </a:rPr>
              <a:t>Sticky bit </a:t>
            </a:r>
          </a:p>
          <a:p>
            <a:pPr lvl="1" eaLnBrk="1" hangingPunct="1">
              <a:spcBef>
                <a:spcPts val="0"/>
              </a:spcBef>
              <a:buSzPct val="70000"/>
              <a:defRPr/>
            </a:pPr>
            <a:r>
              <a:rPr lang="en-US" sz="2000" dirty="0"/>
              <a:t>When applied to a directory it specifies that only the owner of any file in the directory can rename, move, or delete that file</a:t>
            </a:r>
          </a:p>
          <a:p>
            <a:pPr eaLnBrk="1" hangingPunct="1">
              <a:spcBef>
                <a:spcPts val="0"/>
              </a:spcBef>
              <a:buSzPct val="70000"/>
              <a:buFont typeface="Wingdings" pitchFamily="-1" charset="2"/>
              <a:buChar char=""/>
              <a:defRPr/>
            </a:pPr>
            <a:r>
              <a:rPr lang="en-US" dirty="0" err="1">
                <a:ea typeface="ＭＳ Ｐゴシック" pitchFamily="-1" charset="-128"/>
                <a:cs typeface="ＭＳ Ｐゴシック" pitchFamily="-1" charset="-128"/>
              </a:rPr>
              <a:t>Superuser</a:t>
            </a:r>
            <a:r>
              <a:rPr lang="en-US" dirty="0">
                <a:ea typeface="ＭＳ Ｐゴシック" pitchFamily="-1" charset="-128"/>
                <a:cs typeface="ＭＳ Ｐゴシック" pitchFamily="-1" charset="-128"/>
              </a:rPr>
              <a:t> </a:t>
            </a:r>
          </a:p>
          <a:p>
            <a:pPr lvl="1" eaLnBrk="1" hangingPunct="1">
              <a:spcBef>
                <a:spcPts val="0"/>
              </a:spcBef>
              <a:buSzPct val="70000"/>
              <a:defRPr/>
            </a:pPr>
            <a:r>
              <a:rPr lang="en-US" sz="2000" dirty="0"/>
              <a:t>Is exempt from usual access control restrictions</a:t>
            </a:r>
          </a:p>
          <a:p>
            <a:pPr lvl="1" eaLnBrk="1" hangingPunct="1">
              <a:spcBef>
                <a:spcPts val="0"/>
              </a:spcBef>
              <a:buSzPct val="70000"/>
              <a:defRPr/>
            </a:pPr>
            <a:r>
              <a:rPr lang="en-US" sz="2000" dirty="0"/>
              <a:t>Has system-wide access</a:t>
            </a:r>
          </a:p>
        </p:txBody>
      </p:sp>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92</a:t>
            </a:fld>
            <a:endParaRPr lang="en-US" dirty="0"/>
          </a:p>
        </p:txBody>
      </p:sp>
    </p:spTree>
    <p:extLst>
      <p:ext uri="{BB962C8B-B14F-4D97-AF65-F5344CB8AC3E}">
        <p14:creationId xmlns:p14="http://schemas.microsoft.com/office/powerpoint/2010/main" val="37688840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 y="188640"/>
            <a:ext cx="9144000" cy="697558"/>
          </a:xfrm>
        </p:spPr>
        <p:txBody>
          <a:bodyPr wrap="square" numCol="1" anchorCtr="0" compatLnSpc="1">
            <a:prstTxWarp prst="textNoShape">
              <a:avLst/>
            </a:prstTxWarp>
          </a:bodyPr>
          <a:lstStyle/>
          <a:p>
            <a:pPr eaLnBrk="1" hangingPunct="1">
              <a:defRPr/>
            </a:pPr>
            <a:r>
              <a:rPr lang="en-US" sz="4300" dirty="0">
                <a:solidFill>
                  <a:schemeClr val="accent1"/>
                </a:solidFill>
                <a:effectLst>
                  <a:outerShdw blurRad="38100" dist="38100" dir="2700000" algn="tl">
                    <a:srgbClr val="FFFFFF"/>
                  </a:outerShdw>
                </a:effectLst>
              </a:rPr>
              <a:t> </a:t>
            </a:r>
            <a:r>
              <a:rPr kumimoji="1" lang="en-GB" sz="4000" dirty="0">
                <a:solidFill>
                  <a:srgbClr val="FF0000"/>
                </a:solidFill>
              </a:rPr>
              <a:t>Access Control Lists (ACLs) in UNIX</a:t>
            </a:r>
            <a:endParaRPr kumimoji="1" lang="en-US" sz="4000" dirty="0">
              <a:solidFill>
                <a:srgbClr val="FF000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53518806"/>
              </p:ext>
            </p:extLst>
          </p:nvPr>
        </p:nvGraphicFramePr>
        <p:xfrm>
          <a:off x="304800" y="980728"/>
          <a:ext cx="8458200" cy="5375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93</a:t>
            </a:fld>
            <a:endParaRPr lang="en-US" dirty="0"/>
          </a:p>
        </p:txBody>
      </p:sp>
    </p:spTree>
    <p:extLst>
      <p:ext uri="{BB962C8B-B14F-4D97-AF65-F5344CB8AC3E}">
        <p14:creationId xmlns:p14="http://schemas.microsoft.com/office/powerpoint/2010/main" val="7920408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116632"/>
            <a:ext cx="8483042" cy="6350857"/>
          </a:xfrm>
          <a:prstGeom prst="rect">
            <a:avLst/>
          </a:prstGeom>
          <a:noFill/>
        </p:spPr>
      </p:pic>
      <p:sp>
        <p:nvSpPr>
          <p:cNvPr id="2" name="Footer Placeholder 1"/>
          <p:cNvSpPr>
            <a:spLocks noGrp="1"/>
          </p:cNvSpPr>
          <p:nvPr>
            <p:ph type="ftr" sz="quarter" idx="11"/>
          </p:nvPr>
        </p:nvSpPr>
        <p:spPr/>
        <p:txBody>
          <a:bodyPr/>
          <a:lstStyle/>
          <a:p>
            <a:r>
              <a:rPr lang="en-US" dirty="0"/>
              <a:t>2016 Pearson Education, Inc., Hoboken, NJ.  All rights reserved.</a:t>
            </a:r>
          </a:p>
        </p:txBody>
      </p:sp>
      <p:sp>
        <p:nvSpPr>
          <p:cNvPr id="3" name="Slide Number Placeholder 2"/>
          <p:cNvSpPr>
            <a:spLocks noGrp="1"/>
          </p:cNvSpPr>
          <p:nvPr>
            <p:ph type="sldNum" sz="quarter" idx="12"/>
          </p:nvPr>
        </p:nvSpPr>
        <p:spPr/>
        <p:txBody>
          <a:bodyPr/>
          <a:lstStyle/>
          <a:p>
            <a:fld id="{5F36C9FC-DA22-1F47-8722-58727A1D436E}" type="slidenum">
              <a:rPr lang="en-US" smtClean="0"/>
              <a:pPr/>
              <a:t>94</a:t>
            </a:fld>
            <a:endParaRPr lang="en-US" dirty="0"/>
          </a:p>
        </p:txBody>
      </p:sp>
    </p:spTree>
    <p:extLst>
      <p:ext uri="{BB962C8B-B14F-4D97-AF65-F5344CB8AC3E}">
        <p14:creationId xmlns:p14="http://schemas.microsoft.com/office/powerpoint/2010/main" val="890799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3503" r="2336" b="7737"/>
          <a:stretch/>
        </p:blipFill>
        <p:spPr>
          <a:xfrm>
            <a:off x="1917700" y="528312"/>
            <a:ext cx="5405093" cy="6357072"/>
          </a:xfrm>
          <a:prstGeom prst="rect">
            <a:avLst/>
          </a:prstGeom>
          <a:solidFill>
            <a:schemeClr val="tx1"/>
          </a:solidFill>
        </p:spPr>
      </p:pic>
      <p:sp>
        <p:nvSpPr>
          <p:cNvPr id="3" name="Footer Placeholder 2"/>
          <p:cNvSpPr>
            <a:spLocks noGrp="1"/>
          </p:cNvSpPr>
          <p:nvPr>
            <p:ph type="ftr" sz="quarter" idx="11"/>
          </p:nvPr>
        </p:nvSpPr>
        <p:spPr/>
        <p:txBody>
          <a:bodyPr/>
          <a:lstStyle/>
          <a:p>
            <a:r>
              <a:rPr lang="en-US"/>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95</a:t>
            </a:fld>
            <a:endParaRPr lang="en-US" dirty="0"/>
          </a:p>
        </p:txBody>
      </p:sp>
      <p:sp>
        <p:nvSpPr>
          <p:cNvPr id="5" name="TextBox 4"/>
          <p:cNvSpPr txBox="1"/>
          <p:nvPr/>
        </p:nvSpPr>
        <p:spPr>
          <a:xfrm>
            <a:off x="451188" y="44624"/>
            <a:ext cx="8338116" cy="707886"/>
          </a:xfrm>
          <a:prstGeom prst="rect">
            <a:avLst/>
          </a:prstGeom>
          <a:noFill/>
        </p:spPr>
        <p:txBody>
          <a:bodyPr wrap="none" rtlCol="0">
            <a:spAutoFit/>
          </a:bodyPr>
          <a:lstStyle/>
          <a:p>
            <a:r>
              <a:rPr lang="en-US" sz="4000" dirty="0">
                <a:solidFill>
                  <a:schemeClr val="bg1"/>
                </a:solidFill>
              </a:rPr>
              <a:t>Role-Based Access Control (RBAC)</a:t>
            </a:r>
          </a:p>
        </p:txBody>
      </p:sp>
    </p:spTree>
    <p:extLst>
      <p:ext uri="{BB962C8B-B14F-4D97-AF65-F5344CB8AC3E}">
        <p14:creationId xmlns:p14="http://schemas.microsoft.com/office/powerpoint/2010/main" val="4103356293"/>
      </p:ext>
    </p:extLst>
  </p:cSld>
  <p:clrMapOvr>
    <a:masterClrMapping/>
  </p:clrMapOvr>
  <p:transition spd="med">
    <p:pull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
        <p:nvSpPr>
          <p:cNvPr id="3" name="Footer Placeholder 2"/>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96</a:t>
            </a:fld>
            <a:endParaRPr lang="en-US" dirty="0"/>
          </a:p>
        </p:txBody>
      </p:sp>
    </p:spTree>
    <p:extLst>
      <p:ext uri="{BB962C8B-B14F-4D97-AF65-F5344CB8AC3E}">
        <p14:creationId xmlns:p14="http://schemas.microsoft.com/office/powerpoint/2010/main" val="1794963134"/>
      </p:ext>
    </p:extLst>
  </p:cSld>
  <p:clrMapOvr>
    <a:masterClrMapping/>
  </p:clrMapOvr>
  <p:transition spd="med">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
        <p:nvSpPr>
          <p:cNvPr id="3" name="Footer Placeholder 2"/>
          <p:cNvSpPr>
            <a:spLocks noGrp="1"/>
          </p:cNvSpPr>
          <p:nvPr>
            <p:ph type="ftr" sz="quarter" idx="11"/>
          </p:nvPr>
        </p:nvSpPr>
        <p:spPr>
          <a:xfrm>
            <a:off x="203592" y="6356349"/>
            <a:ext cx="2847975" cy="365125"/>
          </a:xfrm>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4711BA6F-B221-4442-B3E0-4DE91DDD2916}" type="slidenum">
              <a:rPr lang="en-US" smtClean="0"/>
              <a:pPr/>
              <a:t>97</a:t>
            </a:fld>
            <a:endParaRPr lang="en-US" dirty="0"/>
          </a:p>
        </p:txBody>
      </p:sp>
    </p:spTree>
    <p:extLst>
      <p:ext uri="{BB962C8B-B14F-4D97-AF65-F5344CB8AC3E}">
        <p14:creationId xmlns:p14="http://schemas.microsoft.com/office/powerpoint/2010/main" val="120110841"/>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sz="4400" dirty="0"/>
              <a:t>Table 4.3</a:t>
            </a:r>
            <a:br>
              <a:rPr lang="en-US" sz="4400" dirty="0"/>
            </a:br>
            <a:r>
              <a:rPr lang="en-US" sz="4400" dirty="0"/>
              <a:t>Scope RBAC Models</a:t>
            </a: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3" name="Footer Placeholder 2"/>
          <p:cNvSpPr>
            <a:spLocks noGrp="1"/>
          </p:cNvSpPr>
          <p:nvPr>
            <p:ph type="ftr" sz="quarter" idx="11"/>
          </p:nvPr>
        </p:nvSpPr>
        <p:spPr/>
        <p:txBody>
          <a:bodyPr/>
          <a:lstStyle/>
          <a:p>
            <a:r>
              <a:rPr lang="en-US" dirty="0"/>
              <a:t>2016 Pearson Education, Inc., Hoboken, NJ.  All rights reserved.</a:t>
            </a:r>
          </a:p>
        </p:txBody>
      </p:sp>
      <p:sp>
        <p:nvSpPr>
          <p:cNvPr id="4" name="Slide Number Placeholder 3"/>
          <p:cNvSpPr>
            <a:spLocks noGrp="1"/>
          </p:cNvSpPr>
          <p:nvPr>
            <p:ph type="sldNum" sz="quarter" idx="12"/>
          </p:nvPr>
        </p:nvSpPr>
        <p:spPr/>
        <p:txBody>
          <a:bodyPr/>
          <a:lstStyle/>
          <a:p>
            <a:fld id="{20BE093F-740F-2B40-9952-A828B8BE9ABC}" type="slidenum">
              <a:rPr lang="en-US" smtClean="0"/>
              <a:pPr/>
              <a:t>98</a:t>
            </a:fld>
            <a:endParaRPr lang="en-US" dirty="0"/>
          </a:p>
        </p:txBody>
      </p:sp>
    </p:spTree>
    <p:extLst>
      <p:ext uri="{BB962C8B-B14F-4D97-AF65-F5344CB8AC3E}">
        <p14:creationId xmlns:p14="http://schemas.microsoft.com/office/powerpoint/2010/main" val="1714659032"/>
      </p:ext>
    </p:extLst>
  </p:cSld>
  <p:clrMapOvr>
    <a:masterClrMapping/>
  </p:clrMapOvr>
  <p:transition spd="med">
    <p:dissolv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188640"/>
            <a:ext cx="8352928" cy="5987588"/>
          </a:xfrm>
          <a:prstGeom prst="rect">
            <a:avLst/>
          </a:prstGeom>
          <a:solidFill>
            <a:schemeClr val="tx1"/>
          </a:solidFill>
        </p:spPr>
      </p:pic>
      <p:sp>
        <p:nvSpPr>
          <p:cNvPr id="2" name="Footer Placeholder 1"/>
          <p:cNvSpPr>
            <a:spLocks noGrp="1"/>
          </p:cNvSpPr>
          <p:nvPr>
            <p:ph type="ftr" sz="quarter" idx="11"/>
          </p:nvPr>
        </p:nvSpPr>
        <p:spPr>
          <a:xfrm>
            <a:off x="395536" y="6381328"/>
            <a:ext cx="2895600" cy="257810"/>
          </a:xfrm>
        </p:spPr>
        <p:txBody>
          <a:bodyPr/>
          <a:lstStyle/>
          <a:p>
            <a:r>
              <a:rPr lang="en-US"/>
              <a:t>2016 Pearson Education, Inc., Hoboken, NJ.  All rights reserved.</a:t>
            </a:r>
            <a:endParaRPr lang="en-US" dirty="0"/>
          </a:p>
        </p:txBody>
      </p:sp>
      <p:sp>
        <p:nvSpPr>
          <p:cNvPr id="5" name="Slide Number Placeholder 3"/>
          <p:cNvSpPr txBox="1">
            <a:spLocks/>
          </p:cNvSpPr>
          <p:nvPr/>
        </p:nvSpPr>
        <p:spPr>
          <a:xfrm>
            <a:off x="8543278" y="6356350"/>
            <a:ext cx="561975" cy="36512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None/>
              <a:defRPr sz="2000" kern="1200">
                <a:solidFill>
                  <a:schemeClr val="bg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bg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dirty="0"/>
              <a:t>17</a:t>
            </a:r>
          </a:p>
        </p:txBody>
      </p:sp>
    </p:spTree>
    <p:extLst>
      <p:ext uri="{BB962C8B-B14F-4D97-AF65-F5344CB8AC3E}">
        <p14:creationId xmlns:p14="http://schemas.microsoft.com/office/powerpoint/2010/main" val="3342358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46421</TotalTime>
  <Words>44258</Words>
  <Application>Microsoft Office PowerPoint</Application>
  <PresentationFormat>On-screen Show (4:3)</PresentationFormat>
  <Paragraphs>4306</Paragraphs>
  <Slides>116</Slides>
  <Notes>116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9" baseType="lpstr">
      <vt:lpstr>ＭＳ Ｐゴシック</vt:lpstr>
      <vt:lpstr>Arial</vt:lpstr>
      <vt:lpstr>Arial Black</vt:lpstr>
      <vt:lpstr>Century Gothic</vt:lpstr>
      <vt:lpstr>Courier New</vt:lpstr>
      <vt:lpstr>Palatino Linotype</vt:lpstr>
      <vt:lpstr>Palatino Linotype (Body)</vt:lpstr>
      <vt:lpstr>Times</vt:lpstr>
      <vt:lpstr>Times New Roman</vt:lpstr>
      <vt:lpstr>Times-Roman</vt:lpstr>
      <vt:lpstr>Wingdings</vt:lpstr>
      <vt:lpstr>Executive</vt:lpstr>
      <vt:lpstr>Document</vt:lpstr>
      <vt:lpstr>Chapter 1</vt:lpstr>
      <vt:lpstr>The NIST  Computer Security Handbook defines the term Computer Security as: </vt:lpstr>
      <vt:lpstr>The CIA Triad</vt:lpstr>
      <vt:lpstr>Key Security Concepts</vt:lpstr>
      <vt:lpstr>Levels of Impact</vt:lpstr>
      <vt:lpstr>Computer Security Challenges</vt:lpstr>
      <vt:lpstr>Table 1.1     Computer Security Terminology   (RFC 4949, Internet Security Glossary, May 2000)</vt:lpstr>
      <vt:lpstr>PowerPoint Presentation</vt:lpstr>
      <vt:lpstr>Vulnerabilities, Threats  and Attacks</vt:lpstr>
      <vt:lpstr>Countermeasures</vt:lpstr>
      <vt:lpstr>PowerPoint Presentation</vt:lpstr>
      <vt:lpstr>PowerPoint Presentation</vt:lpstr>
      <vt:lpstr>Passive and Active Attacks</vt:lpstr>
      <vt:lpstr>PowerPoint Presentation</vt:lpstr>
      <vt:lpstr>PowerPoint Presentation</vt:lpstr>
      <vt:lpstr>Fundamental Security Design Principles</vt:lpstr>
      <vt:lpstr>Attack Surfaces</vt:lpstr>
      <vt:lpstr>Attack Surface Categories</vt:lpstr>
      <vt:lpstr>PowerPoint Presentation</vt:lpstr>
      <vt:lpstr>Computer Security Strategy</vt:lpstr>
      <vt:lpstr>Chapter 2</vt:lpstr>
      <vt:lpstr>Attacking Symmetric Encryption</vt:lpstr>
      <vt:lpstr> Table 2.2</vt:lpstr>
      <vt:lpstr>Triple DES (3DES)</vt:lpstr>
      <vt:lpstr>Advanced Encryption Standard (AES)</vt:lpstr>
      <vt:lpstr>Practical Security Issues</vt:lpstr>
      <vt:lpstr>Block &amp; Stream Ciphers</vt:lpstr>
      <vt:lpstr>Message Authentication</vt:lpstr>
      <vt:lpstr>PowerPoint Presentation</vt:lpstr>
      <vt:lpstr>PowerPoint Presentation</vt:lpstr>
      <vt:lpstr>Hash Function Requirements</vt:lpstr>
      <vt:lpstr>Security of Hash Functions</vt:lpstr>
      <vt:lpstr>Public-Key Encryption Structure</vt:lpstr>
      <vt:lpstr>PowerPoint Presentation</vt:lpstr>
      <vt:lpstr>Asymmetric Encryption Algorithms</vt:lpstr>
      <vt:lpstr>Digital Signatures</vt:lpstr>
      <vt:lpstr>PowerPoint Presentation</vt:lpstr>
      <vt:lpstr>Digital Envelopes</vt:lpstr>
      <vt:lpstr>Random Numbers</vt:lpstr>
      <vt:lpstr>Random Number Requirements</vt:lpstr>
      <vt:lpstr>Random versus Pseudorandom</vt:lpstr>
      <vt:lpstr>Practical Application:  Encryption of Stored Data</vt:lpstr>
      <vt:lpstr>Chapter 3</vt:lpstr>
      <vt:lpstr>Authentication Process</vt:lpstr>
      <vt:lpstr>PowerPoint Presentation</vt:lpstr>
      <vt:lpstr>PowerPoint Presentation</vt:lpstr>
      <vt:lpstr>Risk Assessment for  User Authentication</vt:lpstr>
      <vt:lpstr>Assurance Level</vt:lpstr>
      <vt:lpstr>Potential Impact</vt:lpstr>
      <vt:lpstr>PowerPoint Presentation</vt:lpstr>
      <vt:lpstr>Password Authentication</vt:lpstr>
      <vt:lpstr>Password Vulnerabilities</vt:lpstr>
      <vt:lpstr>PowerPoint Presentation</vt:lpstr>
      <vt:lpstr>UNIX Implementation</vt:lpstr>
      <vt:lpstr>Improved Implementations</vt:lpstr>
      <vt:lpstr>Password Cracking</vt:lpstr>
      <vt:lpstr>Modern Approaches</vt:lpstr>
      <vt:lpstr>Password File Access Control</vt:lpstr>
      <vt:lpstr>Password Selection Strategies</vt:lpstr>
      <vt:lpstr>Proactive Password Checking</vt:lpstr>
      <vt:lpstr>Table 3.2 </vt:lpstr>
      <vt:lpstr>Memory Cards</vt:lpstr>
      <vt:lpstr>Smart Tokens</vt:lpstr>
      <vt:lpstr>Smart Cards</vt:lpstr>
      <vt:lpstr>PowerPoint Presentation</vt:lpstr>
      <vt:lpstr>Electronic Identity Cards (eID)</vt:lpstr>
      <vt:lpstr>Table 3.3     Electronic Functions  and Data  for  eID Cards </vt:lpstr>
      <vt:lpstr>PowerPoint Presentation</vt:lpstr>
      <vt:lpstr>Password Authenticated Connection Establishment (PACE)</vt:lpstr>
      <vt:lpstr>Chapter 3</vt:lpstr>
      <vt:lpstr>Biometric Authentication</vt:lpstr>
      <vt:lpstr>   </vt:lpstr>
      <vt:lpstr>PowerPoint Presentation</vt:lpstr>
      <vt:lpstr>PowerPoint Presentation</vt:lpstr>
      <vt:lpstr>PowerPoint Presentation</vt:lpstr>
      <vt:lpstr>PowerPoint Presentation</vt:lpstr>
      <vt:lpstr>Remote User Authentication</vt:lpstr>
      <vt:lpstr>PowerPoint Presentation</vt:lpstr>
      <vt:lpstr>PowerPoint Presentation</vt:lpstr>
      <vt:lpstr>PowerPoint Presentation</vt:lpstr>
      <vt:lpstr>PowerPoint Presentation</vt:lpstr>
      <vt:lpstr>Case Study:  ATM Security Problems</vt:lpstr>
      <vt:lpstr>Chapter 4</vt:lpstr>
      <vt:lpstr>Access Control Principles</vt:lpstr>
      <vt:lpstr>PowerPoint Presentation</vt:lpstr>
      <vt:lpstr>   Access Control Policies</vt:lpstr>
      <vt:lpstr>Subjects, Objects, and Access Rights</vt:lpstr>
      <vt:lpstr>Discretionary Access Control (DAC) </vt:lpstr>
      <vt:lpstr>Protection Domains</vt:lpstr>
      <vt:lpstr>UNIX File Access Control</vt:lpstr>
      <vt:lpstr>UNIX File Access Control</vt:lpstr>
      <vt:lpstr>Traditional UNIX File Access Control</vt:lpstr>
      <vt:lpstr> Access Control Lists (ACLs) in UNIX</vt:lpstr>
      <vt:lpstr>PowerPoint Presentation</vt:lpstr>
      <vt:lpstr>PowerPoint Presentation</vt:lpstr>
      <vt:lpstr>PowerPoint Presentation</vt:lpstr>
      <vt:lpstr>PowerPoint Presentation</vt:lpstr>
      <vt:lpstr>Table 4.3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3 support elements are needed for an enterprise-wide access control facility:</vt:lpstr>
      <vt:lpstr>Identity Federation</vt:lpstr>
      <vt:lpstr>PowerPoint Presentation</vt:lpstr>
      <vt:lpstr>Open Identity Trust Framework</vt:lpstr>
      <vt:lpstr>PowerPoint Presentation</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Jose Garcia</cp:lastModifiedBy>
  <cp:revision>246</cp:revision>
  <dcterms:created xsi:type="dcterms:W3CDTF">2014-08-18T03:27:50Z</dcterms:created>
  <dcterms:modified xsi:type="dcterms:W3CDTF">2017-10-11T23:27:46Z</dcterms:modified>
</cp:coreProperties>
</file>